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60" r:id="rId2"/>
    <p:sldId id="271" r:id="rId3"/>
    <p:sldId id="273" r:id="rId4"/>
    <p:sldId id="275" r:id="rId5"/>
    <p:sldId id="277" r:id="rId6"/>
    <p:sldId id="278" r:id="rId7"/>
    <p:sldId id="279" r:id="rId8"/>
    <p:sldId id="281" r:id="rId9"/>
    <p:sldId id="280" r:id="rId10"/>
    <p:sldId id="276" r:id="rId11"/>
    <p:sldId id="282" r:id="rId12"/>
    <p:sldId id="285" r:id="rId13"/>
    <p:sldId id="286" r:id="rId14"/>
    <p:sldId id="287" r:id="rId15"/>
    <p:sldId id="288" r:id="rId16"/>
    <p:sldId id="283" r:id="rId17"/>
    <p:sldId id="289" r:id="rId18"/>
    <p:sldId id="284" r:id="rId19"/>
    <p:sldId id="269" r:id="rId20"/>
    <p:sldId id="270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6559" autoAdjust="0"/>
  </p:normalViewPr>
  <p:slideViewPr>
    <p:cSldViewPr>
      <p:cViewPr varScale="1">
        <p:scale>
          <a:sx n="84" d="100"/>
          <a:sy n="84" d="100"/>
        </p:scale>
        <p:origin x="-258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354BE-1E86-4A8D-805E-F13651394AD8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2C6EB-01A5-499C-8645-E75A6B934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2C6EB-01A5-499C-8645-E75A6B9341E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2C6EB-01A5-499C-8645-E75A6B9341E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2C6EB-01A5-499C-8645-E75A6B9341E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7803" y="612720"/>
            <a:ext cx="5884853" cy="306360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Doubts???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39E75-B765-4B36-B267-45CA8F4A7F8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301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180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791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210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751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198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413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243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79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567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864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67132-5EE6-4145-8760-CEE4EDE3BA5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3F42D-AD86-4D5B-81B8-CD53287AE3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Shape 115"/>
          <p:cNvPicPr preferRelativeResize="0"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388424" y="54456"/>
            <a:ext cx="648072" cy="519522"/>
          </a:xfrm>
          <a:prstGeom prst="rect">
            <a:avLst/>
          </a:prstGeom>
          <a:solidFill>
            <a:srgbClr val="ECECEC"/>
          </a:solidFill>
          <a:ln>
            <a:noFill/>
          </a:ln>
          <a:effectLst>
            <a:outerShdw blurRad="190500" dist="228600" dir="2700000" algn="ctr">
              <a:srgbClr val="000000">
                <a:alpha val="29800"/>
              </a:srgbClr>
            </a:outerShdw>
            <a:reflection stA="38000" endPos="28000" dist="5000" dir="5400000" fadeDir="5400012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476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+mn-lt"/>
              </a:rPr>
              <a:t>OBJECT MODELLING 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Image result for object modelling in c++ for deck of card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210550" cy="3276601"/>
          </a:xfrm>
          <a:prstGeom prst="rect">
            <a:avLst/>
          </a:prstGeom>
          <a:noFill/>
        </p:spPr>
      </p:pic>
      <p:sp>
        <p:nvSpPr>
          <p:cNvPr id="3" name="Rounded Rectangle 2"/>
          <p:cNvSpPr/>
          <p:nvPr/>
        </p:nvSpPr>
        <p:spPr>
          <a:xfrm>
            <a:off x="1295400" y="3409950"/>
            <a:ext cx="5715000" cy="1143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it should be done for all the 52 cards!!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2400" y="209550"/>
            <a:ext cx="28194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Therefore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0" y="2724150"/>
            <a:ext cx="50292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the Card class to print every single card!!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590550"/>
            <a:ext cx="7010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Function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Card</a:t>
            </a:r>
          </a:p>
          <a:p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[])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Card C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Card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nn-NO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nn-NO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</a:t>
            </a:r>
            <a:r>
              <a:rPr lang="nn-NO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nn-NO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nn-NO" sz="16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nn-NO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 </a:t>
            </a:r>
            <a:r>
              <a:rPr lang="nn-NO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nn-NO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nn-NO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nn-NO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nn-NO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 </a:t>
            </a:r>
            <a:r>
              <a:rPr lang="nn-NO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nn-NO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nn-NO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4</a:t>
            </a:r>
            <a:r>
              <a:rPr lang="nn-NO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nn-NO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</a:t>
            </a:r>
            <a:r>
              <a:rPr lang="nn-NO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++)</a:t>
            </a:r>
            <a:r>
              <a:rPr lang="nn-NO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j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j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13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j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++)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disp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j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</a:t>
            </a:r>
            <a:endParaRPr lang="en-US" sz="1600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15000" y="3333750"/>
            <a:ext cx="2743200" cy="1066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to display the deck of cards!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2400" y="209550"/>
            <a:ext cx="28194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shuffle the cards!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105400" y="133350"/>
            <a:ext cx="2819400" cy="1143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smtClean="0"/>
              <a:t>Initialize an array and store the deck of cards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Shuffle the cards</a:t>
            </a:r>
            <a:endParaRPr lang="en-US" dirty="0"/>
          </a:p>
        </p:txBody>
      </p:sp>
      <p:pic>
        <p:nvPicPr>
          <p:cNvPr id="1026" name="Picture 2" descr="http://www.mathcs.emory.edu/~cheung/Courses/170/Syllabus/10/FIGS/0/deal-card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657350"/>
            <a:ext cx="2466975" cy="2971801"/>
          </a:xfrm>
          <a:prstGeom prst="rect">
            <a:avLst/>
          </a:prstGeom>
          <a:noFill/>
        </p:spPr>
      </p:pic>
      <p:pic>
        <p:nvPicPr>
          <p:cNvPr id="1028" name="Picture 4" descr="http://www.mathcs.emory.edu/~cheung/Courses/170/Syllabus/10/FIGS/0/shuffle-card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733550"/>
            <a:ext cx="285750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3350"/>
            <a:ext cx="17526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To initialize !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14350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Initialize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en-US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n = 4 * 13;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</a:t>
            </a:r>
          </a:p>
          <a:p>
            <a:r>
              <a:rPr lang="nn-NO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nn-NO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nn-NO" sz="12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 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nn-NO" sz="12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 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nn-NO" sz="12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4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++)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j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j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13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j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++)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       deck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SUITS</a:t>
            </a:r>
            <a:r>
              <a:rPr lang="en-US" sz="1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j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RANKS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j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 of 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SUITS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19172"/>
            <a:ext cx="17526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To shuffle !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23950"/>
            <a:ext cx="723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shuffle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shuffle</a:t>
            </a:r>
          </a:p>
          <a:p>
            <a:r>
              <a:rPr lang="nn-NO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nn-NO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nn-NO" sz="12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 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nn-NO" sz="12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 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n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++)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r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Math</a:t>
            </a:r>
            <a:r>
              <a:rPr lang="en-US" sz="1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random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    String temp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deck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r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    deck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r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deck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    deck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temp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nn-NO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nn-NO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nn-NO" sz="12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 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nn-NO" sz="12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 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n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++)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deck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2400" y="209550"/>
            <a:ext cx="28194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Therefore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0" y="2724150"/>
            <a:ext cx="50292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the Card class to print every single card!!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590550"/>
            <a:ext cx="7010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Function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Card</a:t>
            </a:r>
          </a:p>
          <a:p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[])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Card C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Card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nn-NO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nn-NO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</a:t>
            </a:r>
            <a:r>
              <a:rPr lang="nn-NO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nn-NO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nn-NO" sz="16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nn-NO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 </a:t>
            </a:r>
            <a:r>
              <a:rPr lang="nn-NO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nn-NO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nn-NO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nn-NO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nn-NO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 </a:t>
            </a:r>
            <a:r>
              <a:rPr lang="nn-NO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nn-NO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nn-NO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4</a:t>
            </a:r>
            <a:r>
              <a:rPr lang="nn-NO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nn-NO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</a:t>
            </a:r>
            <a:r>
              <a:rPr lang="nn-NO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++)</a:t>
            </a:r>
            <a:r>
              <a:rPr lang="nn-NO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j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j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13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j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++)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disp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j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</a:t>
            </a:r>
            <a:endParaRPr lang="en-US" sz="1600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15000" y="3333750"/>
            <a:ext cx="2743200" cy="1066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to display the deck of cards!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79095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</a:t>
            </a:r>
            <a:r>
              <a:rPr lang="en-US" sz="1600" b="1" u="sng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u="sng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Initialize</a:t>
            </a:r>
            <a:r>
              <a:rPr lang="en-US" sz="1600" b="1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600" b="1" u="sng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600" b="1" u="sng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</a:t>
            </a:r>
            <a:r>
              <a:rPr lang="en-US" sz="1600" b="1" u="sng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u="sng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shuffle</a:t>
            </a:r>
            <a:r>
              <a:rPr lang="en-US" sz="1600" b="1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600" b="1" u="sng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1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Card</a:t>
            </a:r>
          </a:p>
          <a:p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String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SUITS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"Clubs"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"Diamonds"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"Hearts"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"Spades"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String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RANKS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2"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"3"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"4"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"5"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"6"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"7"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"8"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"9"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"10"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Jack"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"Queen"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"King"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"Ace"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n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13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String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deck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String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];</a:t>
            </a:r>
            <a:endParaRPr lang="en-US" sz="12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disp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j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RANKS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j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 of 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	          SUITS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sz="1200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sz="1200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sz="1200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Initialize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en-US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n = 4 * 13;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</a:t>
            </a:r>
          </a:p>
          <a:p>
            <a:r>
              <a:rPr lang="nn-NO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nn-NO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nn-NO" sz="12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 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nn-NO" sz="12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 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nn-NO" sz="12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4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++)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j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j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13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j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++)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       deck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SUITS</a:t>
            </a:r>
            <a:r>
              <a:rPr lang="en-US" sz="1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j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RANKS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j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 of 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SUITS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2296319" y="2504281"/>
            <a:ext cx="501015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6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6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6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6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6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6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6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6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6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6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64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64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64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64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64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64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64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64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7649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649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7649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7649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7649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7649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7649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7649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1"/>
            <a:ext cx="89916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shuffle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shuffle</a:t>
            </a:r>
          </a:p>
          <a:p>
            <a:r>
              <a:rPr lang="nn-NO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</a:t>
            </a:r>
            <a:r>
              <a:rPr lang="nn-NO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nn-NO" sz="12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 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nn-NO" sz="12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 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n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++)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r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Math</a:t>
            </a:r>
            <a:r>
              <a:rPr lang="en-US" sz="1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random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temp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deck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r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deck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r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deck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deck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temp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nn-NO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</a:t>
            </a:r>
            <a:r>
              <a:rPr lang="nn-NO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nn-NO" sz="12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 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nn-NO" sz="12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 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n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++)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deck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sz="1200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sz="1200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sz="1200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sz="1200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sz="1200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sz="1200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sz="1200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sz="1200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</a:t>
            </a:r>
          </a:p>
          <a:p>
            <a:endParaRPr lang="en-US" sz="1200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sz="1200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Function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Card</a:t>
            </a:r>
          </a:p>
          <a:p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[])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Card C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Card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2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nn-NO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nn-NO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nn-NO" sz="12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 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nn-NO" sz="12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 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nn-NO" sz="12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4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</a:t>
            </a:r>
            <a:r>
              <a:rPr lang="nn-N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++)</a:t>
            </a:r>
            <a:r>
              <a:rPr lang="nn-NO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j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j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13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j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++)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</a:t>
            </a:r>
            <a:r>
              <a:rPr lang="en-US" sz="1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disp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j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</a:t>
            </a:r>
            <a:r>
              <a:rPr lang="en-US" sz="1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Initialize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</a:t>
            </a:r>
            <a:r>
              <a:rPr lang="en-US" sz="1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shuffle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1991519" y="2504281"/>
            <a:ext cx="501015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6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6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6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6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6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6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6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6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6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64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64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64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64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64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649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649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649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649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7649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649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7649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7649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7649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7649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7649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7649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7649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85750"/>
            <a:ext cx="3962400" cy="461141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0" y="666750"/>
            <a:ext cx="1752600" cy="1066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Do not"/>
          <p:cNvPicPr>
            <a:picLocks noChangeAspect="1" noChangeArrowheads="1"/>
          </p:cNvPicPr>
          <p:nvPr/>
        </p:nvPicPr>
        <p:blipFill>
          <a:blip r:embed="rId3" cstate="print"/>
          <a:srcRect l="11042" r="46903"/>
          <a:stretch>
            <a:fillRect/>
          </a:stretch>
        </p:blipFill>
        <p:spPr bwMode="auto">
          <a:xfrm>
            <a:off x="7010400" y="2045666"/>
            <a:ext cx="2031600" cy="267659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4675298"/>
            <a:ext cx="9144000" cy="465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Image result for question mark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2265">
            <a:off x="3064958" y="1461325"/>
            <a:ext cx="3429000" cy="3380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onut 5"/>
          <p:cNvSpPr/>
          <p:nvPr/>
        </p:nvSpPr>
        <p:spPr>
          <a:xfrm>
            <a:off x="4343400" y="3999107"/>
            <a:ext cx="685800" cy="676191"/>
          </a:xfrm>
          <a:prstGeom prst="donut">
            <a:avLst>
              <a:gd name="adj" fmla="val 3311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 rot="977080" flipH="1">
            <a:off x="1067397" y="4436281"/>
            <a:ext cx="634566" cy="629590"/>
          </a:xfrm>
          <a:custGeom>
            <a:avLst/>
            <a:gdLst>
              <a:gd name="connsiteX0" fmla="*/ 0 w 886076"/>
              <a:gd name="connsiteY0" fmla="*/ 332510 h 347108"/>
              <a:gd name="connsiteX1" fmla="*/ 106878 w 886076"/>
              <a:gd name="connsiteY1" fmla="*/ 249382 h 347108"/>
              <a:gd name="connsiteX2" fmla="*/ 178130 w 886076"/>
              <a:gd name="connsiteY2" fmla="*/ 213756 h 347108"/>
              <a:gd name="connsiteX3" fmla="*/ 237507 w 886076"/>
              <a:gd name="connsiteY3" fmla="*/ 178130 h 347108"/>
              <a:gd name="connsiteX4" fmla="*/ 344385 w 886076"/>
              <a:gd name="connsiteY4" fmla="*/ 142504 h 347108"/>
              <a:gd name="connsiteX5" fmla="*/ 475013 w 886076"/>
              <a:gd name="connsiteY5" fmla="*/ 95003 h 347108"/>
              <a:gd name="connsiteX6" fmla="*/ 522515 w 886076"/>
              <a:gd name="connsiteY6" fmla="*/ 83128 h 347108"/>
              <a:gd name="connsiteX7" fmla="*/ 558141 w 886076"/>
              <a:gd name="connsiteY7" fmla="*/ 59377 h 347108"/>
              <a:gd name="connsiteX8" fmla="*/ 653143 w 886076"/>
              <a:gd name="connsiteY8" fmla="*/ 35626 h 347108"/>
              <a:gd name="connsiteX9" fmla="*/ 688769 w 886076"/>
              <a:gd name="connsiteY9" fmla="*/ 23751 h 347108"/>
              <a:gd name="connsiteX10" fmla="*/ 783772 w 886076"/>
              <a:gd name="connsiteY10" fmla="*/ 0 h 347108"/>
              <a:gd name="connsiteX11" fmla="*/ 819398 w 886076"/>
              <a:gd name="connsiteY11" fmla="*/ 190006 h 347108"/>
              <a:gd name="connsiteX12" fmla="*/ 748146 w 886076"/>
              <a:gd name="connsiteY12" fmla="*/ 237507 h 347108"/>
              <a:gd name="connsiteX13" fmla="*/ 676894 w 886076"/>
              <a:gd name="connsiteY13" fmla="*/ 273133 h 347108"/>
              <a:gd name="connsiteX14" fmla="*/ 748146 w 886076"/>
              <a:gd name="connsiteY14" fmla="*/ 320634 h 347108"/>
              <a:gd name="connsiteX15" fmla="*/ 819398 w 886076"/>
              <a:gd name="connsiteY15" fmla="*/ 344385 h 347108"/>
              <a:gd name="connsiteX16" fmla="*/ 866899 w 886076"/>
              <a:gd name="connsiteY16" fmla="*/ 332510 h 347108"/>
              <a:gd name="connsiteX17" fmla="*/ 843148 w 886076"/>
              <a:gd name="connsiteY17" fmla="*/ 296884 h 347108"/>
              <a:gd name="connsiteX18" fmla="*/ 783772 w 886076"/>
              <a:gd name="connsiteY18" fmla="*/ 225632 h 347108"/>
              <a:gd name="connsiteX19" fmla="*/ 771896 w 886076"/>
              <a:gd name="connsiteY19" fmla="*/ 225632 h 347108"/>
              <a:gd name="connsiteX20" fmla="*/ 593766 w 886076"/>
              <a:gd name="connsiteY20" fmla="*/ 225632 h 34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86076" h="347108">
                <a:moveTo>
                  <a:pt x="0" y="332510"/>
                </a:moveTo>
                <a:cubicBezTo>
                  <a:pt x="35626" y="304801"/>
                  <a:pt x="69325" y="274418"/>
                  <a:pt x="106878" y="249382"/>
                </a:cubicBezTo>
                <a:cubicBezTo>
                  <a:pt x="128972" y="234652"/>
                  <a:pt x="154818" y="226471"/>
                  <a:pt x="178130" y="213756"/>
                </a:cubicBezTo>
                <a:cubicBezTo>
                  <a:pt x="198393" y="202703"/>
                  <a:pt x="216292" y="187222"/>
                  <a:pt x="237507" y="178130"/>
                </a:cubicBezTo>
                <a:cubicBezTo>
                  <a:pt x="272024" y="163337"/>
                  <a:pt x="309518" y="156451"/>
                  <a:pt x="344385" y="142504"/>
                </a:cubicBezTo>
                <a:cubicBezTo>
                  <a:pt x="401037" y="119843"/>
                  <a:pt x="414037" y="113296"/>
                  <a:pt x="475013" y="95003"/>
                </a:cubicBezTo>
                <a:cubicBezTo>
                  <a:pt x="490646" y="90313"/>
                  <a:pt x="506681" y="87086"/>
                  <a:pt x="522515" y="83128"/>
                </a:cubicBezTo>
                <a:cubicBezTo>
                  <a:pt x="534390" y="75211"/>
                  <a:pt x="544728" y="64255"/>
                  <a:pt x="558141" y="59377"/>
                </a:cubicBezTo>
                <a:cubicBezTo>
                  <a:pt x="588818" y="48222"/>
                  <a:pt x="621651" y="44215"/>
                  <a:pt x="653143" y="35626"/>
                </a:cubicBezTo>
                <a:cubicBezTo>
                  <a:pt x="665220" y="32332"/>
                  <a:pt x="676692" y="27045"/>
                  <a:pt x="688769" y="23751"/>
                </a:cubicBezTo>
                <a:cubicBezTo>
                  <a:pt x="720261" y="15162"/>
                  <a:pt x="783772" y="0"/>
                  <a:pt x="783772" y="0"/>
                </a:cubicBezTo>
                <a:cubicBezTo>
                  <a:pt x="874272" y="22626"/>
                  <a:pt x="886076" y="9021"/>
                  <a:pt x="819398" y="190006"/>
                </a:cubicBezTo>
                <a:cubicBezTo>
                  <a:pt x="809530" y="216791"/>
                  <a:pt x="771897" y="221673"/>
                  <a:pt x="748146" y="237507"/>
                </a:cubicBezTo>
                <a:cubicBezTo>
                  <a:pt x="702103" y="268202"/>
                  <a:pt x="726061" y="256744"/>
                  <a:pt x="676894" y="273133"/>
                </a:cubicBezTo>
                <a:cubicBezTo>
                  <a:pt x="700645" y="288967"/>
                  <a:pt x="721066" y="311607"/>
                  <a:pt x="748146" y="320634"/>
                </a:cubicBezTo>
                <a:lnTo>
                  <a:pt x="819398" y="344385"/>
                </a:lnTo>
                <a:cubicBezTo>
                  <a:pt x="835232" y="340427"/>
                  <a:pt x="859600" y="347108"/>
                  <a:pt x="866899" y="332510"/>
                </a:cubicBezTo>
                <a:cubicBezTo>
                  <a:pt x="873282" y="319744"/>
                  <a:pt x="850229" y="309276"/>
                  <a:pt x="843148" y="296884"/>
                </a:cubicBezTo>
                <a:cubicBezTo>
                  <a:pt x="815316" y="248176"/>
                  <a:pt x="832273" y="249882"/>
                  <a:pt x="783772" y="225632"/>
                </a:cubicBezTo>
                <a:cubicBezTo>
                  <a:pt x="780231" y="223862"/>
                  <a:pt x="775855" y="225632"/>
                  <a:pt x="771896" y="225632"/>
                </a:cubicBezTo>
                <a:lnTo>
                  <a:pt x="593766" y="225632"/>
                </a:ln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7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3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bldLvl="0" animBg="1"/>
      <p:bldP spid="6" grpId="2" bldLvl="0" animBg="1"/>
      <p:bldP spid="6" grpId="3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285750"/>
            <a:ext cx="3886200" cy="434697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285750"/>
            <a:ext cx="3886200" cy="43469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285750"/>
            <a:ext cx="12954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Object</a:t>
            </a:r>
            <a:endParaRPr lang="en-US" b="1" i="1" dirty="0"/>
          </a:p>
        </p:txBody>
      </p:sp>
      <p:sp>
        <p:nvSpPr>
          <p:cNvPr id="8" name="Rectangle 7"/>
          <p:cNvSpPr/>
          <p:nvPr/>
        </p:nvSpPr>
        <p:spPr>
          <a:xfrm>
            <a:off x="4648200" y="285750"/>
            <a:ext cx="12954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Modeling</a:t>
            </a:r>
            <a:endParaRPr lang="en-US" b="1" i="1" dirty="0"/>
          </a:p>
        </p:txBody>
      </p:sp>
      <p:sp>
        <p:nvSpPr>
          <p:cNvPr id="9" name="Oval 8"/>
          <p:cNvSpPr/>
          <p:nvPr/>
        </p:nvSpPr>
        <p:spPr>
          <a:xfrm>
            <a:off x="685800" y="1123950"/>
            <a:ext cx="990600" cy="60960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noun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285750"/>
            <a:ext cx="12954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Object</a:t>
            </a:r>
            <a:endParaRPr lang="en-US" b="1" i="1" dirty="0"/>
          </a:p>
        </p:txBody>
      </p:sp>
      <p:sp>
        <p:nvSpPr>
          <p:cNvPr id="11" name="Oval 10"/>
          <p:cNvSpPr/>
          <p:nvPr/>
        </p:nvSpPr>
        <p:spPr>
          <a:xfrm>
            <a:off x="4724400" y="1123950"/>
            <a:ext cx="990600" cy="60960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1276350"/>
            <a:ext cx="2209800" cy="36933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Goal or Reason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19800" y="1123950"/>
            <a:ext cx="2209800" cy="646331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Plan according to reach the goal!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962400" y="2114550"/>
            <a:ext cx="3352800" cy="1524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Visualizing elements in applications in the form of objects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09600" y="2876550"/>
            <a:ext cx="2590800" cy="457200"/>
            <a:chOff x="609600" y="2876550"/>
            <a:chExt cx="2590800" cy="457200"/>
          </a:xfrm>
        </p:grpSpPr>
        <p:sp>
          <p:nvSpPr>
            <p:cNvPr id="23" name="Rectangle 22"/>
            <p:cNvSpPr/>
            <p:nvPr/>
          </p:nvSpPr>
          <p:spPr>
            <a:xfrm>
              <a:off x="609600" y="2876550"/>
              <a:ext cx="1295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/>
                <a:t>Object</a:t>
              </a:r>
              <a:endParaRPr lang="en-US" b="1" i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05000" y="2876550"/>
              <a:ext cx="12954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/>
                <a:t>Modeling</a:t>
              </a:r>
              <a:endParaRPr lang="en-US" b="1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7401 L 0 3.6262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74 L 0 -8.14061E-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167 0.05921 L -0.05417 -0.014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3" grpId="0" animBg="1"/>
      <p:bldP spid="22" grpId="0" animBg="1"/>
      <p:bldP spid="2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4263" y="2195930"/>
            <a:ext cx="36086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>
                <a:solidFill>
                  <a:srgbClr val="000000"/>
                </a:solidFill>
                <a:latin typeface="Open Sans"/>
              </a:rPr>
              <a:t>Thank you!</a:t>
            </a:r>
            <a:endParaRPr lang="en-US" sz="5400" i="0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  <p:transition advClick="0" advTm="1000"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09550"/>
            <a:ext cx="5791200" cy="369332"/>
          </a:xfrm>
          <a:prstGeom prst="rect">
            <a:avLst/>
          </a:prstGeom>
          <a:ln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Steps in Object modeling!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742950"/>
            <a:ext cx="1752600" cy="1066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analysis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438400" y="1809750"/>
            <a:ext cx="1752600" cy="1066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95800" y="2876550"/>
            <a:ext cx="1752600" cy="1066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design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81800" y="3943350"/>
            <a:ext cx="1828800" cy="1066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Let’s take a simple example!</a:t>
            </a:r>
            <a:endParaRPr lang="en-US" b="1" i="1" dirty="0"/>
          </a:p>
        </p:txBody>
      </p:sp>
      <p:sp>
        <p:nvSpPr>
          <p:cNvPr id="3" name="Rounded Rectangle 2"/>
          <p:cNvSpPr/>
          <p:nvPr/>
        </p:nvSpPr>
        <p:spPr>
          <a:xfrm>
            <a:off x="2514600" y="514350"/>
            <a:ext cx="2971800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Model of Deck of Cards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65735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Step 1:  System Analysis</a:t>
            </a:r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2266950"/>
            <a:ext cx="6248400" cy="369332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Problem statement : generate and display the deck of cards value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43000" y="2114550"/>
            <a:ext cx="12954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657600" y="209550"/>
            <a:ext cx="1600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 display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838200" y="1428750"/>
            <a:ext cx="2286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Card:</a:t>
            </a:r>
          </a:p>
          <a:p>
            <a:pPr algn="ctr"/>
            <a:r>
              <a:rPr lang="en-US" dirty="0" smtClean="0"/>
              <a:t>Generate the cards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943600" y="1428750"/>
            <a:ext cx="2286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Deck:</a:t>
            </a:r>
          </a:p>
          <a:p>
            <a:pPr algn="ctr"/>
            <a:r>
              <a:rPr lang="en-US" dirty="0" smtClean="0"/>
              <a:t>Call to generate the cards</a:t>
            </a:r>
          </a:p>
        </p:txBody>
      </p:sp>
      <p:cxnSp>
        <p:nvCxnSpPr>
          <p:cNvPr id="7" name="Straight Arrow Connector 6"/>
          <p:cNvCxnSpPr>
            <a:stCxn id="4" idx="1"/>
            <a:endCxn id="3" idx="3"/>
          </p:cNvCxnSpPr>
          <p:nvPr/>
        </p:nvCxnSpPr>
        <p:spPr>
          <a:xfrm rot="10800000">
            <a:off x="3124200" y="1962150"/>
            <a:ext cx="2819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52037210-ace-of-hearts-playing-card-isolated-on-white-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514350"/>
            <a:ext cx="3962400" cy="39624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33400" y="1657350"/>
            <a:ext cx="2057400" cy="1143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Suit : Hearts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971800" y="1657350"/>
            <a:ext cx="2057400" cy="1143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 Value : Ace</a:t>
            </a:r>
            <a:endParaRPr lang="en-US" dirty="0"/>
          </a:p>
        </p:txBody>
      </p:sp>
      <p:pic>
        <p:nvPicPr>
          <p:cNvPr id="25604" name="Picture 4" descr="Image result for image of a single card in pok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666749"/>
            <a:ext cx="3514725" cy="4476751"/>
          </a:xfrm>
          <a:prstGeom prst="rect">
            <a:avLst/>
          </a:prstGeom>
          <a:noFill/>
        </p:spPr>
      </p:pic>
      <p:sp>
        <p:nvSpPr>
          <p:cNvPr id="11" name="Rounded Rectangle 10"/>
          <p:cNvSpPr/>
          <p:nvPr/>
        </p:nvSpPr>
        <p:spPr>
          <a:xfrm>
            <a:off x="533400" y="1657350"/>
            <a:ext cx="2057400" cy="1143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Suit : Spades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971800" y="1657350"/>
            <a:ext cx="2057400" cy="1143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 Value : 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85800" y="1276350"/>
            <a:ext cx="1828800" cy="114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733800" y="514350"/>
            <a:ext cx="1828800" cy="1143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Suit value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733800" y="2495550"/>
            <a:ext cx="1828800" cy="1143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 value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1200150"/>
            <a:ext cx="381000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9600" y="3181350"/>
            <a:ext cx="533400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361950"/>
            <a:ext cx="2819400" cy="120032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 smtClean="0"/>
              <a:t>"Hearts", </a:t>
            </a:r>
          </a:p>
          <a:p>
            <a:r>
              <a:rPr lang="en-US" b="1" i="1" dirty="0" smtClean="0"/>
              <a:t>"Clubs", </a:t>
            </a:r>
          </a:p>
          <a:p>
            <a:r>
              <a:rPr lang="en-US" b="1" i="1" dirty="0" smtClean="0"/>
              <a:t>"Diamonds",</a:t>
            </a:r>
          </a:p>
          <a:p>
            <a:r>
              <a:rPr lang="en-US" b="1" i="1" dirty="0" smtClean="0"/>
              <a:t> "Spades"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1727180"/>
            <a:ext cx="2438400" cy="313932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 smtClean="0"/>
              <a:t>"Ace",</a:t>
            </a:r>
          </a:p>
          <a:p>
            <a:r>
              <a:rPr lang="en-US" b="1" i="1" dirty="0" smtClean="0"/>
              <a:t>"2",</a:t>
            </a:r>
          </a:p>
          <a:p>
            <a:r>
              <a:rPr lang="en-US" b="1" i="1" dirty="0" smtClean="0"/>
              <a:t>"3",</a:t>
            </a:r>
          </a:p>
          <a:p>
            <a:r>
              <a:rPr lang="en-US" b="1" i="1" dirty="0" smtClean="0"/>
              <a:t>"4",</a:t>
            </a:r>
          </a:p>
          <a:p>
            <a:r>
              <a:rPr lang="en-US" b="1" i="1" dirty="0" smtClean="0"/>
              <a:t>"5",</a:t>
            </a:r>
          </a:p>
          <a:p>
            <a:r>
              <a:rPr lang="en-US" b="1" i="1" dirty="0" smtClean="0"/>
              <a:t>"6",</a:t>
            </a:r>
          </a:p>
          <a:p>
            <a:r>
              <a:rPr lang="en-US" b="1" i="1" dirty="0" smtClean="0"/>
              <a:t>"7",</a:t>
            </a:r>
          </a:p>
          <a:p>
            <a:r>
              <a:rPr lang="en-US" b="1" i="1" dirty="0" smtClean="0"/>
              <a:t>"8",</a:t>
            </a:r>
          </a:p>
          <a:p>
            <a:r>
              <a:rPr lang="en-US" b="1" i="1" dirty="0" smtClean="0"/>
              <a:t>"9",</a:t>
            </a:r>
          </a:p>
          <a:p>
            <a:r>
              <a:rPr lang="en-US" b="1" i="1" dirty="0" smtClean="0"/>
              <a:t>"10",</a:t>
            </a:r>
          </a:p>
          <a:p>
            <a:r>
              <a:rPr lang="en-US" b="1" i="1" dirty="0" smtClean="0"/>
              <a:t>"Jack","Queen","King"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 0.14801 L 0 3.62627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-7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834 -0.23682 L 3.33333E-6 4.76411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8150"/>
            <a:ext cx="8915400" cy="4097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8000"/>
                </a:solidFill>
                <a:latin typeface="Consolas"/>
                <a:cs typeface="Times New Roman"/>
              </a:rPr>
              <a:t>//create arrays for card 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cs typeface="Times New Roman"/>
              </a:rPr>
              <a:t>labels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SUITS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"Clubs"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"Diamonds"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"Hearts"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"Spades"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String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RANKS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"2"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"3"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"4"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"5"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"6"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"7"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"8"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"9"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"10"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"Jack"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"Queen"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"King"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"Ace"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lnSpc>
                <a:spcPct val="115000"/>
              </a:lnSpc>
            </a:pPr>
            <a:endParaRPr lang="en-US" sz="1600" b="1" dirty="0" smtClean="0">
              <a:solidFill>
                <a:srgbClr val="000080"/>
              </a:solidFill>
              <a:latin typeface="Consolas"/>
              <a:ea typeface="Calibri"/>
              <a:cs typeface="Times New Roman"/>
            </a:endParaRPr>
          </a:p>
          <a:p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n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4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13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deck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String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];</a:t>
            </a:r>
            <a:endParaRPr lang="en-US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endParaRPr lang="en-US" sz="1600" b="1" dirty="0" smtClean="0">
              <a:solidFill>
                <a:srgbClr val="000080"/>
              </a:solidFill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endParaRPr lang="en-US" sz="1600" b="1" dirty="0" smtClean="0">
              <a:solidFill>
                <a:srgbClr val="000080"/>
              </a:solidFill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endParaRPr lang="en-US" sz="1100" dirty="0" smtClean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85750"/>
            <a:ext cx="2514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 smtClean="0"/>
              <a:t>For a single card!</a:t>
            </a:r>
            <a:endParaRPr lang="en-US" b="1" i="1" dirty="0"/>
          </a:p>
        </p:txBody>
      </p:sp>
      <p:sp>
        <p:nvSpPr>
          <p:cNvPr id="3" name="Rectangle 2"/>
          <p:cNvSpPr/>
          <p:nvPr/>
        </p:nvSpPr>
        <p:spPr>
          <a:xfrm>
            <a:off x="838200" y="863590"/>
            <a:ext cx="8153400" cy="1697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Card</a:t>
            </a:r>
            <a:endParaRPr lang="en-US" sz="14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Calibri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disp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j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RANKS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j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 of 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SUITS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Calibri"/>
                <a:cs typeface="Consolas" pitchFamily="49" charset="0"/>
              </a:rPr>
              <a:t>};</a:t>
            </a:r>
            <a:endParaRPr lang="en-US" sz="14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874</Words>
  <Application>Microsoft Office PowerPoint</Application>
  <PresentationFormat>On-screen Show (16:9)</PresentationFormat>
  <Paragraphs>237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3_Office Theme</vt:lpstr>
      <vt:lpstr>OBJECT MODELLING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A2: Subsets of Size 3</dc:title>
  <dc:creator>computer</dc:creator>
  <cp:lastModifiedBy>LAPTOP</cp:lastModifiedBy>
  <cp:revision>500</cp:revision>
  <dcterms:created xsi:type="dcterms:W3CDTF">2018-11-16T10:29:17Z</dcterms:created>
  <dcterms:modified xsi:type="dcterms:W3CDTF">2018-12-26T09:01:58Z</dcterms:modified>
</cp:coreProperties>
</file>