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85" autoAdjust="0"/>
    <p:restoredTop sz="94660"/>
  </p:normalViewPr>
  <p:slideViewPr>
    <p:cSldViewPr>
      <p:cViewPr varScale="1">
        <p:scale>
          <a:sx n="91" d="100"/>
          <a:sy n="91" d="100"/>
        </p:scale>
        <p:origin x="-252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301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180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5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791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210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751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198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413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243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79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567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864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67132-5EE6-4145-8760-CEE4EDE3BA52}" type="datetimeFigureOut">
              <a:rPr lang="en-US" smtClean="0"/>
              <a:pPr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Shape 115"/>
          <p:cNvPicPr preferRelativeResize="0"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388424" y="54456"/>
            <a:ext cx="648072" cy="519522"/>
          </a:xfrm>
          <a:prstGeom prst="rect">
            <a:avLst/>
          </a:prstGeom>
          <a:solidFill>
            <a:srgbClr val="ECECEC"/>
          </a:solidFill>
          <a:ln>
            <a:noFill/>
          </a:ln>
          <a:effectLst>
            <a:outerShdw blurRad="190500" dist="228600" dir="2700000" algn="ctr">
              <a:srgbClr val="000000">
                <a:alpha val="29800"/>
              </a:srgbClr>
            </a:outerShdw>
            <a:reflection stA="38000" endPos="28000" dist="5000" dir="5400000" fadeDir="5400012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476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</a:rPr>
              <a:t>Generics in Java</a:t>
            </a:r>
            <a:endParaRPr lang="en-US" sz="4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- </a:t>
            </a:r>
            <a:r>
              <a:rPr lang="en-US" dirty="0" smtClean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13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5715008" y="2857502"/>
            <a:ext cx="1357322" cy="2143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643570" y="2643188"/>
            <a:ext cx="1428760" cy="2143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42976" y="785800"/>
            <a:ext cx="714380" cy="2143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4282" y="714362"/>
            <a:ext cx="8786874" cy="4286280"/>
          </a:xfrm>
        </p:spPr>
        <p:txBody>
          <a:bodyPr numCol="2" spcCol="18000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U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T obj1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U obj2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Test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T obj1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U obj2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this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obj1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obj1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this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obj2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obj2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solidFill>
                <a:srgbClr val="000000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print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obj1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obj2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args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Test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Integer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 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	Test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2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r>
              <a:rPr lang="en-US" sz="12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Integer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 (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Face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r>
              <a:rPr lang="en-US" sz="1200" dirty="0" smtClean="0">
                <a:solidFill>
                  <a:srgbClr val="FF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15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600" dirty="0" smtClean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858"/>
            <a:ext cx="7886700" cy="58339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Generic Class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10" name="Straight Arrow Connector 9"/>
          <p:cNvCxnSpPr>
            <a:endCxn id="9" idx="3"/>
          </p:cNvCxnSpPr>
          <p:nvPr/>
        </p:nvCxnSpPr>
        <p:spPr>
          <a:xfrm rot="10800000">
            <a:off x="1857356" y="892958"/>
            <a:ext cx="3357586" cy="1893111"/>
          </a:xfrm>
          <a:prstGeom prst="straightConnector1">
            <a:avLst/>
          </a:prstGeom>
          <a:ln>
            <a:tailEnd type="arrow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714612" y="3000378"/>
            <a:ext cx="3500462" cy="13573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Now,</a:t>
            </a:r>
          </a:p>
          <a:p>
            <a:pPr algn="ctr"/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&lt;T&gt;</a:t>
            </a:r>
            <a:r>
              <a:rPr lang="en-IN" dirty="0" smtClean="0"/>
              <a:t> will make the class Test take </a:t>
            </a:r>
            <a:r>
              <a:rPr lang="en-IN" dirty="0" smtClean="0">
                <a:solidFill>
                  <a:srgbClr val="FF0000"/>
                </a:solidFill>
              </a:rPr>
              <a:t>Strings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chemeClr val="tx1"/>
                </a:solidFill>
              </a:rPr>
              <a:t>and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IN" dirty="0" smtClean="0">
                <a:solidFill>
                  <a:srgbClr val="FF0000"/>
                </a:solidFill>
              </a:rPr>
              <a:t>&lt;U&gt;</a:t>
            </a:r>
            <a:r>
              <a:rPr lang="en-IN" dirty="0" smtClean="0"/>
              <a:t> will make the class Test take </a:t>
            </a:r>
            <a:r>
              <a:rPr lang="en-IN" dirty="0" smtClean="0">
                <a:solidFill>
                  <a:srgbClr val="FF0000"/>
                </a:solidFill>
              </a:rPr>
              <a:t>Integers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29388" y="3786196"/>
            <a:ext cx="2428892" cy="114300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Output:</a:t>
            </a:r>
          </a:p>
          <a:p>
            <a:pPr algn="ctr"/>
            <a:r>
              <a:rPr lang="en-IN" dirty="0" smtClean="0">
                <a:solidFill>
                  <a:schemeClr val="bg1"/>
                </a:solidFill>
              </a:rPr>
              <a:t>Face</a:t>
            </a:r>
          </a:p>
          <a:p>
            <a:pPr algn="ctr"/>
            <a:r>
              <a:rPr lang="en-IN" dirty="0" smtClean="0">
                <a:solidFill>
                  <a:schemeClr val="bg1"/>
                </a:solidFill>
              </a:rPr>
              <a:t>15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6" grpId="0" animBg="1"/>
      <p:bldP spid="6" grpId="1" animBg="1"/>
      <p:bldP spid="9" grpId="0" animBg="1"/>
      <p:bldP spid="9" grpId="1" animBg="1"/>
      <p:bldP spid="14" grpId="0" animBg="1"/>
      <p:bldP spid="14" grpId="1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8339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Generic Functions or Generic Methods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r>
              <a:rPr lang="en-US" dirty="0" smtClean="0"/>
              <a:t>that can be called with </a:t>
            </a:r>
            <a:r>
              <a:rPr lang="en-US" dirty="0" smtClean="0">
                <a:solidFill>
                  <a:srgbClr val="FF0000"/>
                </a:solidFill>
              </a:rPr>
              <a:t>different types of </a:t>
            </a:r>
            <a:r>
              <a:rPr lang="en-US" dirty="0" smtClean="0">
                <a:solidFill>
                  <a:srgbClr val="FF0000"/>
                </a:solidFill>
              </a:rPr>
              <a:t>arguments</a:t>
            </a:r>
            <a:endParaRPr lang="en-US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2285984" y="2285998"/>
            <a:ext cx="4429156" cy="1714512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Making a </a:t>
            </a:r>
            <a:r>
              <a:rPr lang="en-IN" sz="2800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method generic </a:t>
            </a:r>
            <a:r>
              <a:rPr lang="en-IN" sz="28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i.e</a:t>
            </a:r>
            <a:r>
              <a:rPr lang="en-IN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a function can accept and adapt different data types</a:t>
            </a:r>
            <a:endParaRPr 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85786" y="4367224"/>
            <a:ext cx="2428892" cy="2762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785786" y="4000510"/>
            <a:ext cx="2286016" cy="2762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286380" y="857238"/>
            <a:ext cx="2286016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28596" y="1643056"/>
            <a:ext cx="285752" cy="2143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643174" y="1571618"/>
            <a:ext cx="1214446" cy="3476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876" y="857238"/>
            <a:ext cx="8858280" cy="4071965"/>
          </a:xfrm>
        </p:spPr>
        <p:txBody>
          <a:bodyPr numCol="2" spcCol="360000"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genericDisplay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T 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element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element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args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Test 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t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genericDisplay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FF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100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t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genericDisplay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"Face"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t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genericDisplay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FF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1.0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buNone/>
            </a:pP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8339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Generic method - Example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000628" y="2214560"/>
            <a:ext cx="3143272" cy="12858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Now,</a:t>
            </a:r>
          </a:p>
          <a:p>
            <a:pPr algn="ctr"/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&lt;T&gt;</a:t>
            </a:r>
            <a:r>
              <a:rPr lang="en-IN" dirty="0" smtClean="0"/>
              <a:t> will make the method accept it as 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429388" y="3786196"/>
            <a:ext cx="2428892" cy="114300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Output:</a:t>
            </a:r>
          </a:p>
          <a:p>
            <a:pPr algn="ctr"/>
            <a:r>
              <a:rPr lang="en-IN" dirty="0" smtClean="0">
                <a:solidFill>
                  <a:schemeClr val="bg1"/>
                </a:solidFill>
              </a:rPr>
              <a:t>100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000628" y="2214560"/>
            <a:ext cx="3143272" cy="12858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Now,</a:t>
            </a:r>
          </a:p>
          <a:p>
            <a:pPr algn="ctr"/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&lt;T&gt;</a:t>
            </a:r>
            <a:r>
              <a:rPr lang="en-IN" dirty="0" smtClean="0"/>
              <a:t> will make the method accept it as </a:t>
            </a:r>
            <a:r>
              <a:rPr lang="en-IN" dirty="0" smtClean="0">
                <a:solidFill>
                  <a:srgbClr val="FF0000"/>
                </a:solidFill>
              </a:rPr>
              <a:t>Strings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29388" y="3786196"/>
            <a:ext cx="2428892" cy="114300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Output:</a:t>
            </a:r>
          </a:p>
          <a:p>
            <a:pPr algn="ctr"/>
            <a:r>
              <a:rPr lang="en-IN" dirty="0" smtClean="0">
                <a:solidFill>
                  <a:schemeClr val="bg1"/>
                </a:solidFill>
              </a:rPr>
              <a:t>100</a:t>
            </a:r>
          </a:p>
          <a:p>
            <a:pPr algn="ctr"/>
            <a:r>
              <a:rPr lang="en-IN" dirty="0" smtClean="0">
                <a:solidFill>
                  <a:schemeClr val="bg1"/>
                </a:solidFill>
              </a:rPr>
              <a:t>Face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000628" y="2214560"/>
            <a:ext cx="3143272" cy="128588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Now,</a:t>
            </a:r>
          </a:p>
          <a:p>
            <a:pPr algn="ctr"/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&lt;T&gt;</a:t>
            </a:r>
            <a:r>
              <a:rPr lang="en-IN" dirty="0" smtClean="0"/>
              <a:t> will make the method accept it as </a:t>
            </a:r>
            <a:r>
              <a:rPr lang="en-IN" dirty="0" smtClean="0">
                <a:solidFill>
                  <a:srgbClr val="FF0000"/>
                </a:solidFill>
              </a:rPr>
              <a:t>double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429388" y="3786196"/>
            <a:ext cx="2428892" cy="114300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Output:</a:t>
            </a:r>
          </a:p>
          <a:p>
            <a:pPr algn="ctr"/>
            <a:r>
              <a:rPr lang="en-IN" dirty="0" smtClean="0">
                <a:solidFill>
                  <a:schemeClr val="bg1"/>
                </a:solidFill>
              </a:rPr>
              <a:t>100</a:t>
            </a:r>
          </a:p>
          <a:p>
            <a:pPr algn="ctr"/>
            <a:r>
              <a:rPr lang="en-IN" dirty="0" smtClean="0">
                <a:solidFill>
                  <a:schemeClr val="bg1"/>
                </a:solidFill>
              </a:rPr>
              <a:t>Face</a:t>
            </a:r>
          </a:p>
          <a:p>
            <a:pPr algn="ctr"/>
            <a:r>
              <a:rPr lang="en-IN" dirty="0" smtClean="0">
                <a:solidFill>
                  <a:schemeClr val="bg1"/>
                </a:solidFill>
              </a:rPr>
              <a:t>1.0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8" grpId="0" animBg="1"/>
      <p:bldP spid="8" grpId="1" animBg="1"/>
      <p:bldP spid="10" grpId="0" animBg="1"/>
      <p:bldP spid="6" grpId="0" animBg="1"/>
      <p:bldP spid="7" grpId="0" animBg="1"/>
      <p:bldP spid="4" grpId="0" animBg="1"/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8339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Advantages of Generics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Code </a:t>
            </a:r>
            <a:r>
              <a:rPr lang="en-IN" dirty="0" smtClean="0">
                <a:solidFill>
                  <a:srgbClr val="FF0000"/>
                </a:solidFill>
              </a:rPr>
              <a:t>reusability</a:t>
            </a:r>
          </a:p>
          <a:p>
            <a:endParaRPr lang="en-IN" dirty="0" smtClean="0"/>
          </a:p>
          <a:p>
            <a:r>
              <a:rPr lang="en-IN" dirty="0" smtClean="0">
                <a:solidFill>
                  <a:srgbClr val="FF0000"/>
                </a:solidFill>
              </a:rPr>
              <a:t>Type safety </a:t>
            </a:r>
            <a:r>
              <a:rPr lang="en-IN" dirty="0" smtClean="0"/>
              <a:t>- </a:t>
            </a:r>
            <a:r>
              <a:rPr lang="en-US" dirty="0" smtClean="0"/>
              <a:t>Generics </a:t>
            </a:r>
            <a:r>
              <a:rPr lang="en-US" dirty="0" smtClean="0"/>
              <a:t>make errors to appear </a:t>
            </a:r>
            <a:r>
              <a:rPr lang="en-US" dirty="0" smtClean="0">
                <a:solidFill>
                  <a:srgbClr val="FF0000"/>
                </a:solidFill>
              </a:rPr>
              <a:t>compile time </a:t>
            </a:r>
            <a:r>
              <a:rPr lang="en-US" dirty="0" smtClean="0"/>
              <a:t>than at run time (It’s always better to know problems in your code at compile time rather than making your code fail at run time)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83394"/>
          </a:xfrm>
        </p:spPr>
        <p:txBody>
          <a:bodyPr>
            <a:normAutofit fontScale="90000"/>
          </a:bodyPr>
          <a:lstStyle/>
          <a:p>
            <a:pPr algn="ctr"/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0114"/>
            <a:ext cx="7886700" cy="3632609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142976" y="1928808"/>
            <a:ext cx="2428892" cy="12144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Generics in java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214942" y="1928808"/>
            <a:ext cx="2428892" cy="121444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Templates in C++</a:t>
            </a:r>
            <a:endParaRPr lang="en-US" dirty="0"/>
          </a:p>
        </p:txBody>
      </p:sp>
      <p:sp>
        <p:nvSpPr>
          <p:cNvPr id="7" name="Left-Right Arrow 6"/>
          <p:cNvSpPr/>
          <p:nvPr/>
        </p:nvSpPr>
        <p:spPr>
          <a:xfrm>
            <a:off x="3786182" y="2428874"/>
            <a:ext cx="1285884" cy="285752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8339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Types 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0114"/>
            <a:ext cx="7886700" cy="3632609"/>
          </a:xfrm>
        </p:spPr>
        <p:txBody>
          <a:bodyPr>
            <a:normAutofit/>
          </a:bodyPr>
          <a:lstStyle/>
          <a:p>
            <a:endParaRPr lang="en-IN" sz="2800" dirty="0" smtClean="0"/>
          </a:p>
          <a:p>
            <a:r>
              <a:rPr lang="en-IN" sz="2800" dirty="0" smtClean="0"/>
              <a:t>Generic </a:t>
            </a:r>
            <a:r>
              <a:rPr lang="en-IN" sz="2800" dirty="0" smtClean="0">
                <a:solidFill>
                  <a:srgbClr val="FF0000"/>
                </a:solidFill>
              </a:rPr>
              <a:t>class</a:t>
            </a:r>
          </a:p>
          <a:p>
            <a:endParaRPr lang="en-IN" sz="2800" dirty="0" smtClean="0"/>
          </a:p>
          <a:p>
            <a:r>
              <a:rPr lang="en-IN" sz="2800" dirty="0" smtClean="0"/>
              <a:t>Generic </a:t>
            </a:r>
            <a:r>
              <a:rPr lang="en-IN" sz="2800" dirty="0" smtClean="0">
                <a:solidFill>
                  <a:srgbClr val="FF0000"/>
                </a:solidFill>
              </a:rPr>
              <a:t>methods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83394"/>
          </a:xfrm>
        </p:spPr>
        <p:txBody>
          <a:bodyPr>
            <a:normAutofit fontScale="90000"/>
          </a:bodyPr>
          <a:lstStyle/>
          <a:p>
            <a:pPr algn="ctr"/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0114"/>
            <a:ext cx="7886700" cy="3632609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1785918" y="1928808"/>
            <a:ext cx="2786082" cy="1428760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Symbol to specify Generic parameters is ????</a:t>
            </a:r>
            <a:endParaRPr lang="en-US" sz="2400" dirty="0"/>
          </a:p>
        </p:txBody>
      </p:sp>
      <p:sp>
        <p:nvSpPr>
          <p:cNvPr id="5" name="Notched Right Arrow 4"/>
          <p:cNvSpPr/>
          <p:nvPr/>
        </p:nvSpPr>
        <p:spPr>
          <a:xfrm>
            <a:off x="5214942" y="2571750"/>
            <a:ext cx="928694" cy="214314"/>
          </a:xfrm>
          <a:prstGeom prst="notched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500826" y="2214560"/>
            <a:ext cx="1714512" cy="857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 smtClean="0"/>
              <a:t>&lt;&gt;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00114"/>
            <a:ext cx="7886700" cy="3632609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500430" y="2071684"/>
            <a:ext cx="4857784" cy="7143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BaseType</a:t>
            </a:r>
            <a:r>
              <a:rPr lang="en-IN" dirty="0" smtClean="0"/>
              <a:t> &lt;Type&gt; </a:t>
            </a:r>
            <a:r>
              <a:rPr lang="en-IN" dirty="0" err="1" smtClean="0"/>
              <a:t>obj</a:t>
            </a:r>
            <a:r>
              <a:rPr lang="en-IN" dirty="0" smtClean="0"/>
              <a:t>=new </a:t>
            </a:r>
            <a:r>
              <a:rPr lang="en-IN" dirty="0" err="1" smtClean="0"/>
              <a:t>BaseType</a:t>
            </a:r>
            <a:r>
              <a:rPr lang="en-IN" dirty="0" smtClean="0"/>
              <a:t> &lt;Type&gt;();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83394"/>
          </a:xfrm>
        </p:spPr>
        <p:txBody>
          <a:bodyPr>
            <a:normAutofit fontScale="90000"/>
          </a:bodyPr>
          <a:lstStyle/>
          <a:p>
            <a:pPr algn="ctr"/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71538" y="1285866"/>
            <a:ext cx="1785950" cy="7143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Syntax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2071670" y="3143254"/>
            <a:ext cx="5214974" cy="12144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Primitive data types like </a:t>
            </a:r>
            <a:r>
              <a:rPr lang="en-IN" dirty="0" err="1" smtClean="0">
                <a:solidFill>
                  <a:srgbClr val="C00000"/>
                </a:solidFill>
              </a:rPr>
              <a:t>int</a:t>
            </a:r>
            <a:r>
              <a:rPr lang="en-IN" dirty="0" smtClean="0">
                <a:solidFill>
                  <a:schemeClr val="tx1"/>
                </a:solidFill>
              </a:rPr>
              <a:t>, </a:t>
            </a:r>
            <a:r>
              <a:rPr lang="en-IN" dirty="0" smtClean="0">
                <a:solidFill>
                  <a:srgbClr val="C00000"/>
                </a:solidFill>
              </a:rPr>
              <a:t>char </a:t>
            </a:r>
            <a:r>
              <a:rPr lang="en-IN" dirty="0" smtClean="0">
                <a:solidFill>
                  <a:schemeClr val="tx1"/>
                </a:solidFill>
              </a:rPr>
              <a:t>or </a:t>
            </a:r>
            <a:r>
              <a:rPr lang="en-IN" dirty="0" smtClean="0">
                <a:solidFill>
                  <a:srgbClr val="C00000"/>
                </a:solidFill>
              </a:rPr>
              <a:t>double</a:t>
            </a:r>
            <a:r>
              <a:rPr lang="en-IN" dirty="0" smtClean="0">
                <a:solidFill>
                  <a:schemeClr val="tx1"/>
                </a:solidFill>
              </a:rPr>
              <a:t> cannot be used for defining the parameter type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8339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Generic Class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928676"/>
            <a:ext cx="8143932" cy="4071966"/>
          </a:xfrm>
        </p:spPr>
        <p:txBody>
          <a:bodyPr numCol="2">
            <a:normAutofit/>
          </a:bodyPr>
          <a:lstStyle/>
          <a:p>
            <a:pPr marL="173990" indent="-173990">
              <a:buNone/>
            </a:pPr>
            <a:endParaRPr lang="en-US" sz="1800" dirty="0" smtClean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2285984" y="1857370"/>
            <a:ext cx="4429156" cy="1714512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Making a </a:t>
            </a:r>
            <a:r>
              <a:rPr lang="en-IN" sz="2800" dirty="0" smtClean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class generic </a:t>
            </a:r>
            <a:r>
              <a:rPr lang="en-IN" sz="28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i.e</a:t>
            </a:r>
            <a:r>
              <a:rPr lang="en-IN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a class can accept and adapt different </a:t>
            </a:r>
            <a:r>
              <a:rPr lang="en-IN" sz="2800" dirty="0" err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datatypes</a:t>
            </a:r>
            <a:endParaRPr 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429520" y="2071684"/>
            <a:ext cx="571504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500694" y="2071684"/>
            <a:ext cx="714380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42976" y="1000114"/>
            <a:ext cx="285752" cy="2143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928676"/>
            <a:ext cx="8643998" cy="3857652"/>
          </a:xfrm>
        </p:spPr>
        <p:txBody>
          <a:bodyPr numCol="2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T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T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Test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T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</a:t>
            </a:r>
            <a:r>
              <a:rPr lang="en-US" sz="11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this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getObject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</a:t>
            </a:r>
            <a:r>
              <a:rPr lang="en-US" sz="11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this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args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Test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Integer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Obj1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Integer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&gt;(</a:t>
            </a:r>
            <a:r>
              <a:rPr lang="en-US" sz="1100" dirty="0" smtClean="0">
                <a:solidFill>
                  <a:srgbClr val="FF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15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Obj1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getObject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Test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Obj2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1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 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Test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&gt;(</a:t>
            </a:r>
            <a:r>
              <a:rPr lang="en-US" sz="11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"Face"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Obj2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getObject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8339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C00000"/>
                </a:solidFill>
                <a:latin typeface="Calibri"/>
              </a:rPr>
              <a:t>Generic </a:t>
            </a:r>
            <a:r>
              <a:rPr lang="en-IN" sz="4000" b="1" dirty="0" smtClean="0">
                <a:solidFill>
                  <a:srgbClr val="C00000"/>
                </a:solidFill>
                <a:latin typeface="Calibri"/>
              </a:rPr>
              <a:t>Class – Example 1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1643042" y="1142990"/>
            <a:ext cx="3429024" cy="1071570"/>
          </a:xfrm>
          <a:prstGeom prst="straightConnector1">
            <a:avLst/>
          </a:prstGeom>
          <a:ln>
            <a:tailEnd type="arrow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357422" y="2357436"/>
            <a:ext cx="2428892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Now </a:t>
            </a:r>
            <a:r>
              <a:rPr lang="en-IN" dirty="0" smtClean="0">
                <a:solidFill>
                  <a:srgbClr val="FF0000"/>
                </a:solidFill>
              </a:rPr>
              <a:t>&lt;T&gt;</a:t>
            </a:r>
            <a:r>
              <a:rPr lang="en-IN" dirty="0" smtClean="0"/>
              <a:t> will make the class Test take </a:t>
            </a:r>
            <a:r>
              <a:rPr lang="en-IN" dirty="0" smtClean="0">
                <a:solidFill>
                  <a:srgbClr val="FF0000"/>
                </a:solidFill>
              </a:rPr>
              <a:t>Integers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" grpId="0" animBg="1"/>
      <p:bldP spid="4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143768" y="2643188"/>
            <a:ext cx="571504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500694" y="2643188"/>
            <a:ext cx="642942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142976" y="1000114"/>
            <a:ext cx="285752" cy="2143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928676"/>
            <a:ext cx="8643998" cy="3857652"/>
          </a:xfrm>
        </p:spPr>
        <p:txBody>
          <a:bodyPr numCol="2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T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100" dirty="0" smtClean="0">
              <a:solidFill>
                <a:srgbClr val="000000"/>
              </a:solidFill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T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Test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T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</a:t>
            </a:r>
            <a:r>
              <a:rPr lang="en-US" sz="11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this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getObject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</a:t>
            </a:r>
            <a:r>
              <a:rPr lang="en-US" sz="11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return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this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args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Test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Integer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Obj1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Integer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&gt;(</a:t>
            </a:r>
            <a:r>
              <a:rPr lang="en-US" sz="1100" dirty="0" smtClean="0">
                <a:solidFill>
                  <a:srgbClr val="FF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15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Obj1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getObject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Test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Obj2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1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 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Test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1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&gt;(</a:t>
            </a:r>
            <a:r>
              <a:rPr lang="en-US" sz="11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"Face"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1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Obj2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getObject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());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1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1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400" dirty="0" smtClean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8339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C00000"/>
                </a:solidFill>
                <a:latin typeface="Calibri"/>
              </a:rPr>
              <a:t>Generic </a:t>
            </a:r>
            <a:r>
              <a:rPr lang="en-IN" sz="4000" b="1" dirty="0" smtClean="0">
                <a:solidFill>
                  <a:srgbClr val="C00000"/>
                </a:solidFill>
                <a:latin typeface="Calibri"/>
              </a:rPr>
              <a:t>Class – Example 1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rot="10800000">
            <a:off x="1571604" y="1142995"/>
            <a:ext cx="3929090" cy="1678789"/>
          </a:xfrm>
          <a:prstGeom prst="straightConnector1">
            <a:avLst/>
          </a:prstGeom>
          <a:ln>
            <a:tailEnd type="arrow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357422" y="1785932"/>
            <a:ext cx="2428892" cy="114300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Now </a:t>
            </a:r>
            <a:r>
              <a:rPr lang="en-IN" dirty="0" smtClean="0">
                <a:solidFill>
                  <a:srgbClr val="FF0000"/>
                </a:solidFill>
              </a:rPr>
              <a:t>&lt;T&gt;</a:t>
            </a:r>
            <a:r>
              <a:rPr lang="en-IN" dirty="0" smtClean="0"/>
              <a:t> will make the class Test  take </a:t>
            </a:r>
            <a:r>
              <a:rPr lang="en-IN" dirty="0" smtClean="0">
                <a:solidFill>
                  <a:srgbClr val="FF0000"/>
                </a:solidFill>
              </a:rPr>
              <a:t>Strings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29388" y="3786196"/>
            <a:ext cx="2428892" cy="114300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Output:</a:t>
            </a:r>
          </a:p>
          <a:p>
            <a:pPr algn="ctr"/>
            <a:r>
              <a:rPr lang="en-IN" dirty="0" smtClean="0">
                <a:solidFill>
                  <a:schemeClr val="bg1"/>
                </a:solidFill>
              </a:rPr>
              <a:t>15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F</a:t>
            </a:r>
            <a:r>
              <a:rPr lang="en-IN" dirty="0" smtClean="0">
                <a:solidFill>
                  <a:schemeClr val="bg1"/>
                </a:solidFill>
              </a:rPr>
              <a:t>ace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714612" y="3214692"/>
            <a:ext cx="3071834" cy="14287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So we can use the same class for </a:t>
            </a:r>
            <a:r>
              <a:rPr lang="en-IN" dirty="0" smtClean="0">
                <a:solidFill>
                  <a:srgbClr val="FF0000"/>
                </a:solidFill>
              </a:rPr>
              <a:t>integers</a:t>
            </a:r>
            <a:r>
              <a:rPr lang="en-IN" dirty="0" smtClean="0"/>
              <a:t> and </a:t>
            </a:r>
            <a:r>
              <a:rPr lang="en-IN" dirty="0" smtClean="0">
                <a:solidFill>
                  <a:srgbClr val="FF0000"/>
                </a:solidFill>
              </a:rPr>
              <a:t>Strings</a:t>
            </a:r>
            <a:r>
              <a:rPr lang="en-IN" dirty="0" smtClean="0"/>
              <a:t> rather than writing </a:t>
            </a:r>
            <a:r>
              <a:rPr lang="en-IN" dirty="0" smtClean="0">
                <a:solidFill>
                  <a:srgbClr val="FF0000"/>
                </a:solidFill>
              </a:rPr>
              <a:t>two different classes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714612" y="3214692"/>
            <a:ext cx="3071834" cy="14287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This is </a:t>
            </a:r>
            <a:r>
              <a:rPr lang="en-IN" sz="2400" dirty="0" smtClean="0">
                <a:solidFill>
                  <a:srgbClr val="FF0000"/>
                </a:solidFill>
              </a:rPr>
              <a:t>Generic class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" grpId="0" animBg="1"/>
      <p:bldP spid="4" grpId="1" animBg="1"/>
      <p:bldP spid="9" grpId="0" animBg="1"/>
      <p:bldP spid="9" grpId="1" animBg="1"/>
      <p:bldP spid="10" grpId="0" animBg="1"/>
      <p:bldP spid="10" grpId="1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8339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Generic Class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Round Diagonal Corner Rectangle 3"/>
          <p:cNvSpPr/>
          <p:nvPr/>
        </p:nvSpPr>
        <p:spPr>
          <a:xfrm>
            <a:off x="1357290" y="1857370"/>
            <a:ext cx="4429156" cy="1714512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Is it possible to pass </a:t>
            </a:r>
            <a:r>
              <a:rPr lang="en-IN" sz="2800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multiple Type parameters</a:t>
            </a:r>
            <a:r>
              <a:rPr lang="en-IN" sz="2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in Generic classes ????</a:t>
            </a:r>
            <a:endParaRPr lang="en-US" sz="2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7" name="Content Placeholder 6" descr="tick-305245_960_720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00892" y="2119147"/>
            <a:ext cx="1028089" cy="952669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446</Words>
  <Application>Microsoft Office PowerPoint</Application>
  <PresentationFormat>On-screen Show (16:9)</PresentationFormat>
  <Paragraphs>141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Generics in Java</vt:lpstr>
      <vt:lpstr>Slide 2</vt:lpstr>
      <vt:lpstr>Types </vt:lpstr>
      <vt:lpstr>Slide 4</vt:lpstr>
      <vt:lpstr>Slide 5</vt:lpstr>
      <vt:lpstr>Generic Class</vt:lpstr>
      <vt:lpstr>Generic Class – Example 1</vt:lpstr>
      <vt:lpstr>Generic Class – Example 1</vt:lpstr>
      <vt:lpstr>Generic Class</vt:lpstr>
      <vt:lpstr>Generic Class</vt:lpstr>
      <vt:lpstr>Generic Functions or Generic Methods</vt:lpstr>
      <vt:lpstr>Generic method - Example</vt:lpstr>
      <vt:lpstr>Advantages of Generics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 in Java</dc:title>
  <dc:creator>Akalya Devi</dc:creator>
  <cp:lastModifiedBy>Akalya Devi</cp:lastModifiedBy>
  <cp:revision>7</cp:revision>
  <dcterms:created xsi:type="dcterms:W3CDTF">2019-01-07T06:45:30Z</dcterms:created>
  <dcterms:modified xsi:type="dcterms:W3CDTF">2019-01-07T09:37:13Z</dcterms:modified>
</cp:coreProperties>
</file>