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9" r:id="rId4"/>
    <p:sldId id="260" r:id="rId5"/>
    <p:sldId id="257" r:id="rId6"/>
    <p:sldId id="261" r:id="rId7"/>
    <p:sldId id="262" r:id="rId8"/>
    <p:sldId id="263" r:id="rId9"/>
    <p:sldId id="275" r:id="rId10"/>
    <p:sldId id="276" r:id="rId11"/>
    <p:sldId id="277" r:id="rId12"/>
    <p:sldId id="278" r:id="rId13"/>
    <p:sldId id="264" r:id="rId14"/>
    <p:sldId id="265" r:id="rId15"/>
    <p:sldId id="266" r:id="rId16"/>
    <p:sldId id="272" r:id="rId17"/>
    <p:sldId id="273" r:id="rId18"/>
    <p:sldId id="274" r:id="rId19"/>
    <p:sldId id="271" r:id="rId20"/>
    <p:sldId id="281" r:id="rId21"/>
    <p:sldId id="267" r:id="rId22"/>
    <p:sldId id="279" r:id="rId23"/>
    <p:sldId id="280" r:id="rId24"/>
    <p:sldId id="282" r:id="rId25"/>
    <p:sldId id="283" r:id="rId26"/>
    <p:sldId id="284" r:id="rId27"/>
    <p:sldId id="286" r:id="rId28"/>
    <p:sldId id="285" r:id="rId29"/>
    <p:sldId id="287" r:id="rId30"/>
    <p:sldId id="288" r:id="rId31"/>
    <p:sldId id="289" r:id="rId32"/>
    <p:sldId id="291" r:id="rId33"/>
    <p:sldId id="292" r:id="rId34"/>
    <p:sldId id="293" r:id="rId35"/>
    <p:sldId id="295" r:id="rId36"/>
    <p:sldId id="290" r:id="rId37"/>
    <p:sldId id="296" r:id="rId38"/>
    <p:sldId id="297" r:id="rId39"/>
    <p:sldId id="300" r:id="rId40"/>
    <p:sldId id="299" r:id="rId41"/>
    <p:sldId id="302" r:id="rId42"/>
    <p:sldId id="301" r:id="rId43"/>
    <p:sldId id="303" r:id="rId44"/>
    <p:sldId id="304" r:id="rId45"/>
    <p:sldId id="305" r:id="rId46"/>
    <p:sldId id="306" r:id="rId47"/>
    <p:sldId id="307" r:id="rId4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34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301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1210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7516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1989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41381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72435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779998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567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2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8644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18015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73846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4" y="273846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77913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917E-CB9B-4DCA-A6A8-50A4B113F150}" type="datetimeFigureOut">
              <a:rPr lang="en-US" smtClean="0"/>
              <a:pPr/>
              <a:t>1/8/2019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0546A-59F3-4186-A7B4-4053743739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/>
              <a:pPr/>
              <a:t>1/8/2019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C00000"/>
                </a:solidFill>
              </a:rPr>
              <a:t>Collections in Java</a:t>
            </a: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Lecture - 26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713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857224" y="2214560"/>
            <a:ext cx="292895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Object next()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29124" y="1928808"/>
            <a:ext cx="4000528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returns the element </a:t>
            </a:r>
            <a:r>
              <a:rPr lang="en-US" dirty="0"/>
              <a:t>and moves the cursor pointer to the next element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3786182" y="2643188"/>
            <a:ext cx="642942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857224" y="2214560"/>
            <a:ext cx="292895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void remove()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29124" y="1928808"/>
            <a:ext cx="4000528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removes the last elements </a:t>
            </a:r>
            <a:r>
              <a:rPr lang="en-US" dirty="0"/>
              <a:t>returned by the </a:t>
            </a:r>
            <a:r>
              <a:rPr lang="en-US" dirty="0" err="1"/>
              <a:t>iterator</a:t>
            </a:r>
            <a:r>
              <a:rPr lang="en-US" dirty="0" smtClean="0"/>
              <a:t>.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is less used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Notched Right Arrow 8"/>
          <p:cNvSpPr/>
          <p:nvPr/>
        </p:nvSpPr>
        <p:spPr>
          <a:xfrm>
            <a:off x="3786182" y="2643188"/>
            <a:ext cx="642942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List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List </a:t>
            </a:r>
            <a:r>
              <a:rPr lang="en-US" sz="2000" dirty="0"/>
              <a:t>interface is the </a:t>
            </a:r>
            <a:r>
              <a:rPr lang="en-US" sz="2000" dirty="0">
                <a:solidFill>
                  <a:srgbClr val="FF0000"/>
                </a:solidFill>
              </a:rPr>
              <a:t>child interface</a:t>
            </a:r>
            <a:r>
              <a:rPr lang="en-US" sz="2000" dirty="0"/>
              <a:t> of Collection interface.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inhibits a </a:t>
            </a:r>
            <a:r>
              <a:rPr lang="en-US" sz="2000" dirty="0">
                <a:solidFill>
                  <a:srgbClr val="FF0000"/>
                </a:solidFill>
              </a:rPr>
              <a:t>list type data structure </a:t>
            </a:r>
            <a:r>
              <a:rPr lang="en-US" sz="2000" dirty="0"/>
              <a:t>in which we can store the </a:t>
            </a:r>
            <a:r>
              <a:rPr lang="en-US" sz="2000" dirty="0">
                <a:solidFill>
                  <a:srgbClr val="FF0000"/>
                </a:solidFill>
              </a:rPr>
              <a:t>ordered collection</a:t>
            </a:r>
            <a:r>
              <a:rPr lang="en-US" sz="2000" dirty="0"/>
              <a:t> of objects.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can have </a:t>
            </a:r>
            <a:r>
              <a:rPr lang="en-US" sz="2000" dirty="0">
                <a:solidFill>
                  <a:srgbClr val="FF0000"/>
                </a:solidFill>
              </a:rPr>
              <a:t>duplicate values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List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List </a:t>
            </a:r>
            <a:r>
              <a:rPr lang="en-US" sz="2400" dirty="0">
                <a:solidFill>
                  <a:srgbClr val="FF0000"/>
                </a:solidFill>
              </a:rPr>
              <a:t>interface</a:t>
            </a:r>
            <a:r>
              <a:rPr lang="en-US" sz="2400" dirty="0"/>
              <a:t> is implemented by the </a:t>
            </a:r>
            <a:r>
              <a:rPr lang="en-US" sz="2400" dirty="0" smtClean="0">
                <a:solidFill>
                  <a:srgbClr val="FF0000"/>
                </a:solidFill>
              </a:rPr>
              <a:t>classes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 err="1"/>
              <a:t>ArrayList</a:t>
            </a:r>
            <a:r>
              <a:rPr lang="en-US" sz="1800" dirty="0"/>
              <a:t>, </a:t>
            </a:r>
            <a:endParaRPr lang="en-US" sz="1800" dirty="0" smtClean="0"/>
          </a:p>
          <a:p>
            <a:pPr lvl="1"/>
            <a:r>
              <a:rPr lang="en-US" sz="1800" dirty="0" err="1" smtClean="0"/>
              <a:t>LinkedList</a:t>
            </a:r>
            <a:r>
              <a:rPr lang="en-US" sz="1800" dirty="0" smtClean="0"/>
              <a:t>,</a:t>
            </a:r>
          </a:p>
          <a:p>
            <a:pPr lvl="1"/>
            <a:r>
              <a:rPr lang="en-US" sz="1800" dirty="0" smtClean="0"/>
              <a:t> </a:t>
            </a:r>
            <a:r>
              <a:rPr lang="en-US" sz="1800" dirty="0"/>
              <a:t>Vector, and </a:t>
            </a:r>
            <a:endParaRPr lang="en-US" sz="1800" dirty="0" smtClean="0"/>
          </a:p>
          <a:p>
            <a:pPr lvl="1"/>
            <a:r>
              <a:rPr lang="en-US" sz="1800" dirty="0" smtClean="0"/>
              <a:t>Stack</a:t>
            </a:r>
            <a:r>
              <a:rPr 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List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714348" y="2071684"/>
            <a:ext cx="2857520" cy="114300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How to </a:t>
            </a:r>
            <a:r>
              <a:rPr lang="en-US" sz="2000" b="1" i="1" dirty="0"/>
              <a:t>instantiate the </a:t>
            </a:r>
            <a:r>
              <a:rPr lang="en-US" sz="2000" b="1" i="1" dirty="0">
                <a:solidFill>
                  <a:srgbClr val="FF0000"/>
                </a:solidFill>
              </a:rPr>
              <a:t>List </a:t>
            </a:r>
            <a:r>
              <a:rPr lang="en-US" sz="2000" b="1" i="1" dirty="0" smtClean="0">
                <a:solidFill>
                  <a:srgbClr val="FF0000"/>
                </a:solidFill>
              </a:rPr>
              <a:t>interface  for arrays</a:t>
            </a:r>
            <a:r>
              <a:rPr lang="en-US" sz="2000" b="1" i="1" dirty="0" smtClean="0"/>
              <a:t>???</a:t>
            </a:r>
            <a:endParaRPr lang="en-US" sz="2000" b="1" i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500562" y="2285998"/>
            <a:ext cx="3929090" cy="57150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List &lt;data-type&gt; </a:t>
            </a:r>
            <a:r>
              <a:rPr lang="en-US" dirty="0" err="1" smtClean="0"/>
              <a:t>obj</a:t>
            </a:r>
            <a:r>
              <a:rPr lang="en-US" dirty="0" smtClean="0"/>
              <a:t>=</a:t>
            </a:r>
            <a:r>
              <a:rPr lang="en-US" dirty="0"/>
              <a:t>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();  </a:t>
            </a:r>
            <a:endParaRPr lang="en-US" dirty="0" smtClean="0"/>
          </a:p>
        </p:txBody>
      </p:sp>
      <p:sp>
        <p:nvSpPr>
          <p:cNvPr id="10" name="Notched Right Arrow 9"/>
          <p:cNvSpPr/>
          <p:nvPr/>
        </p:nvSpPr>
        <p:spPr>
          <a:xfrm>
            <a:off x="3714744" y="2571750"/>
            <a:ext cx="714380" cy="142876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List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714348" y="2071684"/>
            <a:ext cx="2857520" cy="114300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How to </a:t>
            </a:r>
            <a:r>
              <a:rPr lang="en-US" sz="2000" b="1" i="1" dirty="0"/>
              <a:t>instantiate the </a:t>
            </a:r>
            <a:r>
              <a:rPr lang="en-US" sz="2000" b="1" i="1" dirty="0">
                <a:solidFill>
                  <a:srgbClr val="FF0000"/>
                </a:solidFill>
              </a:rPr>
              <a:t>List </a:t>
            </a:r>
            <a:r>
              <a:rPr lang="en-US" sz="2000" b="1" i="1" dirty="0" smtClean="0">
                <a:solidFill>
                  <a:srgbClr val="FF0000"/>
                </a:solidFill>
              </a:rPr>
              <a:t>interface  for </a:t>
            </a: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linked-list</a:t>
            </a:r>
            <a:r>
              <a:rPr lang="en-US" sz="2000" b="1" i="1" dirty="0" smtClean="0"/>
              <a:t>???</a:t>
            </a:r>
            <a:endParaRPr lang="en-US" sz="2000" b="1" i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500562" y="2285998"/>
            <a:ext cx="3929090" cy="57150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List &lt;data-type&gt; </a:t>
            </a:r>
            <a:r>
              <a:rPr lang="en-US" dirty="0" err="1" smtClean="0"/>
              <a:t>obj</a:t>
            </a:r>
            <a:r>
              <a:rPr lang="en-US" dirty="0" smtClean="0"/>
              <a:t>=</a:t>
            </a:r>
            <a:r>
              <a:rPr lang="en-US" dirty="0"/>
              <a:t>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 smtClean="0"/>
              <a:t>LinkedList</a:t>
            </a:r>
            <a:r>
              <a:rPr lang="en-US" dirty="0"/>
              <a:t>();  </a:t>
            </a:r>
            <a:endParaRPr lang="en-US" dirty="0" smtClean="0"/>
          </a:p>
        </p:txBody>
      </p:sp>
      <p:sp>
        <p:nvSpPr>
          <p:cNvPr id="10" name="Notched Right Arrow 9"/>
          <p:cNvSpPr/>
          <p:nvPr/>
        </p:nvSpPr>
        <p:spPr>
          <a:xfrm>
            <a:off x="3714744" y="2571750"/>
            <a:ext cx="714380" cy="142876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List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714348" y="2071684"/>
            <a:ext cx="2857520" cy="114300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How to </a:t>
            </a:r>
            <a:r>
              <a:rPr lang="en-US" sz="2000" b="1" i="1" dirty="0"/>
              <a:t>instantiate the </a:t>
            </a:r>
            <a:r>
              <a:rPr lang="en-US" sz="2000" b="1" i="1" dirty="0">
                <a:solidFill>
                  <a:srgbClr val="FF0000"/>
                </a:solidFill>
              </a:rPr>
              <a:t>List </a:t>
            </a:r>
            <a:r>
              <a:rPr lang="en-US" sz="2000" b="1" i="1" dirty="0" smtClean="0">
                <a:solidFill>
                  <a:srgbClr val="FF0000"/>
                </a:solidFill>
              </a:rPr>
              <a:t>interface  for </a:t>
            </a: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Vector</a:t>
            </a:r>
            <a:r>
              <a:rPr lang="en-US" sz="2000" b="1" i="1" dirty="0" smtClean="0"/>
              <a:t>???</a:t>
            </a:r>
            <a:endParaRPr lang="en-US" sz="2000" b="1" i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500562" y="2285998"/>
            <a:ext cx="3929090" cy="57150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List &lt;data-type&gt; </a:t>
            </a:r>
            <a:r>
              <a:rPr lang="en-US" dirty="0" err="1" smtClean="0"/>
              <a:t>obj</a:t>
            </a:r>
            <a:r>
              <a:rPr lang="en-US" dirty="0" smtClean="0"/>
              <a:t>=</a:t>
            </a:r>
            <a:r>
              <a:rPr lang="en-US" dirty="0"/>
              <a:t> </a:t>
            </a:r>
            <a:r>
              <a:rPr lang="en-US" b="1" dirty="0"/>
              <a:t>new</a:t>
            </a:r>
            <a:r>
              <a:rPr lang="en-US" dirty="0"/>
              <a:t> V</a:t>
            </a:r>
            <a:r>
              <a:rPr lang="en-US" dirty="0" smtClean="0"/>
              <a:t>ector();</a:t>
            </a:r>
            <a:r>
              <a:rPr lang="en-US" dirty="0"/>
              <a:t>  </a:t>
            </a:r>
            <a:endParaRPr lang="en-US" dirty="0" smtClean="0"/>
          </a:p>
        </p:txBody>
      </p:sp>
      <p:sp>
        <p:nvSpPr>
          <p:cNvPr id="10" name="Notched Right Arrow 9"/>
          <p:cNvSpPr/>
          <p:nvPr/>
        </p:nvSpPr>
        <p:spPr>
          <a:xfrm>
            <a:off x="3714744" y="2571750"/>
            <a:ext cx="714380" cy="142876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List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714348" y="2071684"/>
            <a:ext cx="2857520" cy="114300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How to </a:t>
            </a:r>
            <a:r>
              <a:rPr lang="en-US" sz="2000" b="1" i="1" dirty="0"/>
              <a:t>instantiate the </a:t>
            </a:r>
            <a:r>
              <a:rPr lang="en-US" sz="2000" b="1" i="1" dirty="0">
                <a:solidFill>
                  <a:srgbClr val="FF0000"/>
                </a:solidFill>
              </a:rPr>
              <a:t>List </a:t>
            </a:r>
            <a:r>
              <a:rPr lang="en-US" sz="2000" b="1" i="1" dirty="0" smtClean="0">
                <a:solidFill>
                  <a:srgbClr val="FF0000"/>
                </a:solidFill>
              </a:rPr>
              <a:t>interface  for </a:t>
            </a:r>
          </a:p>
          <a:p>
            <a:pPr algn="ctr"/>
            <a:r>
              <a:rPr lang="en-US" sz="2000" b="1" i="1" dirty="0" smtClean="0">
                <a:solidFill>
                  <a:srgbClr val="FF0000"/>
                </a:solidFill>
              </a:rPr>
              <a:t>Stack</a:t>
            </a:r>
            <a:r>
              <a:rPr lang="en-US" sz="2000" b="1" i="1" dirty="0" smtClean="0"/>
              <a:t>???</a:t>
            </a:r>
            <a:endParaRPr lang="en-US" sz="2000" b="1" i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500562" y="2285998"/>
            <a:ext cx="3929090" cy="57150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List &lt;data-type&gt; </a:t>
            </a:r>
            <a:r>
              <a:rPr lang="en-US" dirty="0" err="1" smtClean="0"/>
              <a:t>obj</a:t>
            </a:r>
            <a:r>
              <a:rPr lang="en-US" dirty="0" smtClean="0"/>
              <a:t>=</a:t>
            </a:r>
            <a:r>
              <a:rPr lang="en-US" dirty="0"/>
              <a:t>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smtClean="0"/>
              <a:t>Stack();</a:t>
            </a:r>
            <a:r>
              <a:rPr lang="en-US" dirty="0"/>
              <a:t>  </a:t>
            </a:r>
            <a:endParaRPr lang="en-US" dirty="0" smtClean="0"/>
          </a:p>
        </p:txBody>
      </p:sp>
      <p:sp>
        <p:nvSpPr>
          <p:cNvPr id="10" name="Notched Right Arrow 9"/>
          <p:cNvSpPr/>
          <p:nvPr/>
        </p:nvSpPr>
        <p:spPr>
          <a:xfrm>
            <a:off x="3714744" y="2571750"/>
            <a:ext cx="714380" cy="142876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List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8"/>
            <a:ext cx="8229600" cy="414340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357158" y="1928808"/>
            <a:ext cx="3214710" cy="121444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How to </a:t>
            </a:r>
            <a:r>
              <a:rPr lang="en-US" sz="2000" b="1" i="1" dirty="0"/>
              <a:t>instantiate the List </a:t>
            </a:r>
            <a:r>
              <a:rPr lang="en-US" sz="2000" b="1" i="1" dirty="0" smtClean="0"/>
              <a:t>interface ???</a:t>
            </a:r>
            <a:endParaRPr lang="en-US" sz="2000" b="1" i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286248" y="1357304"/>
            <a:ext cx="3929090" cy="57150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List &lt;data-type&gt; list1=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ArrayList</a:t>
            </a:r>
            <a:r>
              <a:rPr lang="en-US" dirty="0"/>
              <a:t>();  </a:t>
            </a:r>
            <a:endParaRPr lang="en-US" dirty="0" smtClean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4286248" y="2285998"/>
            <a:ext cx="4143404" cy="57150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List</a:t>
            </a:r>
            <a:r>
              <a:rPr lang="en-US" dirty="0"/>
              <a:t> &lt;data-type&gt; list2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LinkedList</a:t>
            </a:r>
            <a:r>
              <a:rPr lang="en-US" dirty="0"/>
              <a:t>(); </a:t>
            </a:r>
            <a:endParaRPr lang="en-US" dirty="0" smtClean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4286248" y="3214692"/>
            <a:ext cx="3857652" cy="62389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/>
              <a:t>List</a:t>
            </a:r>
            <a:r>
              <a:rPr lang="en-US" dirty="0"/>
              <a:t> &lt;data-type&gt; list3 = </a:t>
            </a:r>
            <a:r>
              <a:rPr lang="en-US" b="1" dirty="0"/>
              <a:t>new</a:t>
            </a:r>
            <a:r>
              <a:rPr lang="en-US" dirty="0"/>
              <a:t> Vector();  </a:t>
            </a:r>
          </a:p>
        </p:txBody>
      </p:sp>
      <p:sp>
        <p:nvSpPr>
          <p:cNvPr id="9" name="Round Diagonal Corner Rectangle 8"/>
          <p:cNvSpPr/>
          <p:nvPr/>
        </p:nvSpPr>
        <p:spPr>
          <a:xfrm>
            <a:off x="4286248" y="4214824"/>
            <a:ext cx="3857652" cy="642942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  </a:t>
            </a:r>
            <a:r>
              <a:rPr lang="en-US" dirty="0" smtClean="0"/>
              <a:t>List</a:t>
            </a:r>
            <a:r>
              <a:rPr lang="en-US" dirty="0"/>
              <a:t> &lt;data-type&gt; list4 = </a:t>
            </a:r>
            <a:r>
              <a:rPr lang="en-US" b="1" dirty="0"/>
              <a:t>new</a:t>
            </a:r>
            <a:r>
              <a:rPr lang="en-US" dirty="0"/>
              <a:t> Stack();  </a:t>
            </a:r>
          </a:p>
        </p:txBody>
      </p:sp>
      <p:sp>
        <p:nvSpPr>
          <p:cNvPr id="10" name="Round Diagonal Corner Rectangle 9"/>
          <p:cNvSpPr/>
          <p:nvPr/>
        </p:nvSpPr>
        <p:spPr>
          <a:xfrm>
            <a:off x="428596" y="3286130"/>
            <a:ext cx="3000396" cy="1000132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list1,list2,list3,list4 </a:t>
            </a:r>
            <a:r>
              <a:rPr lang="en-US" sz="2000" b="1" dirty="0" smtClean="0"/>
              <a:t>are objects</a:t>
            </a:r>
            <a:endParaRPr lang="en-US" sz="2000" b="1" dirty="0"/>
          </a:p>
        </p:txBody>
      </p:sp>
      <p:cxnSp>
        <p:nvCxnSpPr>
          <p:cNvPr id="12" name="Straight Arrow Connector 11"/>
          <p:cNvCxnSpPr>
            <a:stCxn id="4" idx="0"/>
            <a:endCxn id="6" idx="2"/>
          </p:cNvCxnSpPr>
          <p:nvPr/>
        </p:nvCxnSpPr>
        <p:spPr>
          <a:xfrm flipV="1">
            <a:off x="3571868" y="1643056"/>
            <a:ext cx="714380" cy="892975"/>
          </a:xfrm>
          <a:prstGeom prst="straightConnector1">
            <a:avLst/>
          </a:prstGeom>
          <a:ln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7" idx="2"/>
          </p:cNvCxnSpPr>
          <p:nvPr/>
        </p:nvCxnSpPr>
        <p:spPr>
          <a:xfrm>
            <a:off x="3571868" y="2536031"/>
            <a:ext cx="714380" cy="35719"/>
          </a:xfrm>
          <a:prstGeom prst="straightConnector1">
            <a:avLst/>
          </a:prstGeom>
          <a:ln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8" idx="2"/>
          </p:cNvCxnSpPr>
          <p:nvPr/>
        </p:nvCxnSpPr>
        <p:spPr>
          <a:xfrm>
            <a:off x="3571868" y="2536031"/>
            <a:ext cx="714380" cy="990608"/>
          </a:xfrm>
          <a:prstGeom prst="straightConnector1">
            <a:avLst/>
          </a:prstGeom>
          <a:ln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  <a:endCxn id="9" idx="2"/>
          </p:cNvCxnSpPr>
          <p:nvPr/>
        </p:nvCxnSpPr>
        <p:spPr>
          <a:xfrm>
            <a:off x="3571868" y="2536031"/>
            <a:ext cx="714380" cy="2000264"/>
          </a:xfrm>
          <a:prstGeom prst="straightConnector1">
            <a:avLst/>
          </a:prstGeom>
          <a:ln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>
                <a:solidFill>
                  <a:srgbClr val="C00000"/>
                </a:solidFill>
              </a:rPr>
              <a:t>ArrayList</a:t>
            </a:r>
            <a:r>
              <a:rPr lang="en-IN" sz="3600" b="1" dirty="0">
                <a:solidFill>
                  <a:srgbClr val="C00000"/>
                </a:solidFill>
              </a:rPr>
              <a:t> 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14"/>
            <a:ext cx="8229600" cy="37862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uses a </a:t>
            </a:r>
            <a:r>
              <a:rPr lang="en-US" sz="2400" dirty="0">
                <a:solidFill>
                  <a:srgbClr val="FF0000"/>
                </a:solidFill>
              </a:rPr>
              <a:t>dynamic array</a:t>
            </a:r>
            <a:r>
              <a:rPr lang="en-US" sz="2400" dirty="0"/>
              <a:t> to store the duplicate element of different data types.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err="1"/>
              <a:t>ArrayList</a:t>
            </a:r>
            <a:r>
              <a:rPr lang="en-US" sz="2400" dirty="0"/>
              <a:t> class maintains the </a:t>
            </a:r>
            <a:r>
              <a:rPr lang="en-US" sz="2400" dirty="0">
                <a:solidFill>
                  <a:srgbClr val="FF0000"/>
                </a:solidFill>
              </a:rPr>
              <a:t>insertion order and is non-synchronized. 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elements stored in the </a:t>
            </a:r>
            <a:r>
              <a:rPr lang="en-US" sz="2400" dirty="0" err="1"/>
              <a:t>ArrayList</a:t>
            </a:r>
            <a:r>
              <a:rPr lang="en-US" sz="2400" dirty="0"/>
              <a:t> class can be </a:t>
            </a:r>
            <a:r>
              <a:rPr lang="en-US" sz="2400" dirty="0">
                <a:solidFill>
                  <a:srgbClr val="FF0000"/>
                </a:solidFill>
              </a:rPr>
              <a:t>randomly accessed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71538" y="1785932"/>
            <a:ext cx="2928958" cy="15716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What is </a:t>
            </a:r>
            <a:r>
              <a:rPr lang="en-US" sz="2400" dirty="0">
                <a:solidFill>
                  <a:srgbClr val="FF0000"/>
                </a:solidFill>
              </a:rPr>
              <a:t>Collection in </a:t>
            </a:r>
            <a:r>
              <a:rPr lang="en-US" sz="2400" dirty="0" smtClean="0">
                <a:solidFill>
                  <a:srgbClr val="FF0000"/>
                </a:solidFill>
              </a:rPr>
              <a:t>Java</a:t>
            </a:r>
            <a:r>
              <a:rPr lang="en-US" sz="2400" dirty="0" smtClean="0">
                <a:solidFill>
                  <a:prstClr val="black"/>
                </a:solidFill>
              </a:rPr>
              <a:t>????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10800000" flipH="1" flipV="1">
            <a:off x="5429256" y="2000246"/>
            <a:ext cx="300039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 single unit of objects </a:t>
            </a:r>
            <a:r>
              <a:rPr lang="en-IN" dirty="0" err="1" smtClean="0"/>
              <a:t>i.e</a:t>
            </a:r>
            <a:r>
              <a:rPr lang="en-IN" dirty="0" smtClean="0"/>
              <a:t>  a </a:t>
            </a:r>
            <a:r>
              <a:rPr lang="en-IN" dirty="0" smtClean="0">
                <a:solidFill>
                  <a:srgbClr val="FF0000"/>
                </a:solidFill>
              </a:rPr>
              <a:t>group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Notched Right Arrow 10"/>
          <p:cNvSpPr/>
          <p:nvPr/>
        </p:nvSpPr>
        <p:spPr>
          <a:xfrm>
            <a:off x="4071934" y="2500312"/>
            <a:ext cx="1285884" cy="214314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1000100" y="2000246"/>
            <a:ext cx="1928826" cy="11430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000100" y="1714494"/>
            <a:ext cx="4714908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7224" y="3143254"/>
            <a:ext cx="3071834" cy="2857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000100" y="3429006"/>
            <a:ext cx="3643338" cy="1214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4282" y="500048"/>
            <a:ext cx="8786874" cy="4214841"/>
          </a:xfrm>
        </p:spPr>
        <p:txBody>
          <a:bodyPr numCol="1" spcCol="360000"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list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"Ravi"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"Vijay"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"Ravi"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"Ajay"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while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hasNext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8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420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err="1" smtClean="0">
                <a:solidFill>
                  <a:srgbClr val="C00000"/>
                </a:solidFill>
                <a:latin typeface="+mn-lt"/>
              </a:rPr>
              <a:t>ArrayList</a:t>
            </a:r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4714876" y="2143122"/>
            <a:ext cx="3143272" cy="12144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ArrayList</a:t>
            </a:r>
            <a:r>
              <a:rPr lang="en-IN" dirty="0" smtClean="0"/>
              <a:t> of </a:t>
            </a:r>
            <a:r>
              <a:rPr lang="en-IN" dirty="0"/>
              <a:t>S</a:t>
            </a:r>
            <a:r>
              <a:rPr lang="en-IN" dirty="0" smtClean="0"/>
              <a:t>trings is instantiated in the name of object </a:t>
            </a:r>
            <a:r>
              <a:rPr lang="en-IN" dirty="0" smtClean="0">
                <a:solidFill>
                  <a:srgbClr val="FF0000"/>
                </a:solidFill>
              </a:rPr>
              <a:t>list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714876" y="2143122"/>
            <a:ext cx="3143272" cy="12144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Using the method </a:t>
            </a:r>
            <a:r>
              <a:rPr lang="en-IN" dirty="0" smtClean="0">
                <a:solidFill>
                  <a:srgbClr val="FF0000"/>
                </a:solidFill>
              </a:rPr>
              <a:t>add()</a:t>
            </a:r>
            <a:r>
              <a:rPr lang="en-IN" dirty="0" smtClean="0"/>
              <a:t>, inserting inputs to the object list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714876" y="2143122"/>
            <a:ext cx="3143272" cy="12144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Using the interface </a:t>
            </a:r>
            <a:r>
              <a:rPr lang="en-IN" dirty="0" err="1" smtClean="0"/>
              <a:t>Iterator</a:t>
            </a:r>
            <a:r>
              <a:rPr lang="en-IN" dirty="0" smtClean="0"/>
              <a:t>, we can move the </a:t>
            </a:r>
            <a:r>
              <a:rPr lang="en-IN" dirty="0" smtClean="0">
                <a:solidFill>
                  <a:srgbClr val="FF0000"/>
                </a:solidFill>
              </a:rPr>
              <a:t>elements in forward </a:t>
            </a:r>
            <a:r>
              <a:rPr lang="en-IN" dirty="0" err="1" smtClean="0">
                <a:solidFill>
                  <a:srgbClr val="FF0000"/>
                </a:solidFill>
              </a:rPr>
              <a:t>direciton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4714876" y="2143122"/>
            <a:ext cx="3143272" cy="121444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Using the method </a:t>
            </a:r>
            <a:r>
              <a:rPr lang="en-IN" dirty="0" err="1" smtClean="0"/>
              <a:t>hasNext</a:t>
            </a:r>
            <a:r>
              <a:rPr lang="en-IN" dirty="0" smtClean="0"/>
              <a:t>(), we </a:t>
            </a:r>
            <a:r>
              <a:rPr lang="en-IN" dirty="0" smtClean="0">
                <a:solidFill>
                  <a:srgbClr val="FF0000"/>
                </a:solidFill>
              </a:rPr>
              <a:t>can iterate to next elements </a:t>
            </a:r>
            <a:r>
              <a:rPr lang="en-IN" dirty="0" smtClean="0"/>
              <a:t>in the list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6000760" y="3643320"/>
            <a:ext cx="2214578" cy="100013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 smtClean="0"/>
              <a:t>Output:</a:t>
            </a:r>
            <a:endParaRPr lang="en-US" dirty="0"/>
          </a:p>
        </p:txBody>
      </p:sp>
      <p:pic>
        <p:nvPicPr>
          <p:cNvPr id="15" name="Picture 14" descr="question mark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86644" y="3714758"/>
            <a:ext cx="642942" cy="8332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  <p:bldP spid="9" grpId="0" animBg="1"/>
      <p:bldP spid="9" grpId="1" animBg="1"/>
      <p:bldP spid="11" grpId="0" animBg="1"/>
      <p:bldP spid="11" grpId="1" animBg="1"/>
      <p:bldP spid="4" grpId="0" animBg="1"/>
      <p:bldP spid="4" grpId="1" animBg="1"/>
      <p:bldP spid="8" grpId="0" animBg="1"/>
      <p:bldP spid="8" grpId="1" animBg="1"/>
      <p:bldP spid="10" grpId="0" animBg="1"/>
      <p:bldP spid="10" grpId="1" animBg="1"/>
      <p:bldP spid="13" grpId="0" animBg="1"/>
      <p:bldP spid="13" grpId="1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rgbClr val="C00000"/>
                </a:solidFill>
              </a:rPr>
              <a:t>ArrayList</a:t>
            </a:r>
            <a:r>
              <a:rPr lang="en-IN" b="1" dirty="0">
                <a:solidFill>
                  <a:srgbClr val="C00000"/>
                </a:solidFill>
              </a:rPr>
              <a:t> in Java</a:t>
            </a:r>
            <a:endParaRPr lang="en-US" dirty="0"/>
          </a:p>
        </p:txBody>
      </p:sp>
      <p:pic>
        <p:nvPicPr>
          <p:cNvPr id="4" name="Content Placeholder 3" descr="Screenshot (94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02" y="1200150"/>
            <a:ext cx="5165708" cy="3394075"/>
          </a:xfrm>
        </p:spPr>
      </p:pic>
      <p:sp>
        <p:nvSpPr>
          <p:cNvPr id="5" name="Rounded Rectangle 4"/>
          <p:cNvSpPr/>
          <p:nvPr/>
        </p:nvSpPr>
        <p:spPr>
          <a:xfrm>
            <a:off x="785786" y="1857370"/>
            <a:ext cx="1928826" cy="135732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 smtClean="0"/>
              <a:t>ERROR 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28596" y="785800"/>
            <a:ext cx="2214578" cy="3571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r>
              <a:rPr lang="en-IN" sz="4000" b="1" dirty="0" err="1">
                <a:solidFill>
                  <a:srgbClr val="C00000"/>
                </a:solidFill>
              </a:rPr>
              <a:t>ArrayList</a:t>
            </a:r>
            <a:r>
              <a:rPr lang="en-IN" sz="4000" b="1" dirty="0">
                <a:solidFill>
                  <a:srgbClr val="C00000"/>
                </a:solidFill>
              </a:rPr>
              <a:t>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4143403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list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ArrayList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"Ravi"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"Vijay"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"Ravi"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"Ajay"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list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while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hasNext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6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00760" y="3000378"/>
            <a:ext cx="2214578" cy="16430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/>
              <a:t>Ravi</a:t>
            </a:r>
          </a:p>
          <a:p>
            <a:pPr algn="ctr"/>
            <a:r>
              <a:rPr lang="en-IN" dirty="0" smtClean="0"/>
              <a:t>Vijay</a:t>
            </a:r>
          </a:p>
          <a:p>
            <a:pPr algn="ctr"/>
            <a:r>
              <a:rPr lang="en-IN" dirty="0" smtClean="0"/>
              <a:t>Ravi</a:t>
            </a:r>
          </a:p>
          <a:p>
            <a:pPr algn="ctr"/>
            <a:r>
              <a:rPr lang="en-IN" dirty="0" smtClean="0"/>
              <a:t>Ajay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00760" y="1071552"/>
            <a:ext cx="2214578" cy="8572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Here Ravi is </a:t>
            </a:r>
            <a:r>
              <a:rPr lang="en-IN" dirty="0" smtClean="0">
                <a:solidFill>
                  <a:srgbClr val="FF0000"/>
                </a:solidFill>
              </a:rPr>
              <a:t>repeated twice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786446" y="1000114"/>
            <a:ext cx="2509854" cy="12239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Therefore we can say </a:t>
            </a:r>
            <a:r>
              <a:rPr lang="en-IN" dirty="0" err="1" smtClean="0">
                <a:solidFill>
                  <a:srgbClr val="FF0000"/>
                </a:solidFill>
              </a:rPr>
              <a:t>ArrayList</a:t>
            </a:r>
            <a:r>
              <a:rPr lang="en-IN" dirty="0" smtClean="0">
                <a:solidFill>
                  <a:srgbClr val="FF0000"/>
                </a:solidFill>
              </a:rPr>
              <a:t> </a:t>
            </a:r>
            <a:r>
              <a:rPr lang="en-IN" dirty="0" smtClean="0"/>
              <a:t>will accept </a:t>
            </a:r>
            <a:r>
              <a:rPr lang="en-IN" dirty="0" smtClean="0">
                <a:solidFill>
                  <a:srgbClr val="FF0000"/>
                </a:solidFill>
              </a:rPr>
              <a:t>duplicate values </a:t>
            </a:r>
            <a:r>
              <a:rPr lang="en-IN" dirty="0" smtClean="0"/>
              <a:t>also</a:t>
            </a:r>
            <a:endParaRPr lang="en-IN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err="1" smtClean="0">
                <a:solidFill>
                  <a:srgbClr val="C00000"/>
                </a:solidFill>
              </a:rPr>
              <a:t>LinkedList</a:t>
            </a:r>
            <a:r>
              <a:rPr lang="en-IN" sz="3600" b="1" dirty="0" smtClean="0">
                <a:solidFill>
                  <a:srgbClr val="C00000"/>
                </a:solidFill>
              </a:rPr>
              <a:t> </a:t>
            </a:r>
            <a:r>
              <a:rPr lang="en-IN" sz="3600" b="1" dirty="0">
                <a:solidFill>
                  <a:srgbClr val="C00000"/>
                </a:solidFill>
              </a:rPr>
              <a:t>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14"/>
            <a:ext cx="8229600" cy="378621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It </a:t>
            </a:r>
            <a:r>
              <a:rPr lang="en-US" sz="2400" dirty="0"/>
              <a:t>uses a </a:t>
            </a:r>
            <a:r>
              <a:rPr lang="en-US" sz="2400" dirty="0">
                <a:solidFill>
                  <a:srgbClr val="FF0000"/>
                </a:solidFill>
              </a:rPr>
              <a:t>doubly linked list </a:t>
            </a:r>
            <a:r>
              <a:rPr lang="en-US" sz="2400" dirty="0"/>
              <a:t>internally to store the elements.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It </a:t>
            </a:r>
            <a:r>
              <a:rPr lang="en-US" sz="2400" dirty="0">
                <a:solidFill>
                  <a:srgbClr val="FF0000"/>
                </a:solidFill>
              </a:rPr>
              <a:t>can store the duplicate elements. 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maintains the </a:t>
            </a:r>
            <a:r>
              <a:rPr lang="en-US" sz="2400" dirty="0">
                <a:solidFill>
                  <a:srgbClr val="FF0000"/>
                </a:solidFill>
              </a:rPr>
              <a:t>insertion order </a:t>
            </a:r>
            <a:r>
              <a:rPr lang="en-US" sz="2400" dirty="0"/>
              <a:t>and is </a:t>
            </a:r>
            <a:r>
              <a:rPr lang="en-US" sz="2400" dirty="0">
                <a:solidFill>
                  <a:srgbClr val="FF0000"/>
                </a:solidFill>
              </a:rPr>
              <a:t>not synchronized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/>
              <a:t>In </a:t>
            </a:r>
            <a:r>
              <a:rPr lang="en-US" sz="2400" dirty="0" err="1"/>
              <a:t>LinkedList</a:t>
            </a:r>
            <a:r>
              <a:rPr lang="en-US" sz="2400" dirty="0"/>
              <a:t>, the manipulation is </a:t>
            </a:r>
            <a:r>
              <a:rPr lang="en-US" sz="2400" dirty="0">
                <a:solidFill>
                  <a:srgbClr val="FF0000"/>
                </a:solidFill>
              </a:rPr>
              <a:t>fast because no shifting </a:t>
            </a:r>
            <a:r>
              <a:rPr lang="en-US" sz="2400" dirty="0"/>
              <a:t>is required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4414" y="1928808"/>
            <a:ext cx="4572032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</p:spPr>
        <p:txBody>
          <a:bodyPr>
            <a:normAutofit fontScale="90000"/>
          </a:bodyPr>
          <a:lstStyle/>
          <a:p>
            <a:r>
              <a:rPr lang="en-IN" sz="3600" b="1" dirty="0" err="1" smtClean="0">
                <a:solidFill>
                  <a:srgbClr val="C00000"/>
                </a:solidFill>
              </a:rPr>
              <a:t>LinkedList</a:t>
            </a:r>
            <a:r>
              <a:rPr lang="en-IN" sz="3600" b="1" dirty="0" smtClean="0">
                <a:solidFill>
                  <a:srgbClr val="C00000"/>
                </a:solidFill>
              </a:rPr>
              <a:t> </a:t>
            </a:r>
            <a:r>
              <a:rPr lang="en-IN" sz="3600" b="1" dirty="0">
                <a:solidFill>
                  <a:srgbClr val="C00000"/>
                </a:solidFill>
              </a:rPr>
              <a:t>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43577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LinkedList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LinkedList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"Focus"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"Academy"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while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hasNext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00760" y="3000378"/>
            <a:ext cx="2214578" cy="16430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/>
              <a:t>Face</a:t>
            </a:r>
          </a:p>
          <a:p>
            <a:pPr algn="ctr"/>
            <a:r>
              <a:rPr lang="en-IN" dirty="0" smtClean="0"/>
              <a:t>Focus</a:t>
            </a:r>
          </a:p>
          <a:p>
            <a:pPr algn="ctr"/>
            <a:r>
              <a:rPr lang="en-IN" dirty="0" smtClean="0"/>
              <a:t>Academy</a:t>
            </a:r>
          </a:p>
          <a:p>
            <a:pPr algn="ctr"/>
            <a:r>
              <a:rPr lang="en-IN" dirty="0" smtClean="0"/>
              <a:t>Face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72198" y="1142990"/>
            <a:ext cx="2286016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Whatever </a:t>
            </a:r>
            <a:r>
              <a:rPr lang="en-IN" dirty="0" err="1" smtClean="0"/>
              <a:t>datatype</a:t>
            </a:r>
            <a:r>
              <a:rPr lang="en-IN" dirty="0" smtClean="0"/>
              <a:t> we want ,we can give inside </a:t>
            </a:r>
            <a:r>
              <a:rPr lang="en-IN" dirty="0" smtClean="0">
                <a:solidFill>
                  <a:srgbClr val="FF0000"/>
                </a:solidFill>
              </a:rPr>
              <a:t>&lt;&gt;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Vector </a:t>
            </a:r>
            <a:r>
              <a:rPr lang="en-IN" sz="3600" b="1" dirty="0">
                <a:solidFill>
                  <a:srgbClr val="C00000"/>
                </a:solidFill>
              </a:rPr>
              <a:t>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14"/>
            <a:ext cx="8229600" cy="3786214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Vector </a:t>
            </a:r>
            <a:r>
              <a:rPr lang="en-US" sz="2400" dirty="0"/>
              <a:t>uses a </a:t>
            </a:r>
            <a:r>
              <a:rPr lang="en-US" sz="2400" dirty="0">
                <a:solidFill>
                  <a:srgbClr val="FF0000"/>
                </a:solidFill>
              </a:rPr>
              <a:t>dynamic array</a:t>
            </a:r>
            <a:r>
              <a:rPr lang="en-US" sz="2400" dirty="0"/>
              <a:t> to store the data elements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similar to </a:t>
            </a:r>
            <a:r>
              <a:rPr lang="en-US" sz="2400" dirty="0" err="1" smtClean="0"/>
              <a:t>ArrayList</a:t>
            </a:r>
            <a:r>
              <a:rPr lang="en-US" sz="2400" dirty="0" smtClean="0"/>
              <a:t> but it </a:t>
            </a:r>
            <a:r>
              <a:rPr lang="en-US" sz="2400" dirty="0"/>
              <a:t>is </a:t>
            </a:r>
            <a:r>
              <a:rPr lang="en-US" sz="2400" dirty="0">
                <a:solidFill>
                  <a:srgbClr val="FF0000"/>
                </a:solidFill>
              </a:rPr>
              <a:t>synchronized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4414" y="1928808"/>
            <a:ext cx="4572032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Vector </a:t>
            </a:r>
            <a:r>
              <a:rPr lang="en-IN" sz="3600" b="1" dirty="0">
                <a:solidFill>
                  <a:srgbClr val="C00000"/>
                </a:solidFill>
              </a:rPr>
              <a:t>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43577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Vector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Vector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"Focus"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"Academy"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while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hasNext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00760" y="3000378"/>
            <a:ext cx="2214578" cy="16430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/>
              <a:t>Face</a:t>
            </a:r>
          </a:p>
          <a:p>
            <a:pPr algn="ctr"/>
            <a:r>
              <a:rPr lang="en-IN" dirty="0" smtClean="0"/>
              <a:t>Focus</a:t>
            </a:r>
          </a:p>
          <a:p>
            <a:pPr algn="ctr"/>
            <a:r>
              <a:rPr lang="en-IN" dirty="0" smtClean="0"/>
              <a:t>Academy</a:t>
            </a:r>
          </a:p>
          <a:p>
            <a:pPr algn="ctr"/>
            <a:r>
              <a:rPr lang="en-IN" dirty="0" smtClean="0"/>
              <a:t>Face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72198" y="1142990"/>
            <a:ext cx="2286016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Whatever </a:t>
            </a:r>
            <a:r>
              <a:rPr lang="en-IN" dirty="0" err="1" smtClean="0"/>
              <a:t>datatype</a:t>
            </a:r>
            <a:r>
              <a:rPr lang="en-IN" dirty="0" smtClean="0"/>
              <a:t> we want ,we can give inside </a:t>
            </a:r>
            <a:r>
              <a:rPr lang="en-IN" dirty="0" smtClean="0">
                <a:solidFill>
                  <a:srgbClr val="FF0000"/>
                </a:solidFill>
              </a:rPr>
              <a:t>&lt;&gt;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Stack </a:t>
            </a:r>
            <a:r>
              <a:rPr lang="en-IN" sz="3600" b="1" dirty="0">
                <a:solidFill>
                  <a:srgbClr val="C00000"/>
                </a:solidFill>
              </a:rPr>
              <a:t>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14"/>
            <a:ext cx="8229600" cy="3786214"/>
          </a:xfrm>
        </p:spPr>
        <p:txBody>
          <a:bodyPr>
            <a:normAutofit/>
          </a:bodyPr>
          <a:lstStyle/>
          <a:p>
            <a:r>
              <a:rPr lang="en-US" sz="2400" dirty="0"/>
              <a:t>The stack is the </a:t>
            </a:r>
            <a:r>
              <a:rPr lang="en-US" sz="2400" dirty="0">
                <a:solidFill>
                  <a:srgbClr val="FF0000"/>
                </a:solidFill>
              </a:rPr>
              <a:t>subclass of Vector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implements the </a:t>
            </a:r>
            <a:r>
              <a:rPr lang="en-US" sz="2400" dirty="0">
                <a:solidFill>
                  <a:srgbClr val="FF0000"/>
                </a:solidFill>
              </a:rPr>
              <a:t>last-in-first-out</a:t>
            </a:r>
            <a:r>
              <a:rPr lang="en-US" sz="2400" dirty="0"/>
              <a:t> data structure, i.e., Stack.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stack contains </a:t>
            </a:r>
            <a:r>
              <a:rPr lang="en-US" sz="2400" dirty="0">
                <a:solidFill>
                  <a:srgbClr val="FF0000"/>
                </a:solidFill>
              </a:rPr>
              <a:t>all of the methods of Vector class </a:t>
            </a:r>
            <a:r>
              <a:rPr lang="en-US" sz="2400" dirty="0"/>
              <a:t>and also provides its methods </a:t>
            </a:r>
            <a:r>
              <a:rPr lang="en-US" sz="2400" dirty="0" smtClean="0"/>
              <a:t>like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boolean</a:t>
            </a:r>
            <a:r>
              <a:rPr lang="en-US" sz="2000" dirty="0"/>
              <a:t> push</a:t>
            </a:r>
            <a:r>
              <a:rPr lang="en-US" sz="2000" dirty="0" smtClean="0"/>
              <a:t>(),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boolean</a:t>
            </a:r>
            <a:r>
              <a:rPr lang="en-US" sz="2000" dirty="0"/>
              <a:t> peek</a:t>
            </a:r>
            <a:r>
              <a:rPr lang="en-US" sz="2000" dirty="0" smtClean="0"/>
              <a:t>(),</a:t>
            </a:r>
          </a:p>
          <a:p>
            <a:pPr lvl="1"/>
            <a:r>
              <a:rPr lang="en-US" sz="2000" dirty="0" smtClean="0"/>
              <a:t> </a:t>
            </a:r>
            <a:r>
              <a:rPr lang="en-US" sz="2000" dirty="0" err="1"/>
              <a:t>boolean</a:t>
            </a:r>
            <a:r>
              <a:rPr lang="en-US" sz="2000" dirty="0"/>
              <a:t> push(object o</a:t>
            </a:r>
            <a:r>
              <a:rPr lang="en-US" sz="2000" dirty="0" smtClean="0"/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14414" y="1928808"/>
            <a:ext cx="4572032" cy="214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08383"/>
          </a:xfrm>
        </p:spPr>
        <p:txBody>
          <a:bodyPr>
            <a:normAutofit fontScale="90000"/>
          </a:bodyPr>
          <a:lstStyle/>
          <a:p>
            <a:r>
              <a:rPr lang="en-IN" sz="3600" b="1" dirty="0" smtClean="0">
                <a:solidFill>
                  <a:srgbClr val="C00000"/>
                </a:solidFill>
              </a:rPr>
              <a:t>Stack </a:t>
            </a:r>
            <a:r>
              <a:rPr lang="en-IN" sz="3600" b="1" dirty="0">
                <a:solidFill>
                  <a:srgbClr val="C00000"/>
                </a:solidFill>
              </a:rPr>
              <a:t>in Java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43577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Stack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Stack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24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"Focus"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"Academy"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while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hasNext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24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24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400" dirty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00760" y="3000378"/>
            <a:ext cx="2214578" cy="16430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/>
              <a:t>Face</a:t>
            </a:r>
          </a:p>
          <a:p>
            <a:pPr algn="ctr"/>
            <a:r>
              <a:rPr lang="en-IN" dirty="0" smtClean="0"/>
              <a:t>Focus</a:t>
            </a:r>
          </a:p>
          <a:p>
            <a:pPr algn="ctr"/>
            <a:r>
              <a:rPr lang="en-IN" dirty="0" smtClean="0"/>
              <a:t>Academy</a:t>
            </a:r>
          </a:p>
          <a:p>
            <a:pPr algn="ctr"/>
            <a:r>
              <a:rPr lang="en-IN" dirty="0" smtClean="0"/>
              <a:t>Face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72198" y="1142990"/>
            <a:ext cx="2286016" cy="100013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Whatever </a:t>
            </a:r>
            <a:r>
              <a:rPr lang="en-IN" dirty="0" err="1" smtClean="0"/>
              <a:t>datatype</a:t>
            </a:r>
            <a:r>
              <a:rPr lang="en-IN" dirty="0" smtClean="0"/>
              <a:t> we want ,we can give inside </a:t>
            </a:r>
            <a:r>
              <a:rPr lang="en-IN" dirty="0" smtClean="0">
                <a:solidFill>
                  <a:srgbClr val="FF0000"/>
                </a:solidFill>
              </a:rPr>
              <a:t>&lt;&gt;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Set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Set Interface in Java is present in </a:t>
            </a:r>
            <a:r>
              <a:rPr lang="en-US" sz="2000" dirty="0" err="1">
                <a:solidFill>
                  <a:srgbClr val="FF0000"/>
                </a:solidFill>
              </a:rPr>
              <a:t>java.util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package.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extends the </a:t>
            </a:r>
            <a:r>
              <a:rPr lang="en-US" sz="2000" dirty="0">
                <a:solidFill>
                  <a:srgbClr val="FF0000"/>
                </a:solidFill>
              </a:rPr>
              <a:t>Collection interface</a:t>
            </a:r>
            <a:r>
              <a:rPr lang="en-US" sz="2000" dirty="0"/>
              <a:t>. 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It </a:t>
            </a:r>
            <a:r>
              <a:rPr lang="en-US" sz="2000" dirty="0"/>
              <a:t>represents the </a:t>
            </a:r>
            <a:r>
              <a:rPr lang="en-US" sz="2000" dirty="0">
                <a:solidFill>
                  <a:srgbClr val="FF0000"/>
                </a:solidFill>
              </a:rPr>
              <a:t>unordered set of elements </a:t>
            </a:r>
            <a:r>
              <a:rPr lang="en-US" sz="2000" dirty="0"/>
              <a:t>which </a:t>
            </a:r>
            <a:r>
              <a:rPr lang="en-US" sz="2000" dirty="0">
                <a:solidFill>
                  <a:srgbClr val="FF0000"/>
                </a:solidFill>
              </a:rPr>
              <a:t>doesn't allow us to store the duplicate items. 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r>
              <a:rPr lang="en-US" sz="2000" dirty="0" smtClean="0"/>
              <a:t>We </a:t>
            </a:r>
            <a:r>
              <a:rPr lang="en-US" sz="2000" dirty="0"/>
              <a:t>can store </a:t>
            </a:r>
            <a:r>
              <a:rPr lang="en-US" sz="2000" dirty="0">
                <a:solidFill>
                  <a:srgbClr val="FF0000"/>
                </a:solidFill>
              </a:rPr>
              <a:t>at most one null value </a:t>
            </a:r>
            <a:r>
              <a:rPr lang="en-US" sz="2000" dirty="0"/>
              <a:t>in Set</a:t>
            </a:r>
            <a:r>
              <a:rPr lang="en-US" sz="20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Collections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</p:txBody>
      </p:sp>
      <p:sp>
        <p:nvSpPr>
          <p:cNvPr id="4" name="Rounded Rectangle 3"/>
          <p:cNvSpPr/>
          <p:nvPr/>
        </p:nvSpPr>
        <p:spPr>
          <a:xfrm>
            <a:off x="785786" y="1714494"/>
            <a:ext cx="2928958" cy="15716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spcBef>
                <a:spcPct val="20000"/>
              </a:spcBef>
            </a:pPr>
            <a:r>
              <a:rPr lang="en-US" sz="2400" dirty="0">
                <a:solidFill>
                  <a:prstClr val="black"/>
                </a:solidFill>
              </a:rPr>
              <a:t>What is </a:t>
            </a:r>
            <a:r>
              <a:rPr lang="en-US" sz="2400" dirty="0" smtClean="0">
                <a:solidFill>
                  <a:srgbClr val="FF0000"/>
                </a:solidFill>
              </a:rPr>
              <a:t>framework </a:t>
            </a:r>
            <a:r>
              <a:rPr lang="en-US" sz="2400" dirty="0">
                <a:solidFill>
                  <a:srgbClr val="FF0000"/>
                </a:solidFill>
              </a:rPr>
              <a:t>in </a:t>
            </a:r>
            <a:r>
              <a:rPr lang="en-US" sz="2400" dirty="0" smtClean="0">
                <a:solidFill>
                  <a:srgbClr val="FF0000"/>
                </a:solidFill>
              </a:rPr>
              <a:t>Java</a:t>
            </a:r>
            <a:r>
              <a:rPr lang="en-US" sz="2400" dirty="0" smtClean="0">
                <a:solidFill>
                  <a:prstClr val="black"/>
                </a:solidFill>
              </a:rPr>
              <a:t>????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10800000" flipH="1" flipV="1">
            <a:off x="5357818" y="1142990"/>
            <a:ext cx="2311735" cy="10715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provides </a:t>
            </a:r>
            <a:r>
              <a:rPr lang="en-US" dirty="0" smtClean="0">
                <a:solidFill>
                  <a:srgbClr val="FF0000"/>
                </a:solidFill>
              </a:rPr>
              <a:t>readymade architecture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10800000" flipH="1" flipV="1">
            <a:off x="5357819" y="2428874"/>
            <a:ext cx="2357454" cy="9286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represents a </a:t>
            </a:r>
            <a:r>
              <a:rPr lang="en-US" dirty="0" smtClean="0">
                <a:solidFill>
                  <a:srgbClr val="FF0000"/>
                </a:solidFill>
              </a:rPr>
              <a:t>set of classes and interfaces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 rot="10800000" flipH="1" flipV="1">
            <a:off x="5357819" y="3581406"/>
            <a:ext cx="2311735" cy="8477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optional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4" idx="3"/>
            <a:endCxn id="6" idx="1"/>
          </p:cNvCxnSpPr>
          <p:nvPr/>
        </p:nvCxnSpPr>
        <p:spPr>
          <a:xfrm flipV="1">
            <a:off x="3714744" y="1678775"/>
            <a:ext cx="1643074" cy="821537"/>
          </a:xfrm>
          <a:prstGeom prst="straightConnector1">
            <a:avLst/>
          </a:prstGeom>
          <a:ln>
            <a:tailEnd type="arrow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7" idx="1"/>
          </p:cNvCxnSpPr>
          <p:nvPr/>
        </p:nvCxnSpPr>
        <p:spPr>
          <a:xfrm>
            <a:off x="3714744" y="2500312"/>
            <a:ext cx="1643075" cy="392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3"/>
            <a:endCxn id="8" idx="1"/>
          </p:cNvCxnSpPr>
          <p:nvPr/>
        </p:nvCxnSpPr>
        <p:spPr>
          <a:xfrm>
            <a:off x="3714744" y="2500312"/>
            <a:ext cx="1643075" cy="1504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Set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Set is implemented </a:t>
            </a:r>
            <a:r>
              <a:rPr lang="en-US" sz="2400" dirty="0" smtClean="0"/>
              <a:t>by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HashSet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0000"/>
                </a:solidFill>
              </a:rPr>
              <a:t>access randomly</a:t>
            </a:r>
            <a:r>
              <a:rPr lang="en-US" sz="2000" dirty="0" smtClean="0"/>
              <a:t>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LinkedHashSet</a:t>
            </a:r>
            <a:r>
              <a:rPr lang="en-US" sz="2000" dirty="0" smtClean="0"/>
              <a:t> (</a:t>
            </a:r>
            <a:r>
              <a:rPr lang="en-US" sz="2000" dirty="0" err="1" smtClean="0">
                <a:solidFill>
                  <a:srgbClr val="FF0000"/>
                </a:solidFill>
              </a:rPr>
              <a:t>HashSet</a:t>
            </a:r>
            <a:r>
              <a:rPr lang="en-US" sz="2000" dirty="0" smtClean="0">
                <a:solidFill>
                  <a:srgbClr val="FF0000"/>
                </a:solidFill>
              </a:rPr>
              <a:t> in </a:t>
            </a:r>
            <a:r>
              <a:rPr lang="en-US" sz="2000" dirty="0" err="1" smtClean="0">
                <a:solidFill>
                  <a:srgbClr val="FF0000"/>
                </a:solidFill>
              </a:rPr>
              <a:t>LinkedList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concept)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err="1" smtClean="0"/>
              <a:t>TreeSet</a:t>
            </a:r>
            <a:r>
              <a:rPr lang="en-US" sz="2000" dirty="0" smtClean="0"/>
              <a:t> (</a:t>
            </a:r>
            <a:r>
              <a:rPr lang="en-US" sz="2000" dirty="0" smtClean="0">
                <a:solidFill>
                  <a:srgbClr val="FF0000"/>
                </a:solidFill>
              </a:rPr>
              <a:t>access in an order</a:t>
            </a:r>
            <a:r>
              <a:rPr lang="en-US" sz="2000" dirty="0" smtClean="0"/>
              <a:t> either alphabetical or ascending)</a:t>
            </a:r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Set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714348" y="2071684"/>
            <a:ext cx="2571768" cy="1143008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How to </a:t>
            </a:r>
            <a:r>
              <a:rPr lang="en-US" sz="2000" b="1" i="1" dirty="0"/>
              <a:t>instantiate the </a:t>
            </a:r>
            <a:r>
              <a:rPr lang="en-US" sz="2000" b="1" i="1" dirty="0" smtClean="0">
                <a:solidFill>
                  <a:srgbClr val="FF0000"/>
                </a:solidFill>
              </a:rPr>
              <a:t>Set interface  for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HashSet</a:t>
            </a:r>
            <a:r>
              <a:rPr lang="en-US" sz="2000" b="1" i="1" dirty="0" smtClean="0"/>
              <a:t>???</a:t>
            </a:r>
            <a:endParaRPr lang="en-US" sz="2000" b="1" i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143372" y="2285998"/>
            <a:ext cx="4857784" cy="57150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Set&lt;data-type&gt; s1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HashSet</a:t>
            </a:r>
            <a:r>
              <a:rPr lang="en-US" dirty="0"/>
              <a:t>&lt;data-type&gt;();  </a:t>
            </a:r>
          </a:p>
        </p:txBody>
      </p:sp>
      <p:sp>
        <p:nvSpPr>
          <p:cNvPr id="10" name="Notched Right Arrow 9"/>
          <p:cNvSpPr/>
          <p:nvPr/>
        </p:nvSpPr>
        <p:spPr>
          <a:xfrm>
            <a:off x="3357554" y="2571750"/>
            <a:ext cx="714380" cy="142876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Set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714348" y="2071684"/>
            <a:ext cx="2428892" cy="10715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How to </a:t>
            </a:r>
            <a:r>
              <a:rPr lang="en-US" sz="2000" b="1" i="1" dirty="0"/>
              <a:t>instantiate the </a:t>
            </a:r>
            <a:r>
              <a:rPr lang="en-US" sz="2000" b="1" i="1" dirty="0" smtClean="0">
                <a:solidFill>
                  <a:srgbClr val="FF0000"/>
                </a:solidFill>
              </a:rPr>
              <a:t>Set interface  for </a:t>
            </a:r>
            <a:r>
              <a:rPr lang="en-US" sz="2000" b="1" i="1" dirty="0" err="1" smtClean="0">
                <a:solidFill>
                  <a:srgbClr val="FF0000"/>
                </a:solidFill>
              </a:rPr>
              <a:t>LinkedHashSet</a:t>
            </a:r>
            <a:r>
              <a:rPr lang="en-US" sz="2000" b="1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smtClean="0"/>
              <a:t>??</a:t>
            </a:r>
            <a:endParaRPr lang="en-US" sz="2000" b="1" i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3929058" y="2143122"/>
            <a:ext cx="4857784" cy="714380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Set&lt;data-type&gt; s2 = </a:t>
            </a:r>
            <a:r>
              <a:rPr lang="en-US" sz="1600" b="1" dirty="0"/>
              <a:t>new</a:t>
            </a:r>
            <a:r>
              <a:rPr lang="en-US" sz="1600" dirty="0"/>
              <a:t> </a:t>
            </a:r>
            <a:r>
              <a:rPr lang="en-US" sz="1600" dirty="0" err="1"/>
              <a:t>LinkedHashSet</a:t>
            </a:r>
            <a:r>
              <a:rPr lang="en-US" sz="1600" dirty="0"/>
              <a:t>&lt;data-type&gt;();</a:t>
            </a:r>
            <a:endParaRPr lang="en-US" sz="1600" dirty="0" smtClean="0"/>
          </a:p>
        </p:txBody>
      </p:sp>
      <p:sp>
        <p:nvSpPr>
          <p:cNvPr id="10" name="Notched Right Arrow 9"/>
          <p:cNvSpPr/>
          <p:nvPr/>
        </p:nvSpPr>
        <p:spPr>
          <a:xfrm>
            <a:off x="3214678" y="2500312"/>
            <a:ext cx="714380" cy="142876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Set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714348" y="2071684"/>
            <a:ext cx="2428892" cy="107157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How to </a:t>
            </a:r>
            <a:r>
              <a:rPr lang="en-US" sz="2000" b="1" i="1" dirty="0"/>
              <a:t>instantiate the </a:t>
            </a:r>
            <a:r>
              <a:rPr lang="en-US" sz="2000" b="1" i="1" dirty="0" smtClean="0">
                <a:solidFill>
                  <a:srgbClr val="FF0000"/>
                </a:solidFill>
              </a:rPr>
              <a:t>Set interface  for </a:t>
            </a:r>
          </a:p>
          <a:p>
            <a:pPr algn="ctr"/>
            <a:r>
              <a:rPr lang="en-US" sz="2000" b="1" i="1" dirty="0" err="1" smtClean="0">
                <a:solidFill>
                  <a:srgbClr val="FF0000"/>
                </a:solidFill>
              </a:rPr>
              <a:t>TreeSet</a:t>
            </a:r>
            <a:r>
              <a:rPr lang="en-US" sz="2000" b="1" i="1" dirty="0" smtClean="0"/>
              <a:t>???</a:t>
            </a:r>
            <a:endParaRPr lang="en-US" sz="2000" b="1" i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3929058" y="2214560"/>
            <a:ext cx="5000660" cy="57150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Set&lt;data-type&gt; s3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TreeSet</a:t>
            </a:r>
            <a:r>
              <a:rPr lang="en-US" dirty="0"/>
              <a:t>&lt;data-type&gt;();   </a:t>
            </a:r>
            <a:endParaRPr lang="en-US" dirty="0" smtClean="0"/>
          </a:p>
        </p:txBody>
      </p:sp>
      <p:sp>
        <p:nvSpPr>
          <p:cNvPr id="10" name="Notched Right Arrow 9"/>
          <p:cNvSpPr/>
          <p:nvPr/>
        </p:nvSpPr>
        <p:spPr>
          <a:xfrm>
            <a:off x="3214678" y="2500312"/>
            <a:ext cx="714380" cy="142876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Set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857238"/>
            <a:ext cx="8229600" cy="4143404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Round Diagonal Corner Rectangle 3"/>
          <p:cNvSpPr/>
          <p:nvPr/>
        </p:nvSpPr>
        <p:spPr>
          <a:xfrm>
            <a:off x="357158" y="1928808"/>
            <a:ext cx="3214710" cy="1214446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/>
              <a:t>How to </a:t>
            </a:r>
            <a:r>
              <a:rPr lang="en-US" sz="2000" b="1" i="1" dirty="0"/>
              <a:t>instantiate the </a:t>
            </a:r>
            <a:r>
              <a:rPr lang="en-US" sz="2000" b="1" i="1" dirty="0" smtClean="0"/>
              <a:t>Set interface ???</a:t>
            </a:r>
            <a:endParaRPr lang="en-US" sz="2000" b="1" i="1" dirty="0"/>
          </a:p>
        </p:txBody>
      </p:sp>
      <p:sp>
        <p:nvSpPr>
          <p:cNvPr id="6" name="Round Diagonal Corner Rectangle 5"/>
          <p:cNvSpPr/>
          <p:nvPr/>
        </p:nvSpPr>
        <p:spPr>
          <a:xfrm>
            <a:off x="4286248" y="1357304"/>
            <a:ext cx="4857752" cy="57150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Set&lt;data-type&gt; s1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HashSet</a:t>
            </a:r>
            <a:r>
              <a:rPr lang="en-US" dirty="0"/>
              <a:t>&lt;data-type&gt;();   </a:t>
            </a:r>
            <a:endParaRPr lang="en-US" dirty="0" smtClean="0"/>
          </a:p>
        </p:txBody>
      </p:sp>
      <p:sp>
        <p:nvSpPr>
          <p:cNvPr id="7" name="Round Diagonal Corner Rectangle 6"/>
          <p:cNvSpPr/>
          <p:nvPr/>
        </p:nvSpPr>
        <p:spPr>
          <a:xfrm>
            <a:off x="4286248" y="2285998"/>
            <a:ext cx="4857752" cy="57150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Set&lt;data-type&gt; s2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LinkedHashSet</a:t>
            </a:r>
            <a:r>
              <a:rPr lang="en-US" dirty="0"/>
              <a:t>&lt;data-type&gt;();  </a:t>
            </a:r>
            <a:endParaRPr lang="en-US" dirty="0" smtClean="0"/>
          </a:p>
        </p:txBody>
      </p:sp>
      <p:sp>
        <p:nvSpPr>
          <p:cNvPr id="8" name="Round Diagonal Corner Rectangle 7"/>
          <p:cNvSpPr/>
          <p:nvPr/>
        </p:nvSpPr>
        <p:spPr>
          <a:xfrm>
            <a:off x="4286248" y="3214692"/>
            <a:ext cx="4857752" cy="623894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Set&lt;data-type&gt; s3 = </a:t>
            </a:r>
            <a:r>
              <a:rPr lang="en-US" b="1" dirty="0"/>
              <a:t>new</a:t>
            </a:r>
            <a:r>
              <a:rPr lang="en-US" dirty="0"/>
              <a:t> </a:t>
            </a:r>
            <a:r>
              <a:rPr lang="en-US" dirty="0" err="1"/>
              <a:t>TreeSet</a:t>
            </a:r>
            <a:r>
              <a:rPr lang="en-US" dirty="0"/>
              <a:t>&lt;data-type&gt;();  </a:t>
            </a:r>
          </a:p>
        </p:txBody>
      </p:sp>
      <p:cxnSp>
        <p:nvCxnSpPr>
          <p:cNvPr id="12" name="Straight Arrow Connector 11"/>
          <p:cNvCxnSpPr>
            <a:stCxn id="4" idx="0"/>
            <a:endCxn id="6" idx="2"/>
          </p:cNvCxnSpPr>
          <p:nvPr/>
        </p:nvCxnSpPr>
        <p:spPr>
          <a:xfrm flipV="1">
            <a:off x="3571868" y="1643056"/>
            <a:ext cx="714380" cy="892975"/>
          </a:xfrm>
          <a:prstGeom prst="straightConnector1">
            <a:avLst/>
          </a:prstGeom>
          <a:ln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0"/>
            <a:endCxn id="7" idx="2"/>
          </p:cNvCxnSpPr>
          <p:nvPr/>
        </p:nvCxnSpPr>
        <p:spPr>
          <a:xfrm>
            <a:off x="3571868" y="2536031"/>
            <a:ext cx="714380" cy="35719"/>
          </a:xfrm>
          <a:prstGeom prst="straightConnector1">
            <a:avLst/>
          </a:prstGeom>
          <a:ln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0"/>
            <a:endCxn id="8" idx="2"/>
          </p:cNvCxnSpPr>
          <p:nvPr/>
        </p:nvCxnSpPr>
        <p:spPr>
          <a:xfrm>
            <a:off x="3571868" y="2536031"/>
            <a:ext cx="714380" cy="990608"/>
          </a:xfrm>
          <a:prstGeom prst="straightConnector1">
            <a:avLst/>
          </a:prstGeom>
          <a:ln>
            <a:tailEnd type="arrow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14546" y="3857634"/>
            <a:ext cx="1785950" cy="50006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err="1" smtClean="0">
                <a:solidFill>
                  <a:srgbClr val="C00000"/>
                </a:solidFill>
                <a:latin typeface="+mn-lt"/>
              </a:rPr>
              <a:t>HashSet</a:t>
            </a:r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HashSet</a:t>
            </a:r>
            <a:r>
              <a:rPr lang="en-US" sz="2400" dirty="0" smtClean="0"/>
              <a:t> class implements </a:t>
            </a:r>
            <a:r>
              <a:rPr lang="en-US" sz="2400" dirty="0" smtClean="0">
                <a:solidFill>
                  <a:srgbClr val="FF0000"/>
                </a:solidFill>
              </a:rPr>
              <a:t>Set Interface. </a:t>
            </a:r>
          </a:p>
          <a:p>
            <a:endParaRPr lang="en-US" sz="2400" dirty="0" smtClean="0"/>
          </a:p>
          <a:p>
            <a:r>
              <a:rPr lang="en-US" sz="2400" dirty="0" smtClean="0"/>
              <a:t>It represents the collection that uses a </a:t>
            </a:r>
            <a:r>
              <a:rPr lang="en-US" sz="2400" dirty="0" smtClean="0">
                <a:solidFill>
                  <a:srgbClr val="FF0000"/>
                </a:solidFill>
              </a:rPr>
              <a:t>hash table </a:t>
            </a:r>
            <a:r>
              <a:rPr lang="en-US" sz="2400" dirty="0" smtClean="0"/>
              <a:t>for storage.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Hashing</a:t>
            </a:r>
            <a:r>
              <a:rPr lang="en-US" sz="2400" dirty="0" smtClean="0"/>
              <a:t> is used to store the elements in the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It contains </a:t>
            </a:r>
            <a:r>
              <a:rPr lang="en-US" sz="2400" dirty="0" smtClean="0">
                <a:solidFill>
                  <a:srgbClr val="FF0000"/>
                </a:solidFill>
              </a:rPr>
              <a:t>unique items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2976" y="2000246"/>
            <a:ext cx="3714776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err="1" smtClean="0">
                <a:solidFill>
                  <a:srgbClr val="C00000"/>
                </a:solidFill>
                <a:latin typeface="+mn-lt"/>
              </a:rPr>
              <a:t>HashSet</a:t>
            </a:r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421484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HashSet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HashSet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"Focus"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"Academy"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while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hasNext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72198" y="3000378"/>
            <a:ext cx="2214578" cy="16430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/>
              <a:t>Focus</a:t>
            </a:r>
          </a:p>
          <a:p>
            <a:pPr algn="ctr"/>
            <a:r>
              <a:rPr lang="en-IN" dirty="0" smtClean="0"/>
              <a:t>Academy</a:t>
            </a:r>
          </a:p>
          <a:p>
            <a:pPr algn="ctr"/>
            <a:r>
              <a:rPr lang="en-IN" dirty="0" smtClean="0"/>
              <a:t>Face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00760" y="785800"/>
            <a:ext cx="2214578" cy="16430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 stores the data in an unordered way in memory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00760" y="785800"/>
            <a:ext cx="2214578" cy="16430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So, it removes duplications when it is retrieved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4071966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400" dirty="0" err="1" smtClean="0"/>
              <a:t>LinkedHashSet</a:t>
            </a:r>
            <a:r>
              <a:rPr lang="en-US" sz="2400" dirty="0" smtClean="0"/>
              <a:t> class represents the </a:t>
            </a:r>
            <a:r>
              <a:rPr lang="en-US" sz="2400" dirty="0" err="1" smtClean="0">
                <a:solidFill>
                  <a:srgbClr val="FF0000"/>
                </a:solidFill>
              </a:rPr>
              <a:t>LinkedList</a:t>
            </a:r>
            <a:r>
              <a:rPr lang="en-US" sz="2400" dirty="0" smtClean="0">
                <a:solidFill>
                  <a:srgbClr val="FF0000"/>
                </a:solidFill>
              </a:rPr>
              <a:t> implementation </a:t>
            </a:r>
            <a:r>
              <a:rPr lang="en-US" sz="2400" dirty="0" smtClean="0"/>
              <a:t>of Set Interface.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It extends the </a:t>
            </a:r>
            <a:r>
              <a:rPr lang="en-US" sz="2400" dirty="0" err="1" smtClean="0">
                <a:solidFill>
                  <a:srgbClr val="FF0000"/>
                </a:solidFill>
              </a:rPr>
              <a:t>HashSet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class</a:t>
            </a:r>
            <a:r>
              <a:rPr lang="en-US" sz="2400" dirty="0" smtClean="0"/>
              <a:t> and implements </a:t>
            </a:r>
            <a:r>
              <a:rPr lang="en-US" sz="2400" dirty="0" smtClean="0">
                <a:solidFill>
                  <a:srgbClr val="FF0000"/>
                </a:solidFill>
              </a:rPr>
              <a:t>Set interface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r>
              <a:rPr lang="en-US" sz="2400" dirty="0" smtClean="0"/>
              <a:t>Like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, It also contains </a:t>
            </a:r>
            <a:r>
              <a:rPr lang="en-US" sz="2400" dirty="0" smtClean="0">
                <a:solidFill>
                  <a:srgbClr val="FF0000"/>
                </a:solidFill>
              </a:rPr>
              <a:t>unique elements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 It maintains the </a:t>
            </a:r>
            <a:r>
              <a:rPr lang="en-US" sz="2400" dirty="0" smtClean="0">
                <a:solidFill>
                  <a:srgbClr val="FF0000"/>
                </a:solidFill>
              </a:rPr>
              <a:t>insertion order </a:t>
            </a:r>
            <a:r>
              <a:rPr lang="en-US" sz="2400" dirty="0" smtClean="0"/>
              <a:t>and </a:t>
            </a:r>
            <a:r>
              <a:rPr lang="en-US" sz="2400" dirty="0" smtClean="0">
                <a:solidFill>
                  <a:srgbClr val="FF0000"/>
                </a:solidFill>
              </a:rPr>
              <a:t>permits null elements</a:t>
            </a:r>
            <a:r>
              <a:rPr lang="en-US" sz="24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err="1" smtClean="0">
                <a:solidFill>
                  <a:srgbClr val="C00000"/>
                </a:solidFill>
                <a:latin typeface="+mn-lt"/>
              </a:rPr>
              <a:t>LinkedHashSet</a:t>
            </a:r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2976" y="2000246"/>
            <a:ext cx="4643470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421484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LinkedHashSet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LinkedHashSet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"Focus"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"Academy"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while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hasNext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err="1" smtClean="0">
                <a:solidFill>
                  <a:srgbClr val="C00000"/>
                </a:solidFill>
                <a:latin typeface="+mn-lt"/>
              </a:rPr>
              <a:t>LinkedHashSet</a:t>
            </a:r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72198" y="3000378"/>
            <a:ext cx="2214578" cy="16430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/>
              <a:t>Focus</a:t>
            </a:r>
          </a:p>
          <a:p>
            <a:pPr algn="ctr"/>
            <a:r>
              <a:rPr lang="en-IN" dirty="0" smtClean="0"/>
              <a:t>Academy</a:t>
            </a:r>
          </a:p>
          <a:p>
            <a:pPr algn="ctr"/>
            <a:r>
              <a:rPr lang="en-IN" dirty="0" smtClean="0"/>
              <a:t>Face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00760" y="785800"/>
            <a:ext cx="2857520" cy="16430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 stores the data in </a:t>
            </a:r>
            <a:r>
              <a:rPr lang="en-IN" dirty="0" smtClean="0">
                <a:solidFill>
                  <a:srgbClr val="FF0000"/>
                </a:solidFill>
              </a:rPr>
              <a:t>an unordered way </a:t>
            </a:r>
            <a:r>
              <a:rPr lang="en-IN" dirty="0" smtClean="0"/>
              <a:t>in memory using </a:t>
            </a:r>
            <a:r>
              <a:rPr lang="en-IN" dirty="0" smtClean="0">
                <a:solidFill>
                  <a:srgbClr val="FF0000"/>
                </a:solidFill>
              </a:rPr>
              <a:t>doubly linked list </a:t>
            </a:r>
            <a:r>
              <a:rPr lang="en-IN" dirty="0" smtClean="0"/>
              <a:t>concept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86512" y="1214428"/>
            <a:ext cx="2286016" cy="1214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So, </a:t>
            </a:r>
            <a:r>
              <a:rPr lang="en-IN" dirty="0" smtClean="0">
                <a:solidFill>
                  <a:srgbClr val="FF0000"/>
                </a:solidFill>
              </a:rPr>
              <a:t>it removes duplications </a:t>
            </a:r>
            <a:r>
              <a:rPr lang="en-IN" dirty="0" smtClean="0"/>
              <a:t>when it is retrieved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7" grpId="1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380882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Java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class implements the </a:t>
            </a:r>
            <a:r>
              <a:rPr lang="en-US" sz="2400" dirty="0" smtClean="0">
                <a:solidFill>
                  <a:srgbClr val="FF0000"/>
                </a:solidFill>
              </a:rPr>
              <a:t>Set interface </a:t>
            </a:r>
          </a:p>
          <a:p>
            <a:endParaRPr lang="en-US" sz="2400" dirty="0" smtClean="0"/>
          </a:p>
          <a:p>
            <a:r>
              <a:rPr lang="en-US" sz="2400" dirty="0" smtClean="0"/>
              <a:t>It uses </a:t>
            </a:r>
            <a:r>
              <a:rPr lang="en-US" sz="2400" dirty="0" smtClean="0">
                <a:solidFill>
                  <a:srgbClr val="FF0000"/>
                </a:solidFill>
              </a:rPr>
              <a:t>a tree for storage</a:t>
            </a:r>
            <a:r>
              <a:rPr lang="en-US" sz="2400" dirty="0" smtClean="0"/>
              <a:t>. 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Like </a:t>
            </a:r>
            <a:r>
              <a:rPr lang="en-US" sz="2400" dirty="0" err="1" smtClean="0"/>
              <a:t>HashSet</a:t>
            </a:r>
            <a:r>
              <a:rPr lang="en-US" sz="2400" dirty="0" smtClean="0"/>
              <a:t>,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also </a:t>
            </a:r>
            <a:r>
              <a:rPr lang="en-US" sz="2400" dirty="0" smtClean="0">
                <a:solidFill>
                  <a:srgbClr val="FF0000"/>
                </a:solidFill>
              </a:rPr>
              <a:t>contains unique </a:t>
            </a:r>
            <a:r>
              <a:rPr lang="en-US" sz="2400" dirty="0" smtClean="0"/>
              <a:t>elements. </a:t>
            </a:r>
          </a:p>
          <a:p>
            <a:endParaRPr lang="en-US" sz="2400" dirty="0" smtClean="0"/>
          </a:p>
          <a:p>
            <a:r>
              <a:rPr lang="en-US" sz="2400" dirty="0" smtClean="0"/>
              <a:t>The access and retrieval time of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is </a:t>
            </a:r>
            <a:r>
              <a:rPr lang="en-US" sz="2400" dirty="0" smtClean="0">
                <a:solidFill>
                  <a:srgbClr val="FF0000"/>
                </a:solidFill>
              </a:rPr>
              <a:t>quite fast. </a:t>
            </a:r>
          </a:p>
          <a:p>
            <a:endParaRPr lang="en-US" sz="2400" dirty="0" smtClean="0"/>
          </a:p>
          <a:p>
            <a:r>
              <a:rPr lang="en-US" sz="2400" dirty="0" smtClean="0"/>
              <a:t>The elements in </a:t>
            </a:r>
            <a:r>
              <a:rPr lang="en-US" sz="2400" dirty="0" err="1" smtClean="0"/>
              <a:t>TreeSet</a:t>
            </a:r>
            <a:r>
              <a:rPr lang="en-US" sz="2400" dirty="0" smtClean="0"/>
              <a:t> stored in </a:t>
            </a:r>
            <a:r>
              <a:rPr lang="en-US" sz="2400" dirty="0" smtClean="0">
                <a:solidFill>
                  <a:srgbClr val="FF0000"/>
                </a:solidFill>
              </a:rPr>
              <a:t>ascending order</a:t>
            </a:r>
            <a:r>
              <a:rPr lang="en-US" sz="2400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err="1" smtClean="0">
                <a:solidFill>
                  <a:srgbClr val="C00000"/>
                </a:solidFill>
                <a:latin typeface="+mn-lt"/>
              </a:rPr>
              <a:t>TreeSet</a:t>
            </a:r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Collection framework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It represents </a:t>
            </a:r>
            <a:r>
              <a:rPr lang="en-US" sz="2400" dirty="0"/>
              <a:t>a </a:t>
            </a:r>
            <a:r>
              <a:rPr lang="en-US" sz="2400" dirty="0">
                <a:solidFill>
                  <a:srgbClr val="FF0000"/>
                </a:solidFill>
              </a:rPr>
              <a:t>unified architecture </a:t>
            </a:r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storing and manipulating a group of objects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r>
              <a:rPr lang="en-US" sz="2400" dirty="0" smtClean="0"/>
              <a:t>It </a:t>
            </a:r>
            <a:r>
              <a:rPr lang="en-US" sz="2400" dirty="0"/>
              <a:t>has:</a:t>
            </a:r>
          </a:p>
          <a:p>
            <a:pPr lvl="1"/>
            <a:r>
              <a:rPr lang="en-US" sz="2000" dirty="0"/>
              <a:t>Interfaces and its implementations, i.e., classes</a:t>
            </a:r>
          </a:p>
          <a:p>
            <a:pPr lvl="1"/>
            <a:r>
              <a:rPr lang="en-US" sz="2000" dirty="0" smtClean="0"/>
              <a:t>Algorithm</a:t>
            </a:r>
            <a:br>
              <a:rPr lang="en-US" sz="2000" dirty="0" smtClean="0"/>
            </a:b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142976" y="2000246"/>
            <a:ext cx="4643470" cy="285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421484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Test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TreeSet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TreeSet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"Focus"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"Academy"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add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"Face"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obj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iterator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while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hasNext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   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itr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next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 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endParaRPr lang="en-US" sz="1200" dirty="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err="1" smtClean="0">
                <a:solidFill>
                  <a:srgbClr val="C00000"/>
                </a:solidFill>
                <a:latin typeface="+mn-lt"/>
              </a:rPr>
              <a:t>TreeSet</a:t>
            </a:r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72198" y="3000378"/>
            <a:ext cx="2214578" cy="16430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/>
              <a:t>Focus</a:t>
            </a:r>
          </a:p>
          <a:p>
            <a:pPr algn="ctr"/>
            <a:r>
              <a:rPr lang="en-IN" dirty="0" smtClean="0"/>
              <a:t>Academy</a:t>
            </a:r>
          </a:p>
          <a:p>
            <a:pPr algn="ctr"/>
            <a:r>
              <a:rPr lang="en-IN" dirty="0" smtClean="0"/>
              <a:t>Face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000760" y="785800"/>
            <a:ext cx="2857520" cy="164307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 stores the data in </a:t>
            </a:r>
            <a:r>
              <a:rPr lang="en-IN" dirty="0" smtClean="0">
                <a:solidFill>
                  <a:srgbClr val="FF0000"/>
                </a:solidFill>
              </a:rPr>
              <a:t>an unordered way </a:t>
            </a:r>
            <a:r>
              <a:rPr lang="en-IN" dirty="0" smtClean="0"/>
              <a:t>in memory using </a:t>
            </a:r>
            <a:r>
              <a:rPr lang="en-IN" dirty="0" smtClean="0">
                <a:solidFill>
                  <a:srgbClr val="FF0000"/>
                </a:solidFill>
              </a:rPr>
              <a:t>Tree </a:t>
            </a:r>
            <a:r>
              <a:rPr lang="en-IN" dirty="0" smtClean="0"/>
              <a:t>concept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286512" y="928676"/>
            <a:ext cx="2286016" cy="121444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So, </a:t>
            </a:r>
            <a:r>
              <a:rPr lang="en-IN" dirty="0" smtClean="0">
                <a:solidFill>
                  <a:srgbClr val="FF0000"/>
                </a:solidFill>
              </a:rPr>
              <a:t>it removes duplications </a:t>
            </a:r>
            <a:r>
              <a:rPr lang="en-IN" dirty="0" smtClean="0"/>
              <a:t>when it is retrieved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7" grpId="1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428728" y="4000510"/>
            <a:ext cx="1500198" cy="428628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err="1" smtClean="0">
                <a:solidFill>
                  <a:srgbClr val="C00000"/>
                </a:solidFill>
                <a:latin typeface="+mn-lt"/>
              </a:rPr>
              <a:t>LinkedHashSet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8" name="Content Placeholder 7" descr="Screenshot (95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857238"/>
            <a:ext cx="7215238" cy="4214842"/>
          </a:xfrm>
        </p:spPr>
      </p:pic>
      <p:sp>
        <p:nvSpPr>
          <p:cNvPr id="10" name="Rounded Rectangle 9"/>
          <p:cNvSpPr/>
          <p:nvPr/>
        </p:nvSpPr>
        <p:spPr>
          <a:xfrm>
            <a:off x="3857620" y="3429006"/>
            <a:ext cx="2071702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CPU time: 0.21 sec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10" idx="1"/>
          </p:cNvCxnSpPr>
          <p:nvPr/>
        </p:nvCxnSpPr>
        <p:spPr>
          <a:xfrm flipV="1">
            <a:off x="2571736" y="3750477"/>
            <a:ext cx="1285884" cy="392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2858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err="1" smtClean="0">
                <a:solidFill>
                  <a:srgbClr val="C00000"/>
                </a:solidFill>
                <a:latin typeface="+mn-lt"/>
              </a:rPr>
              <a:t>TreeSet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5" name="Content Placeholder 4" descr="Screenshot (96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662" y="571486"/>
            <a:ext cx="7786742" cy="4357718"/>
          </a:xfrm>
        </p:spPr>
      </p:pic>
      <p:sp>
        <p:nvSpPr>
          <p:cNvPr id="6" name="Rounded Rectangle 5"/>
          <p:cNvSpPr/>
          <p:nvPr/>
        </p:nvSpPr>
        <p:spPr>
          <a:xfrm>
            <a:off x="3500430" y="3286130"/>
            <a:ext cx="2071702" cy="64294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CPU time: 0.10 sec</a:t>
            </a:r>
            <a:endParaRPr lang="en-US" dirty="0"/>
          </a:p>
        </p:txBody>
      </p:sp>
      <p:cxnSp>
        <p:nvCxnSpPr>
          <p:cNvPr id="7" name="Straight Arrow Connector 6"/>
          <p:cNvCxnSpPr>
            <a:endCxn id="6" idx="1"/>
          </p:cNvCxnSpPr>
          <p:nvPr/>
        </p:nvCxnSpPr>
        <p:spPr>
          <a:xfrm flipV="1">
            <a:off x="2214546" y="3607601"/>
            <a:ext cx="1285884" cy="3929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3808823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 map contains </a:t>
            </a:r>
            <a:r>
              <a:rPr lang="en-US" sz="2400" dirty="0" smtClean="0">
                <a:solidFill>
                  <a:srgbClr val="FF0000"/>
                </a:solidFill>
              </a:rPr>
              <a:t>values on the basis of key</a:t>
            </a:r>
            <a:r>
              <a:rPr lang="en-US" sz="2400" dirty="0" smtClean="0"/>
              <a:t>, i.e. key and value pair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 </a:t>
            </a:r>
            <a:r>
              <a:rPr lang="en-US" sz="2400" dirty="0" smtClean="0"/>
              <a:t>Each key and value pair is known as an </a:t>
            </a:r>
            <a:r>
              <a:rPr lang="en-US" sz="2400" dirty="0" smtClean="0">
                <a:solidFill>
                  <a:srgbClr val="FF0000"/>
                </a:solidFill>
              </a:rPr>
              <a:t>entry.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smtClean="0"/>
              <a:t>Map </a:t>
            </a:r>
            <a:r>
              <a:rPr lang="en-US" sz="2400" dirty="0" smtClean="0">
                <a:solidFill>
                  <a:srgbClr val="FF0000"/>
                </a:solidFill>
              </a:rPr>
              <a:t>contains unique keys.</a:t>
            </a:r>
          </a:p>
          <a:p>
            <a:endParaRPr lang="en-US" sz="2400" dirty="0" smtClean="0"/>
          </a:p>
          <a:p>
            <a:r>
              <a:rPr lang="en-US" sz="2400" dirty="0" smtClean="0"/>
              <a:t>A </a:t>
            </a:r>
            <a:r>
              <a:rPr lang="en-US" sz="2400" dirty="0" smtClean="0"/>
              <a:t>Map is useful if you have to </a:t>
            </a:r>
            <a:r>
              <a:rPr lang="en-US" sz="2400" dirty="0" smtClean="0">
                <a:solidFill>
                  <a:srgbClr val="FF0000"/>
                </a:solidFill>
              </a:rPr>
              <a:t>search, update or delete elements on the basis of a key</a:t>
            </a:r>
            <a:r>
              <a:rPr lang="en-US" sz="2400" dirty="0" smtClean="0"/>
              <a:t>.</a:t>
            </a:r>
          </a:p>
          <a:p>
            <a:pPr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Map Interface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785800"/>
            <a:ext cx="8229600" cy="380882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Map Interface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71538" y="1643056"/>
            <a:ext cx="1714512" cy="1000132"/>
            <a:chOff x="1142976" y="1643056"/>
            <a:chExt cx="1714512" cy="1000132"/>
          </a:xfrm>
        </p:grpSpPr>
        <p:sp>
          <p:nvSpPr>
            <p:cNvPr id="6" name="Rectangle 5"/>
            <p:cNvSpPr/>
            <p:nvPr/>
          </p:nvSpPr>
          <p:spPr>
            <a:xfrm>
              <a:off x="1142976" y="1643056"/>
              <a:ext cx="857256" cy="10001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000232" y="1643056"/>
              <a:ext cx="857256" cy="10001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Face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14678" y="1643056"/>
            <a:ext cx="1857388" cy="1000132"/>
            <a:chOff x="1142976" y="1643056"/>
            <a:chExt cx="1857388" cy="1000132"/>
          </a:xfrm>
        </p:grpSpPr>
        <p:sp>
          <p:nvSpPr>
            <p:cNvPr id="12" name="Rectangle 11"/>
            <p:cNvSpPr/>
            <p:nvPr/>
          </p:nvSpPr>
          <p:spPr>
            <a:xfrm>
              <a:off x="1142976" y="1643056"/>
              <a:ext cx="857256" cy="10001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1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000232" y="1643056"/>
              <a:ext cx="1000132" cy="10001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Training</a:t>
              </a:r>
              <a:endParaRPr lang="en-US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572132" y="1643056"/>
            <a:ext cx="1714512" cy="1000132"/>
            <a:chOff x="1142976" y="1643056"/>
            <a:chExt cx="1714512" cy="1000132"/>
          </a:xfrm>
        </p:grpSpPr>
        <p:sp>
          <p:nvSpPr>
            <p:cNvPr id="15" name="Rectangle 14"/>
            <p:cNvSpPr/>
            <p:nvPr/>
          </p:nvSpPr>
          <p:spPr>
            <a:xfrm>
              <a:off x="1142976" y="1643056"/>
              <a:ext cx="857256" cy="10001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5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00232" y="1643056"/>
              <a:ext cx="857256" cy="10001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Focus</a:t>
              </a:r>
              <a:endParaRPr lang="en-US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71538" y="2643982"/>
            <a:ext cx="857256" cy="1142214"/>
            <a:chOff x="1071538" y="2643982"/>
            <a:chExt cx="857256" cy="1142214"/>
          </a:xfrm>
        </p:grpSpPr>
        <p:cxnSp>
          <p:nvCxnSpPr>
            <p:cNvPr id="18" name="Straight Arrow Connector 17"/>
            <p:cNvCxnSpPr>
              <a:stCxn id="6" idx="2"/>
              <a:endCxn id="19" idx="0"/>
            </p:cNvCxnSpPr>
            <p:nvPr/>
          </p:nvCxnSpPr>
          <p:spPr>
            <a:xfrm rot="5400000">
              <a:off x="1178695" y="296465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071538" y="3286130"/>
              <a:ext cx="857256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Key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214678" y="2643188"/>
            <a:ext cx="857256" cy="1142214"/>
            <a:chOff x="1071538" y="2643982"/>
            <a:chExt cx="857256" cy="1142214"/>
          </a:xfrm>
        </p:grpSpPr>
        <p:cxnSp>
          <p:nvCxnSpPr>
            <p:cNvPr id="23" name="Straight Arrow Connector 22"/>
            <p:cNvCxnSpPr>
              <a:endCxn id="24" idx="0"/>
            </p:cNvCxnSpPr>
            <p:nvPr/>
          </p:nvCxnSpPr>
          <p:spPr>
            <a:xfrm rot="5400000">
              <a:off x="1178695" y="296465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1071538" y="3286130"/>
              <a:ext cx="857256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Key</a:t>
              </a:r>
              <a:endParaRPr lang="en-US" dirty="0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572132" y="2643188"/>
            <a:ext cx="857256" cy="1142214"/>
            <a:chOff x="1071538" y="2643982"/>
            <a:chExt cx="857256" cy="1142214"/>
          </a:xfrm>
        </p:grpSpPr>
        <p:cxnSp>
          <p:nvCxnSpPr>
            <p:cNvPr id="26" name="Straight Arrow Connector 25"/>
            <p:cNvCxnSpPr>
              <a:endCxn id="27" idx="0"/>
            </p:cNvCxnSpPr>
            <p:nvPr/>
          </p:nvCxnSpPr>
          <p:spPr>
            <a:xfrm rot="5400000">
              <a:off x="1178695" y="296465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1071538" y="3286130"/>
              <a:ext cx="857256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Key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928794" y="2643188"/>
            <a:ext cx="857256" cy="1142214"/>
            <a:chOff x="1071538" y="2643982"/>
            <a:chExt cx="857256" cy="1142214"/>
          </a:xfrm>
        </p:grpSpPr>
        <p:cxnSp>
          <p:nvCxnSpPr>
            <p:cNvPr id="29" name="Straight Arrow Connector 28"/>
            <p:cNvCxnSpPr>
              <a:endCxn id="30" idx="0"/>
            </p:cNvCxnSpPr>
            <p:nvPr/>
          </p:nvCxnSpPr>
          <p:spPr>
            <a:xfrm rot="5400000">
              <a:off x="1178695" y="296465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1071538" y="3286130"/>
              <a:ext cx="857256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Value</a:t>
              </a:r>
              <a:endParaRPr lang="en-US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143372" y="2643188"/>
            <a:ext cx="857256" cy="1142214"/>
            <a:chOff x="1071538" y="2643982"/>
            <a:chExt cx="857256" cy="1142214"/>
          </a:xfrm>
        </p:grpSpPr>
        <p:cxnSp>
          <p:nvCxnSpPr>
            <p:cNvPr id="32" name="Straight Arrow Connector 31"/>
            <p:cNvCxnSpPr>
              <a:endCxn id="33" idx="0"/>
            </p:cNvCxnSpPr>
            <p:nvPr/>
          </p:nvCxnSpPr>
          <p:spPr>
            <a:xfrm rot="5400000">
              <a:off x="1178695" y="296465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1071538" y="3286130"/>
              <a:ext cx="857256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Value</a:t>
              </a:r>
              <a:endParaRPr lang="en-US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429388" y="2643188"/>
            <a:ext cx="857256" cy="1142214"/>
            <a:chOff x="1071538" y="2643982"/>
            <a:chExt cx="857256" cy="1142214"/>
          </a:xfrm>
        </p:grpSpPr>
        <p:cxnSp>
          <p:nvCxnSpPr>
            <p:cNvPr id="35" name="Straight Arrow Connector 34"/>
            <p:cNvCxnSpPr>
              <a:endCxn id="36" idx="0"/>
            </p:cNvCxnSpPr>
            <p:nvPr/>
          </p:nvCxnSpPr>
          <p:spPr>
            <a:xfrm rot="5400000">
              <a:off x="1178695" y="2964659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071538" y="3286130"/>
              <a:ext cx="857256" cy="5000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/>
                <a:t>Value</a:t>
              </a:r>
              <a:endParaRPr lang="en-US" dirty="0"/>
            </a:p>
          </p:txBody>
        </p:sp>
      </p:grpSp>
      <p:sp>
        <p:nvSpPr>
          <p:cNvPr id="38" name="Up Arrow 37"/>
          <p:cNvSpPr/>
          <p:nvPr/>
        </p:nvSpPr>
        <p:spPr>
          <a:xfrm>
            <a:off x="1857356" y="1428742"/>
            <a:ext cx="71438" cy="21431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357290" y="857238"/>
            <a:ext cx="1071570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Entry </a:t>
            </a:r>
            <a:endParaRPr lang="en-US" dirty="0"/>
          </a:p>
        </p:txBody>
      </p:sp>
      <p:sp>
        <p:nvSpPr>
          <p:cNvPr id="43" name="Up Arrow 42"/>
          <p:cNvSpPr/>
          <p:nvPr/>
        </p:nvSpPr>
        <p:spPr>
          <a:xfrm>
            <a:off x="4000496" y="1428742"/>
            <a:ext cx="71438" cy="21431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00430" y="857238"/>
            <a:ext cx="1071570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Entry 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5643570" y="1857370"/>
            <a:ext cx="2071702" cy="5715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Key value should </a:t>
            </a:r>
            <a:r>
              <a:rPr lang="en-IN" dirty="0" smtClean="0">
                <a:solidFill>
                  <a:srgbClr val="FF0000"/>
                </a:solidFill>
              </a:rPr>
              <a:t>not be same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357554" y="1857370"/>
            <a:ext cx="571504" cy="500066"/>
          </a:xfrm>
          <a:prstGeom prst="rect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2</a:t>
            </a:r>
            <a:endParaRPr lang="en-US" dirty="0"/>
          </a:p>
        </p:txBody>
      </p:sp>
      <p:sp>
        <p:nvSpPr>
          <p:cNvPr id="47" name="Up Arrow 46"/>
          <p:cNvSpPr/>
          <p:nvPr/>
        </p:nvSpPr>
        <p:spPr>
          <a:xfrm>
            <a:off x="6357950" y="1428742"/>
            <a:ext cx="71438" cy="214314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857884" y="857238"/>
            <a:ext cx="1071570" cy="5000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Entry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3" grpId="0" animBg="1"/>
      <p:bldP spid="44" grpId="0" animBg="1"/>
      <p:bldP spid="45" grpId="0" animBg="1"/>
      <p:bldP spid="45" grpId="1" animBg="1"/>
      <p:bldP spid="46" grpId="0" animBg="1"/>
      <p:bldP spid="47" grpId="0" animBg="1"/>
      <p:bldP spid="4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71472" y="642924"/>
            <a:ext cx="8229600" cy="4357700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import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java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util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.*;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HashMapDemo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main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args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[])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Map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hm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HashMap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put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"a"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100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put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"b"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200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put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"c"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300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put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"d"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new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FF8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400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	Set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Map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Entry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hm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entrySet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 	</a:t>
            </a:r>
            <a:r>
              <a:rPr lang="en-US" sz="1200" b="1" dirty="0" smtClean="0">
                <a:solidFill>
                  <a:srgbClr val="0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for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Map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Entry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&lt;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String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,</a:t>
            </a:r>
            <a:r>
              <a:rPr lang="en-US" sz="1200" dirty="0" err="1" smtClean="0">
                <a:solidFill>
                  <a:srgbClr val="8000FF"/>
                </a:solidFill>
                <a:latin typeface="Consolas" pitchFamily="49" charset="0"/>
                <a:ea typeface="Times New Roman"/>
                <a:cs typeface="Consolas" pitchFamily="49" charset="0"/>
              </a:rPr>
              <a:t>Integer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&gt;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: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{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getKey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()+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":"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	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System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out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println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me</a:t>
            </a:r>
            <a:r>
              <a:rPr lang="en-US" sz="1200" b="1" dirty="0" err="1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getValue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());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	</a:t>
            </a: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200" b="1" dirty="0" smtClean="0">
                <a:solidFill>
                  <a:srgbClr val="000080"/>
                </a:solidFill>
                <a:latin typeface="Consolas" pitchFamily="49" charset="0"/>
                <a:ea typeface="Times New Roman"/>
                <a:cs typeface="Consolas" pitchFamily="49" charset="0"/>
              </a:rPr>
              <a:t>}</a:t>
            </a:r>
            <a:r>
              <a:rPr lang="en-US" sz="1200" dirty="0" smtClean="0">
                <a:solidFill>
                  <a:srgbClr val="000000"/>
                </a:solidFill>
                <a:latin typeface="Consolas" pitchFamily="49" charset="0"/>
                <a:ea typeface="Times New Roman"/>
                <a:cs typeface="Consolas" pitchFamily="49" charset="0"/>
              </a:rPr>
              <a:t> </a:t>
            </a:r>
            <a:endParaRPr lang="en-US" sz="1200" dirty="0" smtClean="0">
              <a:latin typeface="Consolas" pitchFamily="49" charset="0"/>
              <a:ea typeface="Times New Roman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Map Interface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00760" y="3000378"/>
            <a:ext cx="2214578" cy="16430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Output:</a:t>
            </a:r>
          </a:p>
          <a:p>
            <a:pPr algn="ctr"/>
            <a:r>
              <a:rPr lang="en-IN" dirty="0" smtClean="0"/>
              <a:t>a:100</a:t>
            </a:r>
          </a:p>
          <a:p>
            <a:pPr algn="ctr"/>
            <a:r>
              <a:rPr lang="en-IN" dirty="0" smtClean="0"/>
              <a:t>b:200</a:t>
            </a:r>
          </a:p>
          <a:p>
            <a:pPr algn="ctr"/>
            <a:r>
              <a:rPr lang="en-IN" dirty="0" smtClean="0"/>
              <a:t>c:300</a:t>
            </a:r>
          </a:p>
          <a:p>
            <a:pPr algn="ctr"/>
            <a:r>
              <a:rPr lang="en-IN" dirty="0" smtClean="0"/>
              <a:t>d:400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thank you.jpe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54077" y="0"/>
            <a:ext cx="10036097" cy="51435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8339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Two Main Collection framework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1214414" y="1428742"/>
            <a:ext cx="2143140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Collection interface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214414" y="2928940"/>
            <a:ext cx="2143140" cy="11430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Map interface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500562" y="1714494"/>
            <a:ext cx="4000528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java.util.Collection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500562" y="3214692"/>
            <a:ext cx="4000528" cy="5715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 smtClean="0"/>
              <a:t>java.util.Map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3357554" y="1928808"/>
            <a:ext cx="1143008" cy="142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357554" y="3429006"/>
            <a:ext cx="1143008" cy="14287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Collection framework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Content Placeholder 3" descr="java-collection-hierarchy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785800"/>
            <a:ext cx="7858180" cy="4214842"/>
          </a:xfrm>
        </p:spPr>
      </p:pic>
      <p:sp>
        <p:nvSpPr>
          <p:cNvPr id="6" name="Round Diagonal Corner Rectangle 5"/>
          <p:cNvSpPr/>
          <p:nvPr/>
        </p:nvSpPr>
        <p:spPr>
          <a:xfrm>
            <a:off x="428596" y="785800"/>
            <a:ext cx="2428892" cy="1000132"/>
          </a:xfrm>
          <a:prstGeom prst="round2Diag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rgbClr val="FF0000"/>
                </a:solidFill>
              </a:rPr>
              <a:t>java.util</a:t>
            </a:r>
            <a:r>
              <a:rPr lang="en-IN" dirty="0" smtClean="0"/>
              <a:t> - package contains all this classes and interfaces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Collections in Java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Iterator</a:t>
            </a:r>
            <a:r>
              <a:rPr lang="en-US" b="1" dirty="0"/>
              <a:t> </a:t>
            </a:r>
            <a:r>
              <a:rPr lang="en-US" b="1" dirty="0" smtClean="0"/>
              <a:t>interface: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Iterator</a:t>
            </a:r>
            <a:r>
              <a:rPr lang="en-US" sz="2800" dirty="0" smtClean="0"/>
              <a:t> </a:t>
            </a:r>
            <a:r>
              <a:rPr lang="en-US" sz="2800" dirty="0"/>
              <a:t>interface provides the facility of iterating the elements in a </a:t>
            </a:r>
            <a:r>
              <a:rPr lang="en-US" sz="2800" dirty="0">
                <a:solidFill>
                  <a:srgbClr val="FF0000"/>
                </a:solidFill>
              </a:rPr>
              <a:t>forward direction </a:t>
            </a:r>
            <a:r>
              <a:rPr lang="en-US" sz="2800" dirty="0" smtClean="0"/>
              <a:t>only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Methods of </a:t>
            </a:r>
            <a:r>
              <a:rPr lang="en-IN" sz="4000" b="1" dirty="0" err="1" smtClean="0">
                <a:solidFill>
                  <a:srgbClr val="C00000"/>
                </a:solidFill>
                <a:latin typeface="+mn-lt"/>
              </a:rPr>
              <a:t>iterator</a:t>
            </a:r>
            <a:r>
              <a:rPr lang="en-IN" sz="4000" b="1" dirty="0" smtClean="0">
                <a:solidFill>
                  <a:srgbClr val="C00000"/>
                </a:solidFill>
                <a:latin typeface="+mn-lt"/>
              </a:rPr>
              <a:t> interface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/>
          </a:p>
        </p:txBody>
      </p:sp>
      <p:sp>
        <p:nvSpPr>
          <p:cNvPr id="4" name="Rounded Rectangle 3"/>
          <p:cNvSpPr/>
          <p:nvPr/>
        </p:nvSpPr>
        <p:spPr>
          <a:xfrm>
            <a:off x="1000100" y="2285998"/>
            <a:ext cx="2143140" cy="85725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/>
              <a:t>Iterator</a:t>
            </a:r>
            <a:r>
              <a:rPr lang="en-IN" dirty="0" smtClean="0"/>
              <a:t> interface has </a:t>
            </a:r>
            <a:r>
              <a:rPr lang="en-IN" dirty="0" smtClean="0">
                <a:solidFill>
                  <a:srgbClr val="FF0000"/>
                </a:solidFill>
              </a:rPr>
              <a:t>3 methods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00562" y="2571750"/>
            <a:ext cx="3000396" cy="714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Object next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00562" y="1357304"/>
            <a:ext cx="292895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hasNext</a:t>
            </a:r>
            <a:r>
              <a:rPr lang="en-US" dirty="0"/>
              <a:t>()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00562" y="3643320"/>
            <a:ext cx="3000396" cy="71438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void remove()</a:t>
            </a:r>
          </a:p>
        </p:txBody>
      </p:sp>
      <p:cxnSp>
        <p:nvCxnSpPr>
          <p:cNvPr id="13" name="Straight Arrow Connector 12"/>
          <p:cNvCxnSpPr>
            <a:stCxn id="4" idx="3"/>
            <a:endCxn id="7" idx="1"/>
          </p:cNvCxnSpPr>
          <p:nvPr/>
        </p:nvCxnSpPr>
        <p:spPr>
          <a:xfrm flipV="1">
            <a:off x="3143240" y="1785932"/>
            <a:ext cx="1357322" cy="928694"/>
          </a:xfrm>
          <a:prstGeom prst="straightConnector1">
            <a:avLst/>
          </a:prstGeom>
          <a:ln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6" idx="1"/>
          </p:cNvCxnSpPr>
          <p:nvPr/>
        </p:nvCxnSpPr>
        <p:spPr>
          <a:xfrm>
            <a:off x="3143240" y="2714626"/>
            <a:ext cx="1357322" cy="214314"/>
          </a:xfrm>
          <a:prstGeom prst="straightConnector1">
            <a:avLst/>
          </a:prstGeom>
          <a:ln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1"/>
          </p:cNvCxnSpPr>
          <p:nvPr/>
        </p:nvCxnSpPr>
        <p:spPr>
          <a:xfrm>
            <a:off x="3143240" y="2714626"/>
            <a:ext cx="1357322" cy="1285884"/>
          </a:xfrm>
          <a:prstGeom prst="straightConnector1">
            <a:avLst/>
          </a:prstGeom>
          <a:ln>
            <a:tailEnd type="arrow"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0518"/>
          </a:xfrm>
        </p:spPr>
        <p:txBody>
          <a:bodyPr>
            <a:normAutofit fontScale="90000"/>
          </a:bodyPr>
          <a:lstStyle/>
          <a:p>
            <a:pPr algn="ctr"/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857224" y="2214560"/>
            <a:ext cx="2928958" cy="85725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hasNext</a:t>
            </a:r>
            <a:r>
              <a:rPr lang="en-US" dirty="0"/>
              <a:t>()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29124" y="1928808"/>
            <a:ext cx="4000528" cy="14287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returns true </a:t>
            </a:r>
            <a:r>
              <a:rPr lang="en-US" dirty="0"/>
              <a:t>if the </a:t>
            </a:r>
            <a:r>
              <a:rPr lang="en-US" dirty="0" err="1"/>
              <a:t>iterator</a:t>
            </a:r>
            <a:r>
              <a:rPr lang="en-US" dirty="0"/>
              <a:t> has more </a:t>
            </a:r>
            <a:r>
              <a:rPr lang="en-US" dirty="0" err="1" smtClean="0"/>
              <a:t>i.e</a:t>
            </a:r>
            <a:r>
              <a:rPr lang="en-US" dirty="0" smtClean="0"/>
              <a:t> next elements</a:t>
            </a:r>
          </a:p>
          <a:p>
            <a:pPr algn="ctr"/>
            <a:r>
              <a:rPr lang="en-US" dirty="0" smtClean="0"/>
              <a:t> </a:t>
            </a:r>
            <a:r>
              <a:rPr lang="en-US" dirty="0"/>
              <a:t>otherwise it </a:t>
            </a:r>
            <a:r>
              <a:rPr lang="en-US" dirty="0">
                <a:solidFill>
                  <a:srgbClr val="FF0000"/>
                </a:solidFill>
              </a:rPr>
              <a:t>returns false</a:t>
            </a:r>
          </a:p>
        </p:txBody>
      </p:sp>
      <p:sp>
        <p:nvSpPr>
          <p:cNvPr id="9" name="Notched Right Arrow 8"/>
          <p:cNvSpPr/>
          <p:nvPr/>
        </p:nvSpPr>
        <p:spPr>
          <a:xfrm>
            <a:off x="3786182" y="2643188"/>
            <a:ext cx="642942" cy="45719"/>
          </a:xfrm>
          <a:prstGeom prst="notch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1557</Words>
  <Application>Microsoft Office PowerPoint</Application>
  <PresentationFormat>On-screen Show (16:9)</PresentationFormat>
  <Paragraphs>405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46</vt:i4>
      </vt:variant>
    </vt:vector>
  </HeadingPairs>
  <TitlesOfParts>
    <vt:vector size="48" baseType="lpstr">
      <vt:lpstr>Office Theme</vt:lpstr>
      <vt:lpstr>1_Office Theme</vt:lpstr>
      <vt:lpstr>Collections in Java</vt:lpstr>
      <vt:lpstr>Slide 2</vt:lpstr>
      <vt:lpstr>Collections in Java</vt:lpstr>
      <vt:lpstr>Collection framework in Java</vt:lpstr>
      <vt:lpstr>Two Main Collection framework in Java</vt:lpstr>
      <vt:lpstr>Collection framework in Java</vt:lpstr>
      <vt:lpstr>Collections in Java</vt:lpstr>
      <vt:lpstr>Methods of iterator interface</vt:lpstr>
      <vt:lpstr>Slide 9</vt:lpstr>
      <vt:lpstr>Slide 10</vt:lpstr>
      <vt:lpstr>Slide 11</vt:lpstr>
      <vt:lpstr>List in Java</vt:lpstr>
      <vt:lpstr>List in Java</vt:lpstr>
      <vt:lpstr>List in Java</vt:lpstr>
      <vt:lpstr>List in Java</vt:lpstr>
      <vt:lpstr>List in Java</vt:lpstr>
      <vt:lpstr>List in Java</vt:lpstr>
      <vt:lpstr>List in Java</vt:lpstr>
      <vt:lpstr>ArrayList in Java</vt:lpstr>
      <vt:lpstr>ArrayList in Java</vt:lpstr>
      <vt:lpstr>ArrayList in Java</vt:lpstr>
      <vt:lpstr>ArrayList in Java</vt:lpstr>
      <vt:lpstr>LinkedList in Java</vt:lpstr>
      <vt:lpstr>LinkedList in Java</vt:lpstr>
      <vt:lpstr>Vector in Java</vt:lpstr>
      <vt:lpstr>Vector in Java</vt:lpstr>
      <vt:lpstr>Stack in Java</vt:lpstr>
      <vt:lpstr>Stack in Java</vt:lpstr>
      <vt:lpstr>Set in Java</vt:lpstr>
      <vt:lpstr>Set in Java</vt:lpstr>
      <vt:lpstr>Set in Java</vt:lpstr>
      <vt:lpstr>Set in Java</vt:lpstr>
      <vt:lpstr>Set in Java</vt:lpstr>
      <vt:lpstr>Set in Java</vt:lpstr>
      <vt:lpstr>HashSet in Java</vt:lpstr>
      <vt:lpstr>HashSet in Java</vt:lpstr>
      <vt:lpstr>LinkedHashSet in Java</vt:lpstr>
      <vt:lpstr>LinkedHashSet in Java</vt:lpstr>
      <vt:lpstr>TreeSet in Java</vt:lpstr>
      <vt:lpstr>TreeSet in Java</vt:lpstr>
      <vt:lpstr>LinkedHashSet</vt:lpstr>
      <vt:lpstr>TreeSet</vt:lpstr>
      <vt:lpstr>Map Interface</vt:lpstr>
      <vt:lpstr>Map Interface</vt:lpstr>
      <vt:lpstr>Map Interface</vt:lpstr>
      <vt:lpstr>Slide 46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 in Java</dc:title>
  <dc:creator>Akalya Devi</dc:creator>
  <cp:lastModifiedBy>Akalya Devi</cp:lastModifiedBy>
  <cp:revision>9</cp:revision>
  <dcterms:created xsi:type="dcterms:W3CDTF">2019-01-07T09:35:48Z</dcterms:created>
  <dcterms:modified xsi:type="dcterms:W3CDTF">2019-01-08T07:46:08Z</dcterms:modified>
</cp:coreProperties>
</file>