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71146-738A-4F30-8675-664097B03C4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9664E-4F90-43F3-96E8-212C509B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obj.elementAt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returns the value stored at index 1, which is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CEB19-F361-4ADA-8B51-906A2F690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8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8" y="273848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9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1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rgbClr val="C00000"/>
                </a:solidFill>
                <a:latin typeface="+mn-lt"/>
              </a:rPr>
              <a:t>Exception handling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- 30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oub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54" y="2071684"/>
            <a:ext cx="2047875" cy="2238375"/>
          </a:xfrm>
        </p:spPr>
      </p:pic>
      <p:sp>
        <p:nvSpPr>
          <p:cNvPr id="4" name="Frame 3"/>
          <p:cNvSpPr/>
          <p:nvPr/>
        </p:nvSpPr>
        <p:spPr>
          <a:xfrm>
            <a:off x="1285852" y="1428742"/>
            <a:ext cx="2357454" cy="785818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Compile</a:t>
            </a:r>
            <a:r>
              <a:rPr lang="en-IN" dirty="0" smtClean="0">
                <a:solidFill>
                  <a:schemeClr val="tx1"/>
                </a:solidFill>
              </a:rPr>
              <a:t> time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4857752" y="1428742"/>
            <a:ext cx="2357454" cy="785818"/>
          </a:xfrm>
          <a:prstGeom prst="fra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run</a:t>
            </a:r>
            <a:r>
              <a:rPr lang="en-IN" dirty="0" smtClean="0">
                <a:solidFill>
                  <a:schemeClr val="tx1"/>
                </a:solidFill>
              </a:rPr>
              <a:t> time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43108" y="4071948"/>
            <a:ext cx="4929222" cy="7858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1" dirty="0" smtClean="0"/>
              <a:t>What is the difference???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28596" y="642924"/>
            <a:ext cx="8386766" cy="4143404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714348" y="1428742"/>
            <a:ext cx="2357454" cy="785818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Compile</a:t>
            </a:r>
            <a:r>
              <a:rPr lang="en-IN" dirty="0" smtClean="0">
                <a:solidFill>
                  <a:schemeClr val="tx1"/>
                </a:solidFill>
              </a:rPr>
              <a:t> time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6248" y="642924"/>
            <a:ext cx="4000528" cy="2071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public class Test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 public static void main(String a[])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("Hello")</a:t>
            </a:r>
          </a:p>
          <a:p>
            <a:pPr lvl="1"/>
            <a:r>
              <a:rPr lang="en-US" dirty="0" smtClean="0"/>
              <a:t> }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4929190" y="3071816"/>
            <a:ext cx="2428892" cy="1143008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: ????? </a:t>
            </a:r>
            <a:endParaRPr lang="en-US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4643438" y="3000378"/>
            <a:ext cx="3214710" cy="1571636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Error:</a:t>
            </a:r>
          </a:p>
          <a:p>
            <a:r>
              <a:rPr lang="en-US" dirty="0" smtClean="0"/>
              <a:t>C:\Sample&gt;</a:t>
            </a:r>
            <a:r>
              <a:rPr lang="en-US" dirty="0" err="1" smtClean="0"/>
              <a:t>Javac</a:t>
            </a:r>
            <a:r>
              <a:rPr lang="en-US" dirty="0" smtClean="0"/>
              <a:t> Test.java Test.java:3: error: ';' expected </a:t>
            </a:r>
            <a:r>
              <a:rPr lang="en-US" dirty="0" err="1" smtClean="0"/>
              <a:t>System.out.println</a:t>
            </a:r>
            <a:r>
              <a:rPr lang="en-US" dirty="0" smtClean="0"/>
              <a:t>("Hello")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342900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 smtClean="0"/>
              <a:t>Syntax Errors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28596" y="642924"/>
            <a:ext cx="8386766" cy="4143404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714348" y="1428742"/>
            <a:ext cx="2357454" cy="785818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Run</a:t>
            </a:r>
            <a:r>
              <a:rPr lang="en-IN" dirty="0" smtClean="0">
                <a:solidFill>
                  <a:schemeClr val="tx1"/>
                </a:solidFill>
              </a:rPr>
              <a:t> time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6248" y="642924"/>
            <a:ext cx="4000528" cy="20717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public class Test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 public static void main(String a[])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arr[]=new </a:t>
            </a:r>
            <a:r>
              <a:rPr lang="en-IN" dirty="0" err="1" smtClean="0"/>
              <a:t>int</a:t>
            </a:r>
            <a:r>
              <a:rPr lang="en-IN" dirty="0" smtClean="0"/>
              <a:t>[5];</a:t>
            </a:r>
          </a:p>
          <a:p>
            <a:pPr lvl="1"/>
            <a:r>
              <a:rPr lang="en-IN" dirty="0" smtClean="0"/>
              <a:t> arr[10]=20;</a:t>
            </a:r>
            <a:endParaRPr lang="en-US" dirty="0" smtClean="0"/>
          </a:p>
          <a:p>
            <a:pPr lvl="1"/>
            <a:r>
              <a:rPr lang="en-US" dirty="0" smtClean="0"/>
              <a:t> }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4929190" y="3071816"/>
            <a:ext cx="2428892" cy="1143008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: ????? </a:t>
            </a:r>
            <a:endParaRPr lang="en-US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929058" y="3000378"/>
            <a:ext cx="4857784" cy="1571636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Error:</a:t>
            </a:r>
          </a:p>
          <a:p>
            <a:r>
              <a:rPr lang="en-US" dirty="0" smtClean="0"/>
              <a:t>Exception in thread "main" </a:t>
            </a:r>
            <a:r>
              <a:rPr lang="en-US" dirty="0" err="1" smtClean="0"/>
              <a:t>java.lang.ArrayIndexOutOfBoundsException</a:t>
            </a:r>
            <a:r>
              <a:rPr lang="en-US" dirty="0" smtClean="0"/>
              <a:t>: 10	at </a:t>
            </a:r>
            <a:r>
              <a:rPr lang="en-US" dirty="0" err="1" smtClean="0"/>
              <a:t>Test.main</a:t>
            </a:r>
            <a:r>
              <a:rPr lang="en-US" dirty="0" smtClean="0"/>
              <a:t>(Test.java:6)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342900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 smtClean="0"/>
              <a:t>logical Errors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8728" y="1785932"/>
            <a:ext cx="242889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Syntax Errors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1857370"/>
            <a:ext cx="2143140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Errors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28728" y="3071816"/>
            <a:ext cx="242889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logical Errors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86314" y="3071816"/>
            <a:ext cx="228601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10" name="Striped Right Arrow 9"/>
          <p:cNvSpPr/>
          <p:nvPr/>
        </p:nvSpPr>
        <p:spPr>
          <a:xfrm>
            <a:off x="4071934" y="2214560"/>
            <a:ext cx="571504" cy="14287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4071934" y="3500444"/>
            <a:ext cx="571504" cy="14287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1500180"/>
            <a:ext cx="2143140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Errors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71538" y="2928940"/>
            <a:ext cx="228601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1428742"/>
            <a:ext cx="242889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not be handled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3438" y="2857502"/>
            <a:ext cx="242889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be handled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3643306" y="1785932"/>
            <a:ext cx="571504" cy="14287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>
            <a:off x="3786182" y="3214692"/>
            <a:ext cx="571504" cy="14287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72000" y="1428742"/>
            <a:ext cx="242889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 have to clear the error by following the </a:t>
            </a:r>
            <a:r>
              <a:rPr lang="en-IN" dirty="0" smtClean="0">
                <a:solidFill>
                  <a:srgbClr val="FF0000"/>
                </a:solidFill>
              </a:rPr>
              <a:t>syntax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Types of Java Exceptions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7554" y="1357304"/>
            <a:ext cx="2000264" cy="7858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1538" y="2500312"/>
            <a:ext cx="2286016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Checked     Exceptions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72132" y="2571750"/>
            <a:ext cx="2286016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Unchecked Exceptions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rot="16200000" flipH="1">
            <a:off x="5322099" y="1178709"/>
            <a:ext cx="428628" cy="2357454"/>
          </a:xfrm>
          <a:prstGeom prst="straightConnector1">
            <a:avLst/>
          </a:prstGeom>
          <a:ln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rot="5400000">
            <a:off x="3107521" y="1250147"/>
            <a:ext cx="357190" cy="214314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Checked Exception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85800"/>
            <a:ext cx="7886700" cy="384692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classes which directly inherit </a:t>
            </a:r>
            <a:r>
              <a:rPr lang="en-US" dirty="0" err="1" smtClean="0"/>
              <a:t>Throwable</a:t>
            </a:r>
            <a:r>
              <a:rPr lang="en-US" dirty="0" smtClean="0"/>
              <a:t> class </a:t>
            </a:r>
            <a:r>
              <a:rPr lang="en-US" dirty="0" smtClean="0">
                <a:solidFill>
                  <a:srgbClr val="FF0000"/>
                </a:solidFill>
              </a:rPr>
              <a:t>except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RuntimeException</a:t>
            </a:r>
            <a:r>
              <a:rPr lang="en-US" dirty="0" smtClean="0">
                <a:solidFill>
                  <a:srgbClr val="FF0000"/>
                </a:solidFill>
              </a:rPr>
              <a:t> and Error </a:t>
            </a:r>
            <a:r>
              <a:rPr lang="en-US" dirty="0" smtClean="0"/>
              <a:t>are known as checked exceptions</a:t>
            </a:r>
          </a:p>
          <a:p>
            <a:endParaRPr lang="en-US" dirty="0" smtClean="0"/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err="1" smtClean="0"/>
              <a:t>IOException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SQLException</a:t>
            </a:r>
            <a:r>
              <a:rPr lang="en-US" dirty="0" smtClean="0"/>
              <a:t> etc. </a:t>
            </a:r>
          </a:p>
          <a:p>
            <a:endParaRPr lang="en-US" dirty="0" smtClean="0"/>
          </a:p>
          <a:p>
            <a:r>
              <a:rPr lang="en-US" dirty="0" smtClean="0"/>
              <a:t>Checked exceptions are checked at </a:t>
            </a:r>
            <a:r>
              <a:rPr lang="en-US" dirty="0" smtClean="0">
                <a:solidFill>
                  <a:srgbClr val="FF0000"/>
                </a:solidFill>
              </a:rPr>
              <a:t>compile-time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Unchecked Exception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2990"/>
            <a:ext cx="7886700" cy="3786214"/>
          </a:xfrm>
        </p:spPr>
        <p:txBody>
          <a:bodyPr/>
          <a:lstStyle/>
          <a:p>
            <a:r>
              <a:rPr lang="en-US" dirty="0" smtClean="0"/>
              <a:t>The classes which inherit </a:t>
            </a:r>
            <a:r>
              <a:rPr lang="en-US" dirty="0" err="1" smtClean="0">
                <a:solidFill>
                  <a:srgbClr val="FF0000"/>
                </a:solidFill>
              </a:rPr>
              <a:t>RuntimeException</a:t>
            </a:r>
            <a:r>
              <a:rPr lang="en-US" dirty="0" smtClean="0"/>
              <a:t> are known as unchecked exceptions 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ArithmeticException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NullPointerException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ArrayIndexOutOfBoundsException</a:t>
            </a:r>
            <a:r>
              <a:rPr lang="en-US" dirty="0" smtClean="0"/>
              <a:t> etc. </a:t>
            </a:r>
          </a:p>
          <a:p>
            <a:endParaRPr lang="en-US" dirty="0" smtClean="0"/>
          </a:p>
          <a:p>
            <a:r>
              <a:rPr lang="en-US" dirty="0" smtClean="0"/>
              <a:t>Unchecked exceptions are not checked at compile-time, but they are checked at </a:t>
            </a:r>
            <a:r>
              <a:rPr lang="en-US" dirty="0" smtClean="0">
                <a:solidFill>
                  <a:srgbClr val="FF0000"/>
                </a:solidFill>
              </a:rPr>
              <a:t>runtime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ypes-of-java-excep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11" y="306225"/>
            <a:ext cx="4559077" cy="41943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Common Scenarios of Java Exceptions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928662" y="1500180"/>
            <a:ext cx="2786082" cy="92869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ArithmeticException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00496" y="2857502"/>
            <a:ext cx="3714776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int</a:t>
            </a:r>
            <a:r>
              <a:rPr lang="en-US" dirty="0" smtClean="0"/>
              <a:t> a=50/0;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 flipV="1">
            <a:off x="2357422" y="2643188"/>
            <a:ext cx="1071570" cy="714380"/>
          </a:xfrm>
          <a:prstGeom prst="bentArrow">
            <a:avLst>
              <a:gd name="adj1" fmla="val 5874"/>
              <a:gd name="adj2" fmla="val 13230"/>
              <a:gd name="adj3" fmla="val 19115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gap_rail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2066" y="1857370"/>
            <a:ext cx="3571900" cy="2071702"/>
          </a:xfrm>
        </p:spPr>
      </p:pic>
      <p:sp>
        <p:nvSpPr>
          <p:cNvPr id="6" name="Oval Callout 5"/>
          <p:cNvSpPr/>
          <p:nvPr/>
        </p:nvSpPr>
        <p:spPr>
          <a:xfrm>
            <a:off x="1214414" y="1785932"/>
            <a:ext cx="2714644" cy="1928826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effectLst>
                  <a:reflection blurRad="6350" stA="55000" endA="300" endPos="45500" dir="5400000" sy="-100000" algn="bl" rotWithShape="0"/>
                </a:effectLst>
              </a:rPr>
              <a:t>Did you notice the </a:t>
            </a:r>
            <a:r>
              <a:rPr lang="en-IN" i="1" dirty="0" smtClean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gaps </a:t>
            </a:r>
            <a:r>
              <a:rPr lang="en-IN" i="1" dirty="0" smtClean="0">
                <a:effectLst>
                  <a:reflection blurRad="6350" stA="55000" endA="300" endPos="45500" dir="5400000" sy="-100000" algn="bl" rotWithShape="0"/>
                </a:effectLst>
              </a:rPr>
              <a:t>between two rail tracks???</a:t>
            </a:r>
            <a:endParaRPr lang="en-US" i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7" name="Picture 6" descr="rail ga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1643056"/>
            <a:ext cx="3500462" cy="232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Common Scenarios of Java Exceptions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928662" y="1500180"/>
            <a:ext cx="2786082" cy="92869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 </a:t>
            </a:r>
            <a:r>
              <a:rPr lang="en-US" dirty="0" err="1" smtClean="0"/>
              <a:t>NullPointerException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00496" y="2857502"/>
            <a:ext cx="3714776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String s=</a:t>
            </a:r>
            <a:r>
              <a:rPr lang="en-US" b="1" dirty="0" smtClean="0"/>
              <a:t>null</a:t>
            </a:r>
            <a:r>
              <a:rPr lang="en-US" dirty="0" smtClean="0"/>
              <a:t>;  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s.length</a:t>
            </a:r>
            <a:r>
              <a:rPr lang="en-US" dirty="0" smtClean="0"/>
              <a:t>());</a:t>
            </a:r>
          </a:p>
        </p:txBody>
      </p:sp>
      <p:sp>
        <p:nvSpPr>
          <p:cNvPr id="6" name="Bent Arrow 5"/>
          <p:cNvSpPr/>
          <p:nvPr/>
        </p:nvSpPr>
        <p:spPr>
          <a:xfrm flipV="1">
            <a:off x="2357422" y="2643188"/>
            <a:ext cx="1071570" cy="714380"/>
          </a:xfrm>
          <a:prstGeom prst="bentArrow">
            <a:avLst>
              <a:gd name="adj1" fmla="val 5874"/>
              <a:gd name="adj2" fmla="val 13230"/>
              <a:gd name="adj3" fmla="val 19115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Common Scenarios of Java Exceptions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928662" y="1500180"/>
            <a:ext cx="2786082" cy="92869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 </a:t>
            </a:r>
            <a:r>
              <a:rPr lang="en-US" dirty="0" err="1" smtClean="0"/>
              <a:t>NumberFormatException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00496" y="2857502"/>
            <a:ext cx="3071834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String s="</a:t>
            </a:r>
            <a:r>
              <a:rPr lang="en-US" dirty="0" err="1" smtClean="0"/>
              <a:t>abc</a:t>
            </a:r>
            <a:r>
              <a:rPr lang="en-US" dirty="0" smtClean="0"/>
              <a:t>";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Integer.parseInt</a:t>
            </a:r>
            <a:r>
              <a:rPr lang="en-US" dirty="0" smtClean="0"/>
              <a:t>(s);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 flipV="1">
            <a:off x="2357422" y="2643188"/>
            <a:ext cx="1071570" cy="714380"/>
          </a:xfrm>
          <a:prstGeom prst="bentArrow">
            <a:avLst>
              <a:gd name="adj1" fmla="val 5874"/>
              <a:gd name="adj2" fmla="val 13230"/>
              <a:gd name="adj3" fmla="val 19115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Common Scenarios of Java Exceptions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642910" y="1500180"/>
            <a:ext cx="3714776" cy="92869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ArrayIndexOutOfBoundsException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29124" y="2857502"/>
            <a:ext cx="3071834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/>
              <a:t>int</a:t>
            </a:r>
            <a:r>
              <a:rPr lang="en-US" dirty="0" smtClean="0"/>
              <a:t> a[]=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[5];  </a:t>
            </a:r>
          </a:p>
          <a:p>
            <a:r>
              <a:rPr lang="en-US" dirty="0" smtClean="0"/>
              <a:t>a[10]=50; 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 flipV="1">
            <a:off x="2786050" y="2643188"/>
            <a:ext cx="1071570" cy="714380"/>
          </a:xfrm>
          <a:prstGeom prst="bentArrow">
            <a:avLst>
              <a:gd name="adj1" fmla="val 5874"/>
              <a:gd name="adj2" fmla="val 13230"/>
              <a:gd name="adj3" fmla="val 19115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Java Exception Keywords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1000114"/>
            <a:ext cx="128588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28860" y="1714494"/>
            <a:ext cx="128588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catch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29058" y="2571750"/>
            <a:ext cx="128588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finally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00694" y="3357568"/>
            <a:ext cx="128588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throw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72330" y="4143386"/>
            <a:ext cx="128588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throws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4414" y="642924"/>
            <a:ext cx="1285884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0298" y="1928808"/>
            <a:ext cx="435771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"try" keyword is used to </a:t>
            </a:r>
            <a:r>
              <a:rPr lang="en-US" dirty="0" smtClean="0">
                <a:solidFill>
                  <a:srgbClr val="FF0000"/>
                </a:solidFill>
              </a:rPr>
              <a:t>specify a block </a:t>
            </a:r>
            <a:r>
              <a:rPr lang="en-US" dirty="0" smtClean="0"/>
              <a:t>where we should place exception 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57554" y="3357568"/>
            <a:ext cx="4071966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try block must be followed by either </a:t>
            </a:r>
            <a:r>
              <a:rPr lang="en-US" dirty="0" smtClean="0">
                <a:solidFill>
                  <a:srgbClr val="FF0000"/>
                </a:solidFill>
              </a:rPr>
              <a:t>catch or finally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428610"/>
            <a:ext cx="1285884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catch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57422" y="1357304"/>
            <a:ext cx="4357718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"catch" block is used to </a:t>
            </a:r>
            <a:r>
              <a:rPr lang="en-US" dirty="0" smtClean="0">
                <a:solidFill>
                  <a:srgbClr val="FF0000"/>
                </a:solidFill>
              </a:rPr>
              <a:t>handle the exception.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14678" y="2571750"/>
            <a:ext cx="4357718" cy="1071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must be </a:t>
            </a:r>
            <a:r>
              <a:rPr lang="en-US" dirty="0" smtClean="0">
                <a:solidFill>
                  <a:srgbClr val="FF0000"/>
                </a:solidFill>
              </a:rPr>
              <a:t>preceded by try </a:t>
            </a:r>
            <a:r>
              <a:rPr lang="en-US" dirty="0" smtClean="0"/>
              <a:t>block which means we can't use catch block alone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00496" y="3929072"/>
            <a:ext cx="4357718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can be </a:t>
            </a:r>
            <a:r>
              <a:rPr lang="en-US" dirty="0" smtClean="0">
                <a:solidFill>
                  <a:srgbClr val="FF0000"/>
                </a:solidFill>
              </a:rPr>
              <a:t>followed by finally block </a:t>
            </a:r>
            <a:r>
              <a:rPr lang="en-US" dirty="0" smtClean="0"/>
              <a:t>later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1538" y="1142990"/>
            <a:ext cx="1285884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finally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57488" y="1714494"/>
            <a:ext cx="4357718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"finally" block is used to execute the </a:t>
            </a:r>
            <a:r>
              <a:rPr lang="en-US" dirty="0" smtClean="0">
                <a:solidFill>
                  <a:srgbClr val="FF0000"/>
                </a:solidFill>
              </a:rPr>
              <a:t>important code </a:t>
            </a:r>
            <a:r>
              <a:rPr lang="en-US" dirty="0" smtClean="0"/>
              <a:t>of the program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29058" y="3071816"/>
            <a:ext cx="4357718" cy="1071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executed</a:t>
            </a:r>
            <a:r>
              <a:rPr lang="en-US" dirty="0" smtClean="0"/>
              <a:t> when an exception is handled or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71670" y="1428742"/>
            <a:ext cx="1285884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throw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43306" y="2428874"/>
            <a:ext cx="4357718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"throw" keyword is used </a:t>
            </a:r>
            <a:r>
              <a:rPr lang="en-US" dirty="0" smtClean="0">
                <a:solidFill>
                  <a:srgbClr val="FF0000"/>
                </a:solidFill>
              </a:rPr>
              <a:t>to throw an exception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85852" y="928676"/>
            <a:ext cx="1285884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throws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00364" y="2000246"/>
            <a:ext cx="4357718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"throws" keyword is used to </a:t>
            </a:r>
            <a:r>
              <a:rPr lang="en-US" dirty="0" smtClean="0">
                <a:solidFill>
                  <a:srgbClr val="FF0000"/>
                </a:solidFill>
              </a:rPr>
              <a:t>declare exceptions</a:t>
            </a:r>
            <a:r>
              <a:rPr lang="en-US" dirty="0" smtClean="0"/>
              <a:t>, it doesn't throw an 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57620" y="3357568"/>
            <a:ext cx="4357718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specifies that there may occur an exception in the method.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43504" y="714362"/>
            <a:ext cx="2714644" cy="1214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2976" y="3500444"/>
            <a:ext cx="1857388" cy="1357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7886700" cy="72627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Java Exception Handling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4362"/>
            <a:ext cx="7886700" cy="4214842"/>
          </a:xfrm>
        </p:spPr>
        <p:txBody>
          <a:bodyPr numCol="2" spcCol="36000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Scanner 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nextInt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&lt;=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++)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try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data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100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catch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ArithmeticException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e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 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00430" y="3857634"/>
            <a:ext cx="20002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Calculation in try block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43570" y="2571750"/>
            <a:ext cx="2286016" cy="1214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catch block to </a:t>
            </a:r>
            <a:r>
              <a:rPr lang="en-IN" dirty="0" smtClean="0">
                <a:solidFill>
                  <a:srgbClr val="FF0000"/>
                </a:solidFill>
              </a:rPr>
              <a:t>catch the exception </a:t>
            </a:r>
            <a:r>
              <a:rPr lang="en-IN" dirty="0" smtClean="0"/>
              <a:t>if occurred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57818" y="3643320"/>
            <a:ext cx="3214710" cy="12144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r>
              <a:rPr lang="en-US" sz="1400" dirty="0" err="1" smtClean="0"/>
              <a:t>java.lang.ArithmeticException</a:t>
            </a:r>
            <a:r>
              <a:rPr lang="en-US" sz="1400" dirty="0" smtClean="0"/>
              <a:t>: / by zero</a:t>
            </a:r>
          </a:p>
          <a:p>
            <a:r>
              <a:rPr lang="en-US" sz="1400" dirty="0" smtClean="0"/>
              <a:t>0 1 2 3 4 5 6 7 8 9 10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rail curved trac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00180"/>
            <a:ext cx="4577135" cy="2857520"/>
          </a:xfrm>
        </p:spPr>
      </p:pic>
      <p:sp>
        <p:nvSpPr>
          <p:cNvPr id="4" name="Oval Callout 3"/>
          <p:cNvSpPr/>
          <p:nvPr/>
        </p:nvSpPr>
        <p:spPr>
          <a:xfrm>
            <a:off x="1714480" y="1500180"/>
            <a:ext cx="1724036" cy="1490674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Why???</a:t>
            </a:r>
            <a:endParaRPr lang="en-US" b="1" i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29322" y="1928808"/>
            <a:ext cx="2000264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smtClean="0"/>
              <a:t>Thermal Expansion</a:t>
            </a:r>
            <a:endParaRPr lang="en-US" b="1" i="1" dirty="0"/>
          </a:p>
        </p:txBody>
      </p:sp>
      <p:sp>
        <p:nvSpPr>
          <p:cNvPr id="6" name="Rounded Rectangle 5"/>
          <p:cNvSpPr/>
          <p:nvPr/>
        </p:nvSpPr>
        <p:spPr>
          <a:xfrm>
            <a:off x="5848360" y="1500180"/>
            <a:ext cx="2081226" cy="15097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smtClean="0"/>
              <a:t>In summer, due to heat, </a:t>
            </a:r>
            <a:r>
              <a:rPr lang="en-IN" b="1" i="1" dirty="0" smtClean="0">
                <a:solidFill>
                  <a:srgbClr val="FF0000"/>
                </a:solidFill>
              </a:rPr>
              <a:t>iron will expand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48360" y="1500180"/>
            <a:ext cx="2081226" cy="15097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smtClean="0"/>
              <a:t>If there is no gap between the tracks, it will </a:t>
            </a:r>
            <a:r>
              <a:rPr lang="en-IN" b="1" i="1" dirty="0" smtClean="0">
                <a:solidFill>
                  <a:srgbClr val="FF0000"/>
                </a:solidFill>
              </a:rPr>
              <a:t>bend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Program with multiple catch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62"/>
            <a:ext cx="8429684" cy="4429137"/>
          </a:xfrm>
        </p:spPr>
        <p:txBody>
          <a:bodyPr numCol="2" spcCol="36000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Scanner 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nextInt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arr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[]=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1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3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0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&lt;=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++)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try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data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100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/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arr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]=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data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catch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ArithmeticException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catch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ArrayIndexOutOfBoundsException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57752" y="3571900"/>
            <a:ext cx="4286280" cy="15001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Output:</a:t>
            </a:r>
          </a:p>
          <a:p>
            <a:r>
              <a:rPr lang="en-US" sz="1600" dirty="0" err="1" smtClean="0"/>
              <a:t>java.lang.ArithmeticException</a:t>
            </a:r>
            <a:r>
              <a:rPr lang="en-US" sz="1600" dirty="0" smtClean="0"/>
              <a:t>: / by zero</a:t>
            </a:r>
          </a:p>
          <a:p>
            <a:r>
              <a:rPr lang="en-US" sz="1600" dirty="0" err="1" smtClean="0"/>
              <a:t>java.lang.ArrayIndexOutOfBoundsException</a:t>
            </a:r>
            <a:r>
              <a:rPr lang="en-US" sz="1600" dirty="0" smtClean="0"/>
              <a:t>: 3</a:t>
            </a:r>
          </a:p>
          <a:p>
            <a:r>
              <a:rPr lang="en-US" sz="1600" dirty="0" err="1" smtClean="0"/>
              <a:t>java.lang.ArrayIndexOutOfBoundsException</a:t>
            </a:r>
            <a:r>
              <a:rPr lang="en-US" sz="1600" dirty="0" smtClean="0"/>
              <a:t>: 4</a:t>
            </a:r>
          </a:p>
          <a:p>
            <a:r>
              <a:rPr lang="en-US" sz="1600" dirty="0" err="1" smtClean="0"/>
              <a:t>java.lang.ArrayIndexOutOfBoundsException</a:t>
            </a:r>
            <a:r>
              <a:rPr lang="en-US" sz="1600" dirty="0" smtClean="0"/>
              <a:t>: 5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48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Java finally block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0114"/>
            <a:ext cx="7886700" cy="363260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finally block is always executed whether </a:t>
            </a:r>
            <a:r>
              <a:rPr lang="en-US" dirty="0" smtClean="0">
                <a:solidFill>
                  <a:srgbClr val="FF0000"/>
                </a:solidFill>
              </a:rPr>
              <a:t>exception is handled or not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Java finally block </a:t>
            </a:r>
            <a:r>
              <a:rPr lang="en-US" dirty="0" smtClean="0">
                <a:solidFill>
                  <a:srgbClr val="FF0000"/>
                </a:solidFill>
              </a:rPr>
              <a:t>follows try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catch</a:t>
            </a:r>
            <a:r>
              <a:rPr lang="en-US" dirty="0" smtClean="0"/>
              <a:t> block.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420"/>
            <a:ext cx="7886700" cy="6548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Java finally block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finall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785800"/>
            <a:ext cx="5786478" cy="4143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420"/>
            <a:ext cx="78867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Java finally block-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406" y="428610"/>
            <a:ext cx="9001156" cy="4429138"/>
          </a:xfrm>
        </p:spPr>
        <p:txBody>
          <a:bodyPr numCol="2" spcCol="36000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Scanner s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double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data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count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nextInt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&lt;=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++)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try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data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100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 "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catch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ArithmeticException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e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count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++;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finally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==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count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==</a:t>
            </a:r>
            <a:r>
              <a:rPr lang="en-US" sz="10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0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"No exception "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else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count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 exception handled"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14612" y="1357304"/>
            <a:ext cx="4357718" cy="34290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Output:</a:t>
            </a:r>
          </a:p>
          <a:p>
            <a:r>
              <a:rPr lang="en-US" sz="1600" dirty="0" err="1" smtClean="0"/>
              <a:t>java.lang.ArithmeticException</a:t>
            </a:r>
            <a:r>
              <a:rPr lang="en-US" sz="1600" dirty="0" smtClean="0"/>
              <a:t>: / by zero</a:t>
            </a:r>
          </a:p>
          <a:p>
            <a:r>
              <a:rPr lang="en-US" sz="1600" dirty="0" smtClean="0"/>
              <a:t>100.0</a:t>
            </a:r>
          </a:p>
          <a:p>
            <a:r>
              <a:rPr lang="en-US" sz="1600" dirty="0" smtClean="0"/>
              <a:t> 50.0</a:t>
            </a:r>
          </a:p>
          <a:p>
            <a:r>
              <a:rPr lang="en-US" sz="1600" dirty="0" smtClean="0"/>
              <a:t> 33.0</a:t>
            </a:r>
          </a:p>
          <a:p>
            <a:r>
              <a:rPr lang="en-US" sz="1600" dirty="0" smtClean="0"/>
              <a:t> 25.0</a:t>
            </a:r>
          </a:p>
          <a:p>
            <a:r>
              <a:rPr lang="en-US" sz="1600" dirty="0" smtClean="0"/>
              <a:t> 20.0</a:t>
            </a:r>
          </a:p>
          <a:p>
            <a:r>
              <a:rPr lang="en-US" sz="1600" dirty="0" smtClean="0"/>
              <a:t> 16.0 </a:t>
            </a:r>
          </a:p>
          <a:p>
            <a:r>
              <a:rPr lang="en-US" sz="1600" dirty="0" smtClean="0"/>
              <a:t>14.0</a:t>
            </a:r>
          </a:p>
          <a:p>
            <a:r>
              <a:rPr lang="en-US" sz="1600" dirty="0" smtClean="0"/>
              <a:t> 12.0</a:t>
            </a:r>
          </a:p>
          <a:p>
            <a:r>
              <a:rPr lang="en-US" sz="1600" dirty="0" smtClean="0"/>
              <a:t> 11.0</a:t>
            </a:r>
          </a:p>
          <a:p>
            <a:r>
              <a:rPr lang="en-US" sz="1600" dirty="0" smtClean="0"/>
              <a:t> 10.0</a:t>
            </a:r>
          </a:p>
          <a:p>
            <a:r>
              <a:rPr lang="en-US" sz="1600" dirty="0" smtClean="0"/>
              <a:t> 1 exception handled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195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Java throw keyword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7238"/>
            <a:ext cx="7886700" cy="3775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4414" y="928676"/>
            <a:ext cx="1643074" cy="1071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throw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86116" y="2214560"/>
            <a:ext cx="3429024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to </a:t>
            </a:r>
            <a:r>
              <a:rPr lang="en-US" dirty="0" smtClean="0">
                <a:solidFill>
                  <a:srgbClr val="FF0000"/>
                </a:solidFill>
              </a:rPr>
              <a:t>explicitly throw </a:t>
            </a:r>
            <a:r>
              <a:rPr lang="en-US" dirty="0" smtClean="0"/>
              <a:t>an 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3500444"/>
            <a:ext cx="3429024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throw either </a:t>
            </a:r>
            <a:r>
              <a:rPr lang="en-US" dirty="0" smtClean="0">
                <a:solidFill>
                  <a:srgbClr val="FF0000"/>
                </a:solidFill>
              </a:rPr>
              <a:t>checked or unchecked exception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420"/>
            <a:ext cx="788670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Java throw block-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406" y="428610"/>
            <a:ext cx="9001156" cy="4714890"/>
          </a:xfrm>
        </p:spPr>
        <p:txBody>
          <a:bodyPr numCol="2" spcCol="36000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validate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age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age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0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18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ArithmeticException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"Under Age"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"welcome to vote"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Scanner s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nextInt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validate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10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4876" y="2571750"/>
            <a:ext cx="4286280" cy="2143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r>
              <a:rPr lang="en-US" dirty="0" smtClean="0"/>
              <a:t>Exception in thread "main" </a:t>
            </a:r>
            <a:r>
              <a:rPr lang="en-US" dirty="0" err="1" smtClean="0"/>
              <a:t>java.lang.ArithmeticException</a:t>
            </a:r>
            <a:r>
              <a:rPr lang="en-US" dirty="0" smtClean="0"/>
              <a:t>: Under Age</a:t>
            </a:r>
          </a:p>
          <a:p>
            <a:r>
              <a:rPr lang="en-US" dirty="0" smtClean="0"/>
              <a:t>   at </a:t>
            </a:r>
            <a:r>
              <a:rPr lang="en-US" dirty="0" err="1" smtClean="0"/>
              <a:t>Test.validate</a:t>
            </a:r>
            <a:r>
              <a:rPr lang="en-US" dirty="0" smtClean="0"/>
              <a:t>(Test.java:7)	</a:t>
            </a:r>
          </a:p>
          <a:p>
            <a:r>
              <a:rPr lang="en-US" dirty="0" smtClean="0"/>
              <a:t>   at </a:t>
            </a:r>
            <a:r>
              <a:rPr lang="en-US" dirty="0" err="1" smtClean="0"/>
              <a:t>Test.main</a:t>
            </a:r>
            <a:r>
              <a:rPr lang="en-US" dirty="0" smtClean="0"/>
              <a:t>(Test.java:15)</a:t>
            </a:r>
          </a:p>
          <a:p>
            <a:r>
              <a:rPr lang="en-US" dirty="0" smtClean="0"/>
              <a:t>Command exited with non-zero status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00" y="1500180"/>
            <a:ext cx="2714644" cy="15001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What if a </a:t>
            </a:r>
            <a:r>
              <a:rPr lang="en-IN" dirty="0" smtClean="0">
                <a:solidFill>
                  <a:srgbClr val="FF0000"/>
                </a:solidFill>
              </a:rPr>
              <a:t>checked exception </a:t>
            </a:r>
            <a:r>
              <a:rPr lang="en-IN" dirty="0" smtClean="0"/>
              <a:t>occurs???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7224" y="1357304"/>
            <a:ext cx="3071834" cy="1785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smtClean="0"/>
              <a:t>Till now we discussed about how to deal with </a:t>
            </a:r>
            <a:r>
              <a:rPr lang="en-IN" b="1" i="1" dirty="0" smtClean="0">
                <a:solidFill>
                  <a:srgbClr val="FF0000"/>
                </a:solidFill>
              </a:rPr>
              <a:t>unchecked exceptions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5214942" y="1571618"/>
            <a:ext cx="3071834" cy="1428760"/>
          </a:xfrm>
          <a:prstGeom prst="fram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throws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>
            <a:off x="4000496" y="2285998"/>
            <a:ext cx="928694" cy="14287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throws keyword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Bevel 3"/>
          <p:cNvSpPr/>
          <p:nvPr/>
        </p:nvSpPr>
        <p:spPr>
          <a:xfrm>
            <a:off x="714348" y="928676"/>
            <a:ext cx="2071702" cy="928694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throws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6050" y="2143122"/>
            <a:ext cx="3000396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to </a:t>
            </a:r>
            <a:r>
              <a:rPr lang="en-US" dirty="0" smtClean="0">
                <a:solidFill>
                  <a:srgbClr val="FF0000"/>
                </a:solidFill>
              </a:rPr>
              <a:t>declare</a:t>
            </a:r>
            <a:r>
              <a:rPr lang="en-US" dirty="0" smtClean="0"/>
              <a:t> an 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4810" y="3143254"/>
            <a:ext cx="3143272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 It </a:t>
            </a:r>
            <a:r>
              <a:rPr lang="en-US" dirty="0" smtClean="0">
                <a:solidFill>
                  <a:srgbClr val="FF0000"/>
                </a:solidFill>
              </a:rPr>
              <a:t>gives an information </a:t>
            </a:r>
            <a:r>
              <a:rPr lang="en-US" dirty="0" smtClean="0"/>
              <a:t>to the programmer that there may occur an 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throws keyword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42910" y="1142990"/>
            <a:ext cx="2071702" cy="928694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Syntax</a:t>
            </a:r>
            <a:endParaRPr lang="en-US" sz="2400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2571736" y="2714626"/>
            <a:ext cx="5286412" cy="107157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return_type</a:t>
            </a:r>
            <a:r>
              <a:rPr lang="en-US" sz="1600" dirty="0" smtClean="0"/>
              <a:t> </a:t>
            </a:r>
            <a:r>
              <a:rPr lang="en-US" sz="1600" dirty="0" err="1" smtClean="0"/>
              <a:t>method_name</a:t>
            </a:r>
            <a:r>
              <a:rPr lang="en-US" sz="1600" dirty="0" smtClean="0"/>
              <a:t>() </a:t>
            </a:r>
            <a:r>
              <a:rPr lang="en-US" sz="1600" b="1" dirty="0" smtClean="0"/>
              <a:t>throws</a:t>
            </a:r>
            <a:r>
              <a:rPr lang="en-US" sz="1600" dirty="0" smtClean="0"/>
              <a:t> </a:t>
            </a:r>
            <a:r>
              <a:rPr lang="en-US" sz="1600" dirty="0" err="1" smtClean="0"/>
              <a:t>exception_class_name</a:t>
            </a:r>
            <a:endParaRPr lang="en-US" sz="1600" dirty="0" smtClean="0"/>
          </a:p>
          <a:p>
            <a:r>
              <a:rPr lang="en-US" sz="1600" dirty="0" smtClean="0"/>
              <a:t>{  </a:t>
            </a:r>
          </a:p>
          <a:p>
            <a:r>
              <a:rPr lang="en-US" sz="1600" dirty="0" smtClean="0"/>
              <a:t>//method code  </a:t>
            </a:r>
          </a:p>
          <a:p>
            <a:r>
              <a:rPr lang="en-US" sz="1600" dirty="0" smtClean="0"/>
              <a:t>}  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rail trac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1214428"/>
            <a:ext cx="5546563" cy="3286148"/>
          </a:xfrm>
        </p:spPr>
      </p:pic>
      <p:sp>
        <p:nvSpPr>
          <p:cNvPr id="4" name="Round Diagonal Corner Rectangle 3"/>
          <p:cNvSpPr/>
          <p:nvPr/>
        </p:nvSpPr>
        <p:spPr>
          <a:xfrm>
            <a:off x="785786" y="2071684"/>
            <a:ext cx="1714512" cy="78581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smtClean="0"/>
              <a:t>Result???</a:t>
            </a:r>
            <a:endParaRPr lang="en-US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5786" y="2071684"/>
            <a:ext cx="1714512" cy="78581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smtClean="0"/>
              <a:t>Accidents!!!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throws keyword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1285852" y="1142990"/>
            <a:ext cx="2071702" cy="928694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Example</a:t>
            </a:r>
            <a:endParaRPr lang="en-US" sz="2400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428992" y="2571750"/>
            <a:ext cx="3429024" cy="107157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void</a:t>
            </a:r>
            <a:r>
              <a:rPr lang="en-US" sz="1600" dirty="0" smtClean="0"/>
              <a:t> method()</a:t>
            </a:r>
            <a:r>
              <a:rPr lang="en-US" sz="1600" b="1" dirty="0" smtClean="0"/>
              <a:t>throws</a:t>
            </a:r>
            <a:r>
              <a:rPr lang="en-US" sz="1600" dirty="0" smtClean="0"/>
              <a:t> </a:t>
            </a:r>
            <a:r>
              <a:rPr lang="en-US" sz="1600" dirty="0" err="1" smtClean="0"/>
              <a:t>IOException</a:t>
            </a:r>
            <a:endParaRPr lang="en-US" sz="1600" dirty="0" smtClean="0"/>
          </a:p>
          <a:p>
            <a:r>
              <a:rPr lang="en-US" sz="1600" dirty="0" smtClean="0"/>
              <a:t>{   </a:t>
            </a:r>
          </a:p>
          <a:p>
            <a:r>
              <a:rPr lang="en-US" sz="1600" dirty="0" smtClean="0"/>
              <a:t>//method code  </a:t>
            </a:r>
          </a:p>
          <a:p>
            <a:r>
              <a:rPr lang="en-US" sz="1600" dirty="0" smtClean="0"/>
              <a:t>}  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195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throws keyword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800"/>
            <a:ext cx="8643998" cy="4071966"/>
          </a:xfrm>
        </p:spPr>
        <p:txBody>
          <a:bodyPr numCol="2" spcCol="360000"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java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io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method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throws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IOException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IOException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"device error"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throws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				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IOException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M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method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60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</a:p>
          <a:p>
            <a:pPr>
              <a:buNone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72066" y="3214692"/>
            <a:ext cx="3786214" cy="1643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r>
              <a:rPr lang="en-IN" sz="1600" dirty="0" smtClean="0"/>
              <a:t>Exception in thread "main" </a:t>
            </a:r>
            <a:r>
              <a:rPr lang="en-IN" sz="1600" dirty="0" err="1" smtClean="0"/>
              <a:t>java.io.IOException:device</a:t>
            </a:r>
            <a:r>
              <a:rPr lang="en-IN" sz="1600" dirty="0" smtClean="0"/>
              <a:t> error</a:t>
            </a:r>
          </a:p>
          <a:p>
            <a:r>
              <a:rPr lang="en-IN" sz="1600" dirty="0" smtClean="0"/>
              <a:t>at </a:t>
            </a:r>
            <a:r>
              <a:rPr lang="en-IN" sz="1600" dirty="0" err="1" smtClean="0"/>
              <a:t>M.method</a:t>
            </a:r>
            <a:r>
              <a:rPr lang="en-IN" sz="1600" dirty="0" smtClean="0"/>
              <a:t>(Test.java:6)	</a:t>
            </a:r>
          </a:p>
          <a:p>
            <a:r>
              <a:rPr lang="en-IN" sz="1600" dirty="0" smtClean="0"/>
              <a:t>at </a:t>
            </a:r>
            <a:r>
              <a:rPr lang="en-IN" sz="1600" dirty="0" err="1" smtClean="0"/>
              <a:t>Test.main</a:t>
            </a:r>
            <a:r>
              <a:rPr lang="en-IN" sz="1600" dirty="0" smtClean="0"/>
              <a:t>(Test.java:14)</a:t>
            </a:r>
          </a:p>
          <a:p>
            <a:r>
              <a:rPr lang="en-IN" sz="1600" dirty="0" smtClean="0"/>
              <a:t>Command exited with non-zero status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Difference between throw and throws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Screenshot (9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06324"/>
            <a:ext cx="8158192" cy="350856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 you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39" y="571486"/>
            <a:ext cx="7923589" cy="4060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42924"/>
            <a:ext cx="7886700" cy="3989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00" y="1357304"/>
            <a:ext cx="2357454" cy="11430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So, We have to </a:t>
            </a:r>
            <a:r>
              <a:rPr lang="en-IN" dirty="0" smtClean="0">
                <a:solidFill>
                  <a:srgbClr val="FF0000"/>
                </a:solidFill>
              </a:rPr>
              <a:t>rectify</a:t>
            </a:r>
            <a:r>
              <a:rPr lang="en-IN" dirty="0" smtClean="0"/>
              <a:t> that accidents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43570" y="1428742"/>
            <a:ext cx="2357454" cy="11430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That’s why we are having </a:t>
            </a:r>
            <a:r>
              <a:rPr lang="en-IN" dirty="0" smtClean="0">
                <a:solidFill>
                  <a:srgbClr val="FF0000"/>
                </a:solidFill>
              </a:rPr>
              <a:t>gaps between the rail tracks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86116" y="2643188"/>
            <a:ext cx="2357454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 exception is </a:t>
            </a:r>
            <a:r>
              <a:rPr lang="en-IN" dirty="0" smtClean="0">
                <a:solidFill>
                  <a:srgbClr val="FF0000"/>
                </a:solidFill>
              </a:rPr>
              <a:t>handled</a:t>
            </a:r>
            <a:r>
              <a:rPr lang="en-IN" dirty="0" smtClean="0"/>
              <a:t>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exception handl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583404"/>
            <a:ext cx="5572164" cy="4179124"/>
          </a:xfrm>
        </p:spPr>
      </p:pic>
      <p:sp>
        <p:nvSpPr>
          <p:cNvPr id="4" name="Rounded Rectangle 3"/>
          <p:cNvSpPr/>
          <p:nvPr/>
        </p:nvSpPr>
        <p:spPr>
          <a:xfrm>
            <a:off x="2714612" y="1714494"/>
            <a:ext cx="2357454" cy="142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Similarly in Java also we may get problems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857488" y="1714494"/>
            <a:ext cx="2143140" cy="13573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How to handle it?????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ean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1928808"/>
            <a:ext cx="2381250" cy="1924050"/>
          </a:xfrm>
        </p:spPr>
      </p:pic>
      <p:sp>
        <p:nvSpPr>
          <p:cNvPr id="4" name="Rounded Rectangle 3"/>
          <p:cNvSpPr/>
          <p:nvPr/>
        </p:nvSpPr>
        <p:spPr>
          <a:xfrm>
            <a:off x="928662" y="1357304"/>
            <a:ext cx="2428892" cy="10715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Exception</a:t>
            </a:r>
            <a:endParaRPr lang="en-US" sz="2800" b="1" dirty="0"/>
          </a:p>
        </p:txBody>
      </p:sp>
      <p:pic>
        <p:nvPicPr>
          <p:cNvPr id="6" name="Picture 5" descr="question ma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1857370"/>
            <a:ext cx="1488278" cy="192880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00562" y="2143122"/>
            <a:ext cx="2428892" cy="15716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Abnormal condition </a:t>
            </a:r>
            <a:r>
              <a:rPr lang="en-IN" dirty="0" smtClean="0"/>
              <a:t>or not coming under any 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Exception in Java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Java, an exception is an event that </a:t>
            </a:r>
            <a:r>
              <a:rPr lang="en-US" dirty="0" smtClean="0">
                <a:solidFill>
                  <a:srgbClr val="FF0000"/>
                </a:solidFill>
              </a:rPr>
              <a:t>disrupts the normal flow </a:t>
            </a:r>
            <a:r>
              <a:rPr lang="en-US" dirty="0" smtClean="0"/>
              <a:t>of the program. </a:t>
            </a:r>
          </a:p>
          <a:p>
            <a:endParaRPr lang="en-US" dirty="0" smtClean="0"/>
          </a:p>
          <a:p>
            <a:r>
              <a:rPr lang="en-US" dirty="0" smtClean="0"/>
              <a:t>It is an object which is thrown at </a:t>
            </a:r>
            <a:r>
              <a:rPr lang="en-US" dirty="0" smtClean="0">
                <a:solidFill>
                  <a:srgbClr val="FF0000"/>
                </a:solidFill>
              </a:rPr>
              <a:t>runtime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Exception Handling in Java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Handling is a mechanism to </a:t>
            </a:r>
            <a:r>
              <a:rPr lang="en-US" dirty="0" smtClean="0">
                <a:solidFill>
                  <a:srgbClr val="FF0000"/>
                </a:solidFill>
              </a:rPr>
              <a:t>handle runtime errors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Runtime errors </a:t>
            </a:r>
          </a:p>
          <a:p>
            <a:pPr lvl="1"/>
            <a:r>
              <a:rPr lang="en-US" dirty="0" err="1" smtClean="0"/>
              <a:t>ClassNotFoundException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IOException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SQLException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RemoteException</a:t>
            </a:r>
            <a:r>
              <a:rPr lang="en-US" dirty="0" smtClean="0"/>
              <a:t>, etc.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1082</Words>
  <Application>Microsoft Office PowerPoint</Application>
  <PresentationFormat>On-screen Show (16:9)</PresentationFormat>
  <Paragraphs>311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1_Office Theme</vt:lpstr>
      <vt:lpstr>Exception handling</vt:lpstr>
      <vt:lpstr>Slide 2</vt:lpstr>
      <vt:lpstr>Slide 3</vt:lpstr>
      <vt:lpstr>Slide 4</vt:lpstr>
      <vt:lpstr>Slide 5</vt:lpstr>
      <vt:lpstr>Slide 6</vt:lpstr>
      <vt:lpstr>Slide 7</vt:lpstr>
      <vt:lpstr>Exception in Java</vt:lpstr>
      <vt:lpstr>Exception Handling in Java</vt:lpstr>
      <vt:lpstr>Slide 10</vt:lpstr>
      <vt:lpstr>Slide 11</vt:lpstr>
      <vt:lpstr>Slide 12</vt:lpstr>
      <vt:lpstr>Slide 13</vt:lpstr>
      <vt:lpstr>Slide 14</vt:lpstr>
      <vt:lpstr>Types of Java Exceptions</vt:lpstr>
      <vt:lpstr>Checked Exception</vt:lpstr>
      <vt:lpstr>Unchecked Exception</vt:lpstr>
      <vt:lpstr>Slide 18</vt:lpstr>
      <vt:lpstr>Common Scenarios of Java Exceptions</vt:lpstr>
      <vt:lpstr>Common Scenarios of Java Exceptions</vt:lpstr>
      <vt:lpstr>Common Scenarios of Java Exceptions</vt:lpstr>
      <vt:lpstr>Common Scenarios of Java Exceptions</vt:lpstr>
      <vt:lpstr>Java Exception Keywords</vt:lpstr>
      <vt:lpstr>Slide 24</vt:lpstr>
      <vt:lpstr>Slide 25</vt:lpstr>
      <vt:lpstr>Slide 26</vt:lpstr>
      <vt:lpstr>Slide 27</vt:lpstr>
      <vt:lpstr>Slide 28</vt:lpstr>
      <vt:lpstr>Java Exception Handling Example</vt:lpstr>
      <vt:lpstr>Program with multiple catch</vt:lpstr>
      <vt:lpstr>Java finally block</vt:lpstr>
      <vt:lpstr>Java finally block</vt:lpstr>
      <vt:lpstr>Java finally block- example</vt:lpstr>
      <vt:lpstr>Slide 34</vt:lpstr>
      <vt:lpstr>Java throw keyword</vt:lpstr>
      <vt:lpstr>Java throw block- example</vt:lpstr>
      <vt:lpstr>Slide 37</vt:lpstr>
      <vt:lpstr>throws keyword</vt:lpstr>
      <vt:lpstr>throws keyword</vt:lpstr>
      <vt:lpstr>throws keyword</vt:lpstr>
      <vt:lpstr>throws keyword example</vt:lpstr>
      <vt:lpstr>Difference between throw and throws</vt:lpstr>
      <vt:lpstr>Slide 43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Akalya Devi</dc:creator>
  <cp:lastModifiedBy>Akalya Devi</cp:lastModifiedBy>
  <cp:revision>10</cp:revision>
  <dcterms:created xsi:type="dcterms:W3CDTF">2019-01-09T08:47:55Z</dcterms:created>
  <dcterms:modified xsi:type="dcterms:W3CDTF">2019-01-10T09:33:07Z</dcterms:modified>
</cp:coreProperties>
</file>