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7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0" r:id="rId13"/>
    <p:sldId id="266" r:id="rId14"/>
    <p:sldId id="272" r:id="rId15"/>
    <p:sldId id="268" r:id="rId16"/>
    <p:sldId id="275" r:id="rId17"/>
    <p:sldId id="269" r:id="rId18"/>
    <p:sldId id="271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25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B1D6A-9DB1-4AD1-ACAB-482F210CCCA0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A51BC-347E-4820-9F8E-7C9F250D28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CEB19-F361-4ADA-8B51-906A2F690E1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CEB19-F361-4ADA-8B51-906A2F690E1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CEB19-F361-4ADA-8B51-906A2F690E1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CEB19-F361-4ADA-8B51-906A2F690E1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3301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9180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9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60" y="273849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7791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1210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9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751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198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7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7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413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7243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799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4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8567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4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3864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67132-5EE6-4145-8760-CEE4EDE3BA52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Shape 115"/>
          <p:cNvPicPr preferRelativeResize="0"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388424" y="54456"/>
            <a:ext cx="648072" cy="519522"/>
          </a:xfrm>
          <a:prstGeom prst="rect">
            <a:avLst/>
          </a:prstGeom>
          <a:solidFill>
            <a:srgbClr val="ECECEC"/>
          </a:solidFill>
          <a:ln>
            <a:noFill/>
          </a:ln>
          <a:effectLst>
            <a:outerShdw blurRad="190500" dist="228600" dir="2700000" algn="ctr">
              <a:srgbClr val="000000">
                <a:alpha val="29800"/>
              </a:srgbClr>
            </a:outerShdw>
            <a:reflection stA="38000" endPos="28000" dist="5000" dir="5400000" fadeDir="5400012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476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 smtClean="0">
                <a:solidFill>
                  <a:srgbClr val="C00000"/>
                </a:solidFill>
                <a:latin typeface="+mn-lt"/>
              </a:rPr>
              <a:t>Garbage collection</a:t>
            </a:r>
            <a:endParaRPr lang="en-US" sz="4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 - </a:t>
            </a:r>
            <a:r>
              <a:rPr lang="en-US" dirty="0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7136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43042" y="1071552"/>
            <a:ext cx="2643206" cy="9286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assign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reference to another</a:t>
            </a:r>
          </a:p>
          <a:p>
            <a:pPr algn="ctr"/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071934" y="2571750"/>
            <a:ext cx="3500462" cy="107157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Employee e1=</a:t>
            </a:r>
            <a:r>
              <a:rPr lang="en-US" b="1" dirty="0"/>
              <a:t>new</a:t>
            </a:r>
            <a:r>
              <a:rPr lang="en-US" dirty="0"/>
              <a:t> Employee();  </a:t>
            </a:r>
          </a:p>
          <a:p>
            <a:r>
              <a:rPr lang="en-US" dirty="0"/>
              <a:t>Employee e2=</a:t>
            </a:r>
            <a:r>
              <a:rPr lang="en-US" b="1" dirty="0"/>
              <a:t>new</a:t>
            </a:r>
            <a:r>
              <a:rPr lang="en-US" dirty="0"/>
              <a:t> Employee();  </a:t>
            </a:r>
          </a:p>
          <a:p>
            <a:r>
              <a:rPr lang="en-US" dirty="0"/>
              <a:t>e1=e2;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43042" y="1071552"/>
            <a:ext cx="2643206" cy="9286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create </a:t>
            </a:r>
            <a:r>
              <a:rPr lang="en-US" dirty="0" smtClean="0">
                <a:solidFill>
                  <a:srgbClr val="FF0000"/>
                </a:solidFill>
              </a:rPr>
              <a:t>anonymous object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??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071934" y="2571750"/>
            <a:ext cx="2571768" cy="8572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new</a:t>
            </a:r>
            <a:r>
              <a:rPr lang="en-US" dirty="0"/>
              <a:t> Employee(); 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83394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Methods in garbage collection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00114"/>
            <a:ext cx="7886700" cy="363260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Bevel 3"/>
          <p:cNvSpPr/>
          <p:nvPr/>
        </p:nvSpPr>
        <p:spPr>
          <a:xfrm>
            <a:off x="1500166" y="1714494"/>
            <a:ext cx="2214578" cy="1357322"/>
          </a:xfrm>
          <a:prstGeom prst="beve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finalize() method</a:t>
            </a:r>
            <a:endParaRPr lang="en-US" dirty="0"/>
          </a:p>
        </p:txBody>
      </p:sp>
      <p:sp>
        <p:nvSpPr>
          <p:cNvPr id="5" name="Bevel 4"/>
          <p:cNvSpPr/>
          <p:nvPr/>
        </p:nvSpPr>
        <p:spPr>
          <a:xfrm>
            <a:off x="4286248" y="2857502"/>
            <a:ext cx="2214578" cy="1357322"/>
          </a:xfrm>
          <a:prstGeom prst="beve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gc</a:t>
            </a:r>
            <a:r>
              <a:rPr lang="en-IN" dirty="0" smtClean="0"/>
              <a:t>() 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71472" y="642924"/>
            <a:ext cx="2357454" cy="8572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finalize() </a:t>
            </a:r>
            <a:r>
              <a:rPr lang="en-US" dirty="0"/>
              <a:t>method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28926" y="1928808"/>
            <a:ext cx="3786214" cy="1143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is </a:t>
            </a:r>
            <a:r>
              <a:rPr lang="en-US" dirty="0" smtClean="0">
                <a:solidFill>
                  <a:srgbClr val="FF0000"/>
                </a:solidFill>
              </a:rPr>
              <a:t>invoked </a:t>
            </a:r>
            <a:r>
              <a:rPr lang="en-US" dirty="0">
                <a:solidFill>
                  <a:srgbClr val="FF0000"/>
                </a:solidFill>
              </a:rPr>
              <a:t>each time </a:t>
            </a:r>
            <a:r>
              <a:rPr lang="en-US" dirty="0"/>
              <a:t>before the object is garbage collected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86248" y="3571882"/>
            <a:ext cx="3786214" cy="7143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used to perform </a:t>
            </a:r>
            <a:r>
              <a:rPr lang="en-US" dirty="0">
                <a:solidFill>
                  <a:srgbClr val="FF0000"/>
                </a:solidFill>
              </a:rPr>
              <a:t>cleanup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97708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Need of finalize() method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 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Garbage collector of JVM collects only those objects that are created by </a:t>
            </a:r>
            <a:r>
              <a:rPr lang="en-US" dirty="0" smtClean="0">
                <a:solidFill>
                  <a:srgbClr val="FF0000"/>
                </a:solidFill>
              </a:rPr>
              <a:t>new </a:t>
            </a:r>
            <a:r>
              <a:rPr lang="en-US" dirty="0" smtClean="0"/>
              <a:t>keyword.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 smtClean="0"/>
              <a:t>if you have created any object without new, you </a:t>
            </a:r>
            <a:r>
              <a:rPr lang="en-US" dirty="0" smtClean="0">
                <a:solidFill>
                  <a:srgbClr val="FF0000"/>
                </a:solidFill>
              </a:rPr>
              <a:t>can use finalize method to perform cleanup processing</a:t>
            </a:r>
            <a:r>
              <a:rPr lang="en-US" dirty="0" smtClean="0"/>
              <a:t> (destroying remaining objects).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71472" y="642924"/>
            <a:ext cx="2357454" cy="8572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g</a:t>
            </a:r>
            <a:r>
              <a:rPr lang="en-US" b="1" dirty="0" err="1" smtClean="0"/>
              <a:t>c</a:t>
            </a:r>
            <a:r>
              <a:rPr lang="en-US" b="1" dirty="0" smtClean="0"/>
              <a:t>()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28926" y="1928808"/>
            <a:ext cx="3786214" cy="1143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is </a:t>
            </a:r>
            <a:r>
              <a:rPr lang="en-US" dirty="0"/>
              <a:t>used </a:t>
            </a:r>
            <a:r>
              <a:rPr lang="en-US" dirty="0">
                <a:solidFill>
                  <a:schemeClr val="tx1"/>
                </a:solidFill>
              </a:rPr>
              <a:t>to</a:t>
            </a:r>
            <a:r>
              <a:rPr lang="en-US" dirty="0">
                <a:solidFill>
                  <a:srgbClr val="FF0000"/>
                </a:solidFill>
              </a:rPr>
              <a:t> invoke the garbage collector</a:t>
            </a:r>
            <a:r>
              <a:rPr lang="en-US" dirty="0"/>
              <a:t> to perform cleanup processing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86248" y="3571882"/>
            <a:ext cx="3786214" cy="7143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is found </a:t>
            </a:r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System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Runtime classes.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97708"/>
          </a:xfrm>
        </p:spPr>
        <p:txBody>
          <a:bodyPr/>
          <a:lstStyle/>
          <a:p>
            <a:pPr algn="ctr"/>
            <a:r>
              <a:rPr lang="en-IN" b="1" dirty="0" smtClean="0">
                <a:solidFill>
                  <a:srgbClr val="C00000"/>
                </a:solidFill>
              </a:rPr>
              <a:t>Need of </a:t>
            </a:r>
            <a:r>
              <a:rPr lang="en-IN" b="1" dirty="0" err="1" smtClean="0">
                <a:solidFill>
                  <a:srgbClr val="C00000"/>
                </a:solidFill>
              </a:rPr>
              <a:t>gc</a:t>
            </a:r>
            <a:r>
              <a:rPr lang="en-IN" b="1" dirty="0" smtClean="0">
                <a:solidFill>
                  <a:srgbClr val="C00000"/>
                </a:solidFill>
              </a:rPr>
              <a:t>() method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Garbage </a:t>
            </a:r>
            <a:r>
              <a:rPr lang="en-US" dirty="0" smtClean="0"/>
              <a:t>collection is performed by a </a:t>
            </a:r>
            <a:r>
              <a:rPr lang="en-US" dirty="0" smtClean="0">
                <a:solidFill>
                  <a:srgbClr val="FF0000"/>
                </a:solidFill>
              </a:rPr>
              <a:t>daemon thread </a:t>
            </a:r>
            <a:r>
              <a:rPr lang="en-US" dirty="0" smtClean="0"/>
              <a:t>called Garbage Collector(GC).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thread calls the </a:t>
            </a:r>
            <a:r>
              <a:rPr lang="en-US" dirty="0" smtClean="0">
                <a:solidFill>
                  <a:srgbClr val="FF0000"/>
                </a:solidFill>
              </a:rPr>
              <a:t>finalize() method </a:t>
            </a:r>
            <a:r>
              <a:rPr lang="en-US" dirty="0" smtClean="0"/>
              <a:t>before object is garbage collected.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500034" y="3071816"/>
            <a:ext cx="1714512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00034" y="3571882"/>
            <a:ext cx="1143008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0034" y="4071948"/>
            <a:ext cx="1143008" cy="2143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5483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Example </a:t>
            </a:r>
            <a:r>
              <a:rPr lang="en-US" b="1" dirty="0" smtClean="0">
                <a:solidFill>
                  <a:srgbClr val="C00000"/>
                </a:solidFill>
              </a:rPr>
              <a:t>of garbage collection in </a:t>
            </a:r>
            <a:r>
              <a:rPr lang="en-US" b="1" dirty="0" smtClean="0">
                <a:solidFill>
                  <a:srgbClr val="C00000"/>
                </a:solidFill>
              </a:rPr>
              <a:t>java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928676"/>
            <a:ext cx="8158192" cy="4214824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</a:t>
            </a:r>
            <a:endParaRPr lang="en-US" sz="3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3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finalize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</a:t>
            </a:r>
            <a:endParaRPr lang="en-US" sz="3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3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"object is garbage collected"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endParaRPr lang="en-US" sz="3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3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static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main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args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[])</a:t>
            </a:r>
            <a:endParaRPr lang="en-US" sz="3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3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Test s1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3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Test s2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3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s1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null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3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s2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null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3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gc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3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3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72066" y="1571618"/>
            <a:ext cx="2214578" cy="10001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  <a:r>
              <a:rPr lang="en-IN" dirty="0" smtClean="0"/>
              <a:t>inalize()method is defined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57686" y="3071816"/>
            <a:ext cx="2214578" cy="10001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Two objects are </a:t>
            </a:r>
            <a:r>
              <a:rPr lang="en-IN" dirty="0" smtClean="0">
                <a:solidFill>
                  <a:srgbClr val="FF0000"/>
                </a:solidFill>
              </a:rPr>
              <a:t>allocated with 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57686" y="3071816"/>
            <a:ext cx="2214578" cy="10001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Then s1 and s2 is </a:t>
            </a:r>
            <a:r>
              <a:rPr lang="en-IN" dirty="0" smtClean="0">
                <a:solidFill>
                  <a:srgbClr val="FF0000"/>
                </a:solidFill>
              </a:rPr>
              <a:t>nullified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57686" y="3500444"/>
            <a:ext cx="2428892" cy="8572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Finally, system </a:t>
            </a:r>
            <a:r>
              <a:rPr lang="en-IN" dirty="0" smtClean="0">
                <a:solidFill>
                  <a:srgbClr val="FF0000"/>
                </a:solidFill>
              </a:rPr>
              <a:t>garbage collector(</a:t>
            </a:r>
            <a:r>
              <a:rPr lang="en-IN" dirty="0" err="1" smtClean="0">
                <a:solidFill>
                  <a:srgbClr val="FF0000"/>
                </a:solidFill>
              </a:rPr>
              <a:t>gc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  <a:r>
              <a:rPr lang="en-IN" dirty="0" smtClean="0"/>
              <a:t> is called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hank you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571486"/>
            <a:ext cx="8391152" cy="430046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2627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rgbClr val="C00000"/>
                </a:solidFill>
              </a:rPr>
              <a:t>Garbage collection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9" name="Picture 8" descr="gc img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0" y="1357304"/>
            <a:ext cx="3148537" cy="2000264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000628" y="2143122"/>
            <a:ext cx="3143272" cy="10001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Generally, </a:t>
            </a:r>
            <a:r>
              <a:rPr lang="en-IN" dirty="0" smtClean="0">
                <a:solidFill>
                  <a:srgbClr val="FF0000"/>
                </a:solidFill>
              </a:rPr>
              <a:t>collecting the unused </a:t>
            </a:r>
            <a:r>
              <a:rPr lang="en-IN" dirty="0" smtClean="0"/>
              <a:t>things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26270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solidFill>
                  <a:srgbClr val="C00000"/>
                </a:solidFill>
              </a:rPr>
              <a:t>Garbage </a:t>
            </a:r>
            <a:r>
              <a:rPr lang="en-IN" sz="2800" b="1" dirty="0" smtClean="0">
                <a:solidFill>
                  <a:srgbClr val="C00000"/>
                </a:solidFill>
              </a:rPr>
              <a:t>collection in programming languages</a:t>
            </a:r>
            <a:endParaRPr lang="en-US" sz="3200" dirty="0"/>
          </a:p>
        </p:txBody>
      </p:sp>
      <p:pic>
        <p:nvPicPr>
          <p:cNvPr id="5" name="Content Placeholder 4" descr="g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571619"/>
            <a:ext cx="8039306" cy="257176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2627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rgbClr val="C00000"/>
                </a:solidFill>
              </a:rPr>
              <a:t>Garbage collection in Java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42910" y="928676"/>
            <a:ext cx="2000264" cy="10001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Garbage collection in java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071802" y="1928808"/>
            <a:ext cx="2000264" cy="10001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reclaiming the runtime unused memory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000628" y="3357568"/>
            <a:ext cx="2000264" cy="10001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 smtClean="0"/>
              <a:t>way to destroy the unused objects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2627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rgbClr val="C00000"/>
                </a:solidFill>
              </a:rPr>
              <a:t>Garbage collection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643042" y="1571618"/>
            <a:ext cx="2000264" cy="10001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Garbage collection in C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429124" y="1643056"/>
            <a:ext cx="2000264" cy="9286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free()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429124" y="3214692"/>
            <a:ext cx="2000264" cy="100013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 smtClean="0"/>
              <a:t>delete()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43042" y="3214692"/>
            <a:ext cx="2000264" cy="10001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Garbage collection in C++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3786182" y="2071684"/>
            <a:ext cx="500066" cy="1428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786182" y="3714758"/>
            <a:ext cx="500066" cy="1428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2627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smtClean="0">
                <a:solidFill>
                  <a:srgbClr val="C00000"/>
                </a:solidFill>
              </a:rPr>
              <a:t>Garbage collection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12" name="Content Placeholder 11" descr="question mark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929322" y="2214560"/>
            <a:ext cx="615666" cy="797903"/>
          </a:xfrm>
        </p:spPr>
      </p:pic>
      <p:pic>
        <p:nvPicPr>
          <p:cNvPr id="13" name="Picture 12" descr="gc img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76" y="1357304"/>
            <a:ext cx="3148537" cy="200026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786182" y="2285998"/>
            <a:ext cx="214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i</a:t>
            </a:r>
            <a:r>
              <a:rPr lang="en-IN" sz="2800" b="1" dirty="0" smtClean="0"/>
              <a:t>n java</a:t>
            </a:r>
            <a:endParaRPr lang="en-US" sz="28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357818" y="1928808"/>
            <a:ext cx="3429024" cy="11430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It is automatically done by </a:t>
            </a:r>
            <a:r>
              <a:rPr lang="en-IN" dirty="0" smtClean="0">
                <a:solidFill>
                  <a:srgbClr val="FF0000"/>
                </a:solidFill>
              </a:rPr>
              <a:t>garbage collector </a:t>
            </a:r>
            <a:r>
              <a:rPr lang="en-IN" dirty="0" err="1" smtClean="0"/>
              <a:t>i.e</a:t>
            </a:r>
            <a:r>
              <a:rPr lang="en-IN" dirty="0" smtClean="0"/>
              <a:t> a part of JVM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57172"/>
            <a:ext cx="7886700" cy="4275551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5" name="Content Placeholder 3" descr="advantage_logo_webhead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6314" y="1500180"/>
            <a:ext cx="1879253" cy="645348"/>
          </a:xfrm>
          <a:prstGeom prst="rect">
            <a:avLst/>
          </a:prstGeom>
        </p:spPr>
      </p:pic>
      <p:pic>
        <p:nvPicPr>
          <p:cNvPr id="6" name="Picture 5" descr="gc img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34" y="714362"/>
            <a:ext cx="3148537" cy="20002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43240" y="1643056"/>
            <a:ext cx="214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i</a:t>
            </a:r>
            <a:r>
              <a:rPr lang="en-IN" sz="2800" b="1" dirty="0" smtClean="0"/>
              <a:t>n java</a:t>
            </a:r>
            <a:endParaRPr lang="en-US" sz="2800" b="1" dirty="0"/>
          </a:p>
        </p:txBody>
      </p:sp>
      <p:pic>
        <p:nvPicPr>
          <p:cNvPr id="8" name="Content Placeholder 11" descr="question mark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58016" y="1500180"/>
            <a:ext cx="615666" cy="79790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3214678" y="3071816"/>
            <a:ext cx="2571768" cy="9286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i="1" dirty="0" smtClean="0"/>
              <a:t>Memory efficiency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297642"/>
          </a:xfrm>
        </p:spPr>
        <p:txBody>
          <a:bodyPr>
            <a:normAutofit fontScale="90000"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14348" y="285734"/>
            <a:ext cx="2286016" cy="92869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How </a:t>
            </a:r>
            <a:r>
              <a:rPr lang="en-IN" dirty="0" smtClean="0">
                <a:solidFill>
                  <a:schemeClr val="tx1"/>
                </a:solidFill>
              </a:rPr>
              <a:t>to</a:t>
            </a:r>
            <a:r>
              <a:rPr lang="en-IN" b="1" dirty="0" smtClean="0">
                <a:solidFill>
                  <a:schemeClr val="tx1"/>
                </a:solidFill>
              </a:rPr>
              <a:t> unreferenced an object</a:t>
            </a:r>
            <a:r>
              <a:rPr lang="en-IN" dirty="0" smtClean="0">
                <a:solidFill>
                  <a:schemeClr val="tx1"/>
                </a:solidFill>
              </a:rPr>
              <a:t>???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71736" y="1428742"/>
            <a:ext cx="2286016" cy="9286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By </a:t>
            </a:r>
            <a:r>
              <a:rPr lang="en-US" dirty="0" err="1">
                <a:solidFill>
                  <a:srgbClr val="FF0000"/>
                </a:solidFill>
              </a:rPr>
              <a:t>nulling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the reference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14810" y="2500312"/>
            <a:ext cx="2286016" cy="9286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By </a:t>
            </a:r>
            <a:r>
              <a:rPr lang="en-US" dirty="0">
                <a:solidFill>
                  <a:srgbClr val="FF0000"/>
                </a:solidFill>
              </a:rPr>
              <a:t>assigning</a:t>
            </a:r>
            <a:r>
              <a:rPr lang="en-US" dirty="0"/>
              <a:t> a reference to </a:t>
            </a:r>
            <a:r>
              <a:rPr lang="en-US" dirty="0" smtClean="0"/>
              <a:t>another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215074" y="3714758"/>
            <a:ext cx="2286016" cy="9286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 </a:t>
            </a:r>
            <a:r>
              <a:rPr lang="en-US" dirty="0">
                <a:solidFill>
                  <a:srgbClr val="FF0000"/>
                </a:solidFill>
              </a:rPr>
              <a:t>anonymous </a:t>
            </a:r>
            <a:r>
              <a:rPr lang="en-US" dirty="0" smtClean="0">
                <a:solidFill>
                  <a:srgbClr val="FF0000"/>
                </a:solidFill>
              </a:rPr>
              <a:t>object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71604" y="1214428"/>
            <a:ext cx="2286016" cy="9286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to </a:t>
            </a:r>
            <a:r>
              <a:rPr lang="en-US" dirty="0" smtClean="0">
                <a:solidFill>
                  <a:srgbClr val="FF0000"/>
                </a:solidFill>
              </a:rPr>
              <a:t>null </a:t>
            </a:r>
            <a:r>
              <a:rPr lang="en-US" dirty="0"/>
              <a:t>the </a:t>
            </a:r>
            <a:r>
              <a:rPr lang="en-US" dirty="0" smtClean="0"/>
              <a:t>reference ??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857620" y="2643188"/>
            <a:ext cx="3357586" cy="12144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Employee e=</a:t>
            </a:r>
            <a:r>
              <a:rPr lang="en-US" b="1" dirty="0"/>
              <a:t>new</a:t>
            </a:r>
            <a:r>
              <a:rPr lang="en-US" dirty="0"/>
              <a:t> Employee();  </a:t>
            </a:r>
          </a:p>
          <a:p>
            <a:r>
              <a:rPr lang="en-US" dirty="0"/>
              <a:t>e=</a:t>
            </a:r>
            <a:r>
              <a:rPr lang="en-US" b="1" dirty="0"/>
              <a:t>null</a:t>
            </a:r>
            <a:r>
              <a:rPr lang="en-US" dirty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289</Words>
  <Application>Microsoft Office PowerPoint</Application>
  <PresentationFormat>On-screen Show (16:9)</PresentationFormat>
  <Paragraphs>77</Paragraphs>
  <Slides>18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1_Office Theme</vt:lpstr>
      <vt:lpstr>Garbage collection</vt:lpstr>
      <vt:lpstr>Garbage collection</vt:lpstr>
      <vt:lpstr>Garbage collection in programming languages</vt:lpstr>
      <vt:lpstr>Garbage collection in Java</vt:lpstr>
      <vt:lpstr>Garbage collection</vt:lpstr>
      <vt:lpstr>Garbage collection</vt:lpstr>
      <vt:lpstr>Slide 7</vt:lpstr>
      <vt:lpstr>Slide 8</vt:lpstr>
      <vt:lpstr>Slide 9</vt:lpstr>
      <vt:lpstr>Slide 10</vt:lpstr>
      <vt:lpstr>Slide 11</vt:lpstr>
      <vt:lpstr>Methods in garbage collection</vt:lpstr>
      <vt:lpstr>Slide 13</vt:lpstr>
      <vt:lpstr>Need of finalize() method</vt:lpstr>
      <vt:lpstr>Slide 15</vt:lpstr>
      <vt:lpstr>Need of gc() method</vt:lpstr>
      <vt:lpstr>Example of garbage collection in java</vt:lpstr>
      <vt:lpstr>Slide 18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collection</dc:title>
  <dc:creator>Akalya Devi</dc:creator>
  <cp:lastModifiedBy>Akalya Devi</cp:lastModifiedBy>
  <cp:revision>3</cp:revision>
  <dcterms:created xsi:type="dcterms:W3CDTF">2019-01-10T09:39:43Z</dcterms:created>
  <dcterms:modified xsi:type="dcterms:W3CDTF">2019-01-10T10:42:16Z</dcterms:modified>
</cp:coreProperties>
</file>