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Java HashMap class implements the map interface by using a hash table. It inherits AbstractMap class and implements Map interface.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The java.util.HashMap.clear() method in Java is used to clear and remove all of the elements or mappings from a specified HashMap.</a:t>
            </a:r>
          </a:p>
          <a:p>
            <a:pPr/>
          </a:p>
          <a:p>
            <a:pPr/>
            <a:r>
              <a:t>The java.util.HashMap.isEmpty() method returns boolean true if the map is empty or does not contain any mapping pairs else boolean false.</a:t>
            </a:r>
          </a:p>
          <a:p>
            <a:pPr/>
          </a:p>
          <a:p>
            <a:pPr>
              <a:defRPr b="1"/>
            </a:pPr>
            <a:r>
              <a:t>Output:</a:t>
            </a:r>
          </a:p>
          <a:p>
            <a:pPr/>
            <a:r>
              <a:t>Initial Mappings are: {1=laptop, 2=computer, 3=smartphone, 4=headphone, 5=charger}</a:t>
            </a:r>
          </a:p>
          <a:p>
            <a:pPr/>
            <a:r>
              <a:t>Finally the map is: {}</a:t>
            </a:r>
          </a:p>
          <a:p>
            <a:pPr/>
            <a:r>
              <a:t>Is the map empty? true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The java.util.HashMap.containsKey() method is used to check whether a particular key is being mapped into the HashMap or not i.e.) it returns true or false.</a:t>
            </a:r>
          </a:p>
          <a:p>
            <a:pPr/>
          </a:p>
          <a:p>
            <a:pPr/>
            <a:r>
              <a:t>The java.util.HashMap.containsValue() method is used to check whether a particular value is present in the HashMap or not.</a:t>
            </a:r>
          </a:p>
          <a:p>
            <a:pPr>
              <a:defRPr b="1"/>
            </a:pPr>
          </a:p>
          <a:p>
            <a:pPr>
              <a:defRPr b="1"/>
            </a:pPr>
            <a:r>
              <a:t>Output:</a:t>
            </a:r>
          </a:p>
          <a:p>
            <a:pPr/>
            <a:r>
              <a:t>true</a:t>
            </a:r>
          </a:p>
          <a:p>
            <a:pPr/>
            <a:r>
              <a:t>false</a:t>
            </a:r>
          </a:p>
          <a:p>
            <a:pPr/>
            <a:r>
              <a:t>true</a:t>
            </a:r>
          </a:p>
          <a:p>
            <a:pPr/>
            <a:r>
              <a:t>false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The java.util.HashMap.clone() method is used to return a shallow copy of the mentioned hash map. It just creates a copy of the map.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Output:</a:t>
            </a:r>
          </a:p>
          <a:p>
            <a:pPr>
              <a:defRPr b="1"/>
            </a:pPr>
          </a:p>
          <a:p>
            <a:pPr/>
            <a:r>
              <a:t>Initial Mappings are: {1=laptop, 2=computer, 3=smartphone, 4=headphone, 5=charger}</a:t>
            </a:r>
          </a:p>
          <a:p>
            <a:pPr/>
            <a:r>
              <a:t>The cloned map look like this: {1=laptop, 2=computer, 3=smartphone, 4=headphone, 5=charger}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It is same as HashMap with additional feature that it maintains insertion order.</a:t>
            </a:r>
          </a:p>
          <a:p>
            <a:pPr/>
          </a:p>
          <a:p>
            <a:pPr/>
            <a:r>
              <a:t>Java LinkedHashMap class is Hashtable and Linked list implementation of the Map interface, with predictable iteration order. It inherits HashMap class and implements the Map interface.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Output:</a:t>
            </a:r>
          </a:p>
          <a:p>
            <a:pPr/>
            <a:r>
              <a:t>{10=Good, 15=4, 20=Good, 25=Welcomes, 30=set}</a:t>
            </a:r>
          </a:p>
          <a:p>
            <a:pPr/>
            <a:r>
              <a:t>true</a:t>
            </a:r>
          </a:p>
          <a:p>
            <a:pPr/>
            <a:r>
              <a:t>false</a:t>
            </a:r>
          </a:p>
          <a:p>
            <a:pPr/>
          </a:p>
          <a:p>
            <a:pPr/>
            <a:r>
              <a:t>From this program you can see that linked hashmap maintains insertion order.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Output:</a:t>
            </a:r>
          </a:p>
          <a:p>
            <a:pPr/>
            <a:r>
              <a:t>Initial Mappings are: {10=green, 15=tree, 20=look, 25=is, 30=beautiful}</a:t>
            </a:r>
          </a:p>
          <a:p>
            <a:pPr/>
            <a:r>
              <a:t>Finally the maps look like this: {}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Output:</a:t>
            </a:r>
          </a:p>
          <a:p>
            <a:pPr/>
            <a:r>
              <a:t>first</a:t>
            </a:r>
          </a:p>
          <a:p>
            <a:pPr/>
            <a:r>
              <a:t>second</a:t>
            </a:r>
          </a:p>
          <a:p>
            <a:pPr/>
            <a:r>
              <a:t>third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Output:</a:t>
            </a:r>
          </a:p>
          <a:p>
            <a:pPr/>
            <a:r>
              <a:t>LinkedHashSet content: </a:t>
            </a:r>
          </a:p>
          <a:p>
            <a:pPr/>
            <a:r>
              <a:t>[Happy, Sad, Enjoy]</a:t>
            </a:r>
          </a:p>
          <a:p>
            <a:pPr/>
            <a:r>
              <a:t>Copied array content:</a:t>
            </a:r>
          </a:p>
          <a:p>
            <a:pPr/>
            <a:r>
              <a:t>Happy</a:t>
            </a:r>
          </a:p>
          <a:p>
            <a:pPr/>
            <a:r>
              <a:t>Sad</a:t>
            </a:r>
          </a:p>
          <a:p>
            <a:pPr/>
            <a:r>
              <a:t>Enjoy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Output:</a:t>
            </a:r>
          </a:p>
          <a:p>
            <a:pPr/>
            <a:r>
              <a:t>[place, OOty, Sad]</a:t>
            </a:r>
          </a:p>
          <a:p>
            <a:pPr/>
            <a:r>
              <a:t>Elements after deleting an element:</a:t>
            </a:r>
          </a:p>
          <a:p>
            <a:pPr/>
            <a:r>
              <a:t>[place, OOty]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The methods are all same as hashmap.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Hashmap can have one null key. If there are more null key it takes one null key which was recently updated. </a:t>
            </a:r>
          </a:p>
          <a:p>
            <a:pPr/>
          </a:p>
          <a:p>
            <a:pPr>
              <a:defRPr b="1"/>
            </a:pPr>
            <a:r>
              <a:t>Output:</a:t>
            </a:r>
          </a:p>
          <a:p>
            <a:pPr/>
            <a:r>
              <a:t>Student Hashmap : {null=Google, 1004=CTS, 1005=Wipro, 1006=Vitrusa}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Output:</a:t>
            </a:r>
          </a:p>
          <a:p>
            <a:pPr/>
            <a:r>
              <a:t>{3=C, 2=B, 1=A}</a:t>
            </a:r>
          </a:p>
          <a:p>
            <a:pPr/>
            <a:r>
              <a:t>A</a:t>
            </a:r>
          </a:p>
          <a:p>
            <a:pPr/>
            <a:r>
              <a:t>Key: 2, Value: B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5" name="Shape 3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Output:</a:t>
            </a:r>
          </a:p>
          <a:p>
            <a:pPr/>
            <a:r>
              <a:t>Not Found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Shape 3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Output:</a:t>
            </a:r>
          </a:p>
          <a:p>
            <a:pPr/>
            <a:r>
              <a:t>both are equal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Hashmap can have more null value.</a:t>
            </a:r>
          </a:p>
          <a:p>
            <a:pPr/>
          </a:p>
          <a:p>
            <a:pPr>
              <a:defRPr b="1"/>
            </a:pPr>
            <a:r>
              <a:t>Output:</a:t>
            </a:r>
          </a:p>
          <a:p>
            <a:pPr/>
            <a:r>
              <a:t>Student Hashmap : {1001=MNC, 1002=null, 1003=Google, 1004=null, 1005=Yohoo, 1006=null}</a:t>
            </a:r>
          </a:p>
          <a:p>
            <a:pPr/>
          </a:p>
          <a:p>
            <a:pPr>
              <a:defRPr b="1"/>
            </a:pPr>
            <a:r>
              <a:t>Note:</a:t>
            </a:r>
          </a:p>
          <a:p>
            <a:pPr/>
            <a:r>
              <a:t>The initial default capacity of Java HashMap class is 16 with a load factor of 0.75.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What is hashing?</a:t>
            </a:r>
          </a:p>
          <a:p>
            <a:pPr/>
            <a:r>
              <a:t>It is the process of converting an object into an integer value. The integer value helps in indexing and faster searches.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The java.util.HashMap.get() method is used to get value  for the given key.</a:t>
            </a:r>
          </a:p>
          <a:p>
            <a:pPr/>
          </a:p>
          <a:p>
            <a:pPr/>
            <a:r>
              <a:t>The java.util.HashMap.remove() method is used to remove value  for the particular given key.</a:t>
            </a:r>
          </a:p>
          <a:p>
            <a:pPr/>
          </a:p>
          <a:p>
            <a:pPr>
              <a:defRPr b="1"/>
            </a:pPr>
            <a:r>
              <a:t>Output:</a:t>
            </a:r>
          </a:p>
          <a:p>
            <a:pPr/>
            <a:r>
              <a:t>Bharath</a:t>
            </a:r>
          </a:p>
          <a:p>
            <a:pPr/>
            <a:r>
              <a:t>Gomathi</a:t>
            </a:r>
          </a:p>
          <a:p>
            <a:pPr/>
            <a:r>
              <a:t>Student Hashmap : {1002=Bharath, 1003=Charanya, 1005=Gomathi, 1006=Gayathiri}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The java.util.HashMap.keySet() method in Java is used to create a set out of the key elements contained in the hash map</a:t>
            </a:r>
          </a:p>
          <a:p>
            <a:pPr/>
          </a:p>
          <a:p>
            <a:pPr/>
            <a:r>
              <a:t>The java.util.HashMap.entrySet() method in Java is used to create a set out of the same elements contained in the hash map. </a:t>
            </a:r>
          </a:p>
          <a:p>
            <a:pPr/>
            <a:r>
              <a:t>It basically returns a set view of the hash map or we can create a new set and store the map elements into them.</a:t>
            </a:r>
          </a:p>
          <a:p>
            <a:pPr/>
          </a:p>
          <a:p>
            <a:pPr>
              <a:defRPr b="1"/>
            </a:pPr>
            <a:r>
              <a:t>Output:</a:t>
            </a:r>
          </a:p>
          <a:p>
            <a:pPr/>
            <a:r>
              <a:t>[KTM RC 390=373.5, Gixxer=155.5, Royal Enfield=350.0, RE Himalayan=410.0]</a:t>
            </a:r>
          </a:p>
          <a:p>
            <a:pPr/>
            <a:r>
              <a:t>[KTM RC 390, Gixxer, Royal Enfield, RE Himalayan]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The java.util.HashMap.values() method is used to create a collection out of values of the map.</a:t>
            </a:r>
          </a:p>
          <a:p>
            <a:pPr/>
          </a:p>
          <a:p>
            <a:pPr/>
            <a:r>
              <a:t>HashMap.size(): It is used to return the size of a map.</a:t>
            </a:r>
          </a:p>
          <a:p>
            <a:pPr>
              <a:defRPr b="1"/>
            </a:pPr>
          </a:p>
          <a:p>
            <a:pPr>
              <a:defRPr b="1"/>
            </a:pPr>
            <a:r>
              <a:t>Output:</a:t>
            </a:r>
          </a:p>
          <a:p>
            <a:pPr/>
            <a:r>
              <a:t>[373.5, 155.5, 350.0, 410.0]</a:t>
            </a:r>
          </a:p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replace() method is used to replace the value by using the key. </a:t>
            </a:r>
          </a:p>
          <a:p>
            <a:pPr/>
          </a:p>
          <a:p>
            <a:pPr>
              <a:defRPr b="1"/>
            </a:pPr>
            <a:r>
              <a:t>Output:</a:t>
            </a:r>
          </a:p>
          <a:p>
            <a:pPr/>
            <a:r>
              <a:t>Price List :{Apple=120, Grapes=120, Strawberry=180, Mango=150, Pineapple=120}</a:t>
            </a:r>
          </a:p>
          <a:p>
            <a:pPr/>
            <a:r>
              <a:t>Price List :{Apple=120, Grapes=200, Strawberry=180, Mango=130, Pineapple=100}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Description:</a:t>
            </a:r>
          </a:p>
          <a:p>
            <a:pPr/>
            <a:r>
              <a:t>replace() method is used to replace the value by using the key. </a:t>
            </a:r>
          </a:p>
          <a:p>
            <a:pPr/>
          </a:p>
          <a:p>
            <a:pPr>
              <a:defRPr b="1"/>
            </a:pPr>
            <a:r>
              <a:t>Output:</a:t>
            </a:r>
          </a:p>
          <a:p>
            <a:pPr/>
            <a:r>
              <a:t>Price List :{Apple=120, Grapes=120, Strawberry=180, Mango=150, Pineapple=120}</a:t>
            </a:r>
          </a:p>
          <a:p>
            <a:pPr/>
            <a:r>
              <a:t>Price List :{Apple=120, Grapes=200, Strawberry=180, Mango=130, Pineapple=100}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 txBox="1"/>
          <p:nvPr/>
        </p:nvSpPr>
        <p:spPr>
          <a:xfrm>
            <a:off x="571943" y="769162"/>
            <a:ext cx="1104488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500"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Hash Map</a:t>
            </a:r>
          </a:p>
        </p:txBody>
      </p:sp>
      <p:sp>
        <p:nvSpPr>
          <p:cNvPr id="95" name="TextBox 10"/>
          <p:cNvSpPr txBox="1"/>
          <p:nvPr/>
        </p:nvSpPr>
        <p:spPr>
          <a:xfrm>
            <a:off x="603788" y="1611765"/>
            <a:ext cx="11013042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150000"/>
              </a:lnSpc>
              <a:buSzPct val="100000"/>
              <a:buFont typeface="Arial"/>
              <a:buChar char="•"/>
              <a:defRPr sz="2500"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Java HashMap class contains values based on the key.</a:t>
            </a:r>
          </a:p>
        </p:txBody>
      </p:sp>
      <p:grpSp>
        <p:nvGrpSpPr>
          <p:cNvPr id="98" name="Rounded Rectangle 1"/>
          <p:cNvGrpSpPr/>
          <p:nvPr/>
        </p:nvGrpSpPr>
        <p:grpSpPr>
          <a:xfrm>
            <a:off x="4495798" y="2482701"/>
            <a:ext cx="1447801" cy="609601"/>
            <a:chOff x="0" y="0"/>
            <a:chExt cx="1447800" cy="609600"/>
          </a:xfrm>
        </p:grpSpPr>
        <p:sp>
          <p:nvSpPr>
            <p:cNvPr id="96" name="Rounded Rectangle"/>
            <p:cNvSpPr/>
            <p:nvPr/>
          </p:nvSpPr>
          <p:spPr>
            <a:xfrm>
              <a:off x="0" y="0"/>
              <a:ext cx="1447800" cy="609600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F0513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pPr>
            </a:p>
          </p:txBody>
        </p:sp>
        <p:sp>
          <p:nvSpPr>
            <p:cNvPr id="97" name="Map"/>
            <p:cNvSpPr txBox="1"/>
            <p:nvPr/>
          </p:nvSpPr>
          <p:spPr>
            <a:xfrm>
              <a:off x="89765" y="68580"/>
              <a:ext cx="126827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lvl1pPr>
            </a:lstStyle>
            <a:p>
              <a:pPr/>
              <a:r>
                <a:t>Map</a:t>
              </a:r>
            </a:p>
          </p:txBody>
        </p:sp>
      </p:grpSp>
      <p:grpSp>
        <p:nvGrpSpPr>
          <p:cNvPr id="101" name="Rounded Rectangle 11"/>
          <p:cNvGrpSpPr/>
          <p:nvPr/>
        </p:nvGrpSpPr>
        <p:grpSpPr>
          <a:xfrm>
            <a:off x="4049231" y="3489250"/>
            <a:ext cx="2340936" cy="609601"/>
            <a:chOff x="0" y="0"/>
            <a:chExt cx="2340935" cy="609600"/>
          </a:xfrm>
        </p:grpSpPr>
        <p:sp>
          <p:nvSpPr>
            <p:cNvPr id="99" name="Rounded Rectangle"/>
            <p:cNvSpPr/>
            <p:nvPr/>
          </p:nvSpPr>
          <p:spPr>
            <a:xfrm>
              <a:off x="0" y="0"/>
              <a:ext cx="2340936" cy="609600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F0513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pPr>
            </a:p>
          </p:txBody>
        </p:sp>
        <p:sp>
          <p:nvSpPr>
            <p:cNvPr id="100" name="Abstract Map"/>
            <p:cNvSpPr txBox="1"/>
            <p:nvPr/>
          </p:nvSpPr>
          <p:spPr>
            <a:xfrm>
              <a:off x="89765" y="68580"/>
              <a:ext cx="2161405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lvl1pPr>
            </a:lstStyle>
            <a:p>
              <a:pPr/>
              <a:r>
                <a:t>Abstract Map</a:t>
              </a:r>
            </a:p>
          </p:txBody>
        </p:sp>
      </p:grpSp>
      <p:grpSp>
        <p:nvGrpSpPr>
          <p:cNvPr id="104" name="Rounded Rectangle 12"/>
          <p:cNvGrpSpPr/>
          <p:nvPr/>
        </p:nvGrpSpPr>
        <p:grpSpPr>
          <a:xfrm>
            <a:off x="4049231" y="4495800"/>
            <a:ext cx="2340936" cy="609600"/>
            <a:chOff x="0" y="0"/>
            <a:chExt cx="2340935" cy="609600"/>
          </a:xfrm>
        </p:grpSpPr>
        <p:sp>
          <p:nvSpPr>
            <p:cNvPr id="102" name="Rounded Rectangle"/>
            <p:cNvSpPr/>
            <p:nvPr/>
          </p:nvSpPr>
          <p:spPr>
            <a:xfrm>
              <a:off x="0" y="0"/>
              <a:ext cx="2340936" cy="609600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F0513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pPr>
            </a:p>
          </p:txBody>
        </p:sp>
        <p:sp>
          <p:nvSpPr>
            <p:cNvPr id="103" name="HashMap"/>
            <p:cNvSpPr txBox="1"/>
            <p:nvPr/>
          </p:nvSpPr>
          <p:spPr>
            <a:xfrm>
              <a:off x="89765" y="68580"/>
              <a:ext cx="2161405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lvl1pPr>
            </a:lstStyle>
            <a:p>
              <a:pPr/>
              <a:r>
                <a:t>HashMap</a:t>
              </a:r>
            </a:p>
          </p:txBody>
        </p:sp>
      </p:grpSp>
      <p:sp>
        <p:nvSpPr>
          <p:cNvPr id="109" name="Straight Arrow Connector 4"/>
          <p:cNvSpPr/>
          <p:nvPr/>
        </p:nvSpPr>
        <p:spPr>
          <a:xfrm>
            <a:off x="5219699" y="4113138"/>
            <a:ext cx="1" cy="368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06" name="Straight Arrow Connector 14"/>
          <p:cNvSpPr/>
          <p:nvPr/>
        </p:nvSpPr>
        <p:spPr>
          <a:xfrm flipV="1">
            <a:off x="5219698" y="3074328"/>
            <a:ext cx="2" cy="396950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7" name="TextBox 15"/>
          <p:cNvSpPr txBox="1"/>
          <p:nvPr/>
        </p:nvSpPr>
        <p:spPr>
          <a:xfrm>
            <a:off x="5379720" y="3124200"/>
            <a:ext cx="181356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implements</a:t>
            </a:r>
          </a:p>
        </p:txBody>
      </p:sp>
      <p:sp>
        <p:nvSpPr>
          <p:cNvPr id="108" name="TextBox 16"/>
          <p:cNvSpPr txBox="1"/>
          <p:nvPr/>
        </p:nvSpPr>
        <p:spPr>
          <a:xfrm>
            <a:off x="5379720" y="4126467"/>
            <a:ext cx="18135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extends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7"/>
      <p:bldP build="whole" bldLvl="1" animBg="1" rev="0" advAuto="0" spid="95" grpId="2"/>
      <p:bldP build="whole" bldLvl="1" animBg="1" rev="0" advAuto="0" spid="94" grpId="1"/>
      <p:bldP build="whole" bldLvl="1" animBg="1" rev="0" advAuto="0" spid="101" grpId="4"/>
      <p:bldP build="whole" bldLvl="1" animBg="1" rev="0" advAuto="0" spid="106" grpId="8"/>
      <p:bldP build="whole" bldLvl="1" animBg="1" rev="0" advAuto="0" spid="107" grpId="9"/>
      <p:bldP build="whole" bldLvl="1" animBg="1" rev="0" advAuto="0" spid="109" grpId="6"/>
      <p:bldP build="whole" bldLvl="1" animBg="1" rev="0" advAuto="0" spid="104" grpId="5"/>
      <p:bldP build="whole" bldLvl="1" animBg="1" rev="0" advAuto="0" spid="98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188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9" name="//Program…"/>
            <p:cNvSpPr txBox="1"/>
            <p:nvPr/>
          </p:nvSpPr>
          <p:spPr>
            <a:xfrm>
              <a:off x="457200" y="9144"/>
              <a:ext cx="11723107" cy="5440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java.util.*;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public class Hash_Map_Demo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HashMap&lt;Integer, String&gt; hash_map = new HashMap&lt;Integer, String&gt;();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hash_map.put(1, "laptop");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hash_map.put(2, "computer");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hash_map.put(3, "smartphone");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hash_map.put(4, "headphone");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hash_map.put(5, "charger");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System.out.println("Initial Mappings are: " + hash_map);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hash_map.clear();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System.out.println("Finally the map is: " + hash_map);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  System.out.println("Is the map empty? " + hash_map.isEmpty());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191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194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3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9" name="//Program…"/>
            <p:cNvSpPr txBox="1"/>
            <p:nvPr/>
          </p:nvSpPr>
          <p:spPr>
            <a:xfrm>
              <a:off x="457200" y="9144"/>
              <a:ext cx="11723107" cy="5440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java.util.*;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public class Hash_Map_Demo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HashMap&lt;Integer, String&gt; hash_map = new HashMap&lt;Integer, String&gt;();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hash_map.put(1, "laptop");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hash_map.put(2, "computer");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hash_map.put(3, "smartphone");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hash_map.put(4, "headphone");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hash_map.put(5, "charger");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System.out.println(hash_map.containsKey(2));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System.out.println(hash_map.containsKey(45));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System.out.println(hash_map.containsValue("computer"));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System.out.println(hash_map.containsValue("table"));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  </a:t>
              </a:r>
            </a:p>
          </p:txBody>
        </p:sp>
      </p:grpSp>
      <p:sp>
        <p:nvSpPr>
          <p:cNvPr id="201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204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202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03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208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09" name="//Program…"/>
            <p:cNvSpPr txBox="1"/>
            <p:nvPr/>
          </p:nvSpPr>
          <p:spPr>
            <a:xfrm>
              <a:off x="457200" y="9144"/>
              <a:ext cx="11723107" cy="6316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java.util.*;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public class Hash_Map_Demo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HashMap&lt;Integer, String&gt; hash_map = new HashMap&lt;Integer, String&gt;();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hash_map.put(1, "laptop");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hash_map.put(2, "computer");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hash_map.put(3, "smartphone");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hash_map.put(4, "headphone");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hash_map.put(5, "charger");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System.out.println("Initial Mappings are: " + hash_map);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System.out.println("The cloned map look like this: " + 											   hash_map.clone());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  HashMap&lt;Integer, String&gt; another_hash_map = new HashMap&lt;Integer, 										     String&gt;();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another_hash_map.putAll(hash_map);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System.out.print(hash_map);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   </a:t>
              </a:r>
            </a:p>
          </p:txBody>
        </p:sp>
      </p:grpSp>
      <p:sp>
        <p:nvSpPr>
          <p:cNvPr id="211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214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13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6"/>
          <p:cNvSpPr txBox="1"/>
          <p:nvPr/>
        </p:nvSpPr>
        <p:spPr>
          <a:xfrm>
            <a:off x="571943" y="769162"/>
            <a:ext cx="1104488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500"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Linked Hash Map</a:t>
            </a:r>
          </a:p>
        </p:txBody>
      </p:sp>
      <p:sp>
        <p:nvSpPr>
          <p:cNvPr id="219" name="TextBox 10"/>
          <p:cNvSpPr txBox="1"/>
          <p:nvPr/>
        </p:nvSpPr>
        <p:spPr>
          <a:xfrm>
            <a:off x="603788" y="1611765"/>
            <a:ext cx="11013042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ct val="150000"/>
              </a:lnSpc>
              <a:buSzPct val="100000"/>
              <a:buFont typeface="Arial"/>
              <a:buChar char="•"/>
              <a:defRPr sz="2500"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Java HashMap class contains values based on the key.</a:t>
            </a:r>
          </a:p>
        </p:txBody>
      </p:sp>
      <p:grpSp>
        <p:nvGrpSpPr>
          <p:cNvPr id="222" name="Rounded Rectangle 1"/>
          <p:cNvGrpSpPr/>
          <p:nvPr/>
        </p:nvGrpSpPr>
        <p:grpSpPr>
          <a:xfrm>
            <a:off x="4495798" y="2482701"/>
            <a:ext cx="1447801" cy="609601"/>
            <a:chOff x="0" y="0"/>
            <a:chExt cx="1447800" cy="609600"/>
          </a:xfrm>
        </p:grpSpPr>
        <p:sp>
          <p:nvSpPr>
            <p:cNvPr id="220" name="Rounded Rectangle"/>
            <p:cNvSpPr/>
            <p:nvPr/>
          </p:nvSpPr>
          <p:spPr>
            <a:xfrm>
              <a:off x="0" y="0"/>
              <a:ext cx="1447800" cy="609600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F0513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pPr>
            </a:p>
          </p:txBody>
        </p:sp>
        <p:sp>
          <p:nvSpPr>
            <p:cNvPr id="221" name="Map"/>
            <p:cNvSpPr txBox="1"/>
            <p:nvPr/>
          </p:nvSpPr>
          <p:spPr>
            <a:xfrm>
              <a:off x="89765" y="68580"/>
              <a:ext cx="126827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lvl1pPr>
            </a:lstStyle>
            <a:p>
              <a:pPr/>
              <a:r>
                <a:t>Map</a:t>
              </a:r>
            </a:p>
          </p:txBody>
        </p:sp>
      </p:grpSp>
      <p:grpSp>
        <p:nvGrpSpPr>
          <p:cNvPr id="225" name="Rounded Rectangle 11"/>
          <p:cNvGrpSpPr/>
          <p:nvPr/>
        </p:nvGrpSpPr>
        <p:grpSpPr>
          <a:xfrm>
            <a:off x="4049231" y="3489250"/>
            <a:ext cx="2340936" cy="609601"/>
            <a:chOff x="0" y="0"/>
            <a:chExt cx="2340935" cy="609600"/>
          </a:xfrm>
        </p:grpSpPr>
        <p:sp>
          <p:nvSpPr>
            <p:cNvPr id="223" name="Rounded Rectangle"/>
            <p:cNvSpPr/>
            <p:nvPr/>
          </p:nvSpPr>
          <p:spPr>
            <a:xfrm>
              <a:off x="0" y="0"/>
              <a:ext cx="2340936" cy="609600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F0513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pPr>
            </a:p>
          </p:txBody>
        </p:sp>
        <p:sp>
          <p:nvSpPr>
            <p:cNvPr id="224" name="Abstract Map"/>
            <p:cNvSpPr txBox="1"/>
            <p:nvPr/>
          </p:nvSpPr>
          <p:spPr>
            <a:xfrm>
              <a:off x="89765" y="68580"/>
              <a:ext cx="2161405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lvl1pPr>
            </a:lstStyle>
            <a:p>
              <a:pPr/>
              <a:r>
                <a:t>Abstract Map</a:t>
              </a:r>
            </a:p>
          </p:txBody>
        </p:sp>
      </p:grpSp>
      <p:grpSp>
        <p:nvGrpSpPr>
          <p:cNvPr id="228" name="Rounded Rectangle 12"/>
          <p:cNvGrpSpPr/>
          <p:nvPr/>
        </p:nvGrpSpPr>
        <p:grpSpPr>
          <a:xfrm>
            <a:off x="4049231" y="4495800"/>
            <a:ext cx="2340936" cy="609600"/>
            <a:chOff x="0" y="0"/>
            <a:chExt cx="2340935" cy="609600"/>
          </a:xfrm>
        </p:grpSpPr>
        <p:sp>
          <p:nvSpPr>
            <p:cNvPr id="226" name="Rounded Rectangle"/>
            <p:cNvSpPr/>
            <p:nvPr/>
          </p:nvSpPr>
          <p:spPr>
            <a:xfrm>
              <a:off x="0" y="0"/>
              <a:ext cx="2340936" cy="609600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F0513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pPr>
            </a:p>
          </p:txBody>
        </p:sp>
        <p:sp>
          <p:nvSpPr>
            <p:cNvPr id="227" name="HashMap"/>
            <p:cNvSpPr txBox="1"/>
            <p:nvPr/>
          </p:nvSpPr>
          <p:spPr>
            <a:xfrm>
              <a:off x="89765" y="68580"/>
              <a:ext cx="2161405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lvl1pPr>
            </a:lstStyle>
            <a:p>
              <a:pPr/>
              <a:r>
                <a:t>HashMap</a:t>
              </a:r>
            </a:p>
          </p:txBody>
        </p:sp>
      </p:grpSp>
      <p:sp>
        <p:nvSpPr>
          <p:cNvPr id="238" name="Straight Arrow Connector 4"/>
          <p:cNvSpPr/>
          <p:nvPr/>
        </p:nvSpPr>
        <p:spPr>
          <a:xfrm>
            <a:off x="5219699" y="4113138"/>
            <a:ext cx="1" cy="368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30" name="Straight Arrow Connector 14"/>
          <p:cNvSpPr/>
          <p:nvPr/>
        </p:nvSpPr>
        <p:spPr>
          <a:xfrm flipV="1">
            <a:off x="5219698" y="3074328"/>
            <a:ext cx="2" cy="396950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1" name="TextBox 15"/>
          <p:cNvSpPr txBox="1"/>
          <p:nvPr/>
        </p:nvSpPr>
        <p:spPr>
          <a:xfrm>
            <a:off x="5379720" y="3124200"/>
            <a:ext cx="181356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implements</a:t>
            </a:r>
          </a:p>
        </p:txBody>
      </p:sp>
      <p:sp>
        <p:nvSpPr>
          <p:cNvPr id="232" name="TextBox 16"/>
          <p:cNvSpPr txBox="1"/>
          <p:nvPr/>
        </p:nvSpPr>
        <p:spPr>
          <a:xfrm>
            <a:off x="5379720" y="4126467"/>
            <a:ext cx="18135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extends</a:t>
            </a:r>
          </a:p>
        </p:txBody>
      </p:sp>
      <p:grpSp>
        <p:nvGrpSpPr>
          <p:cNvPr id="235" name="Rounded Rectangle 17"/>
          <p:cNvGrpSpPr/>
          <p:nvPr/>
        </p:nvGrpSpPr>
        <p:grpSpPr>
          <a:xfrm>
            <a:off x="4049229" y="5480303"/>
            <a:ext cx="2340936" cy="853441"/>
            <a:chOff x="0" y="0"/>
            <a:chExt cx="2340935" cy="853439"/>
          </a:xfrm>
        </p:grpSpPr>
        <p:sp>
          <p:nvSpPr>
            <p:cNvPr id="233" name="Rounded Rectangle"/>
            <p:cNvSpPr/>
            <p:nvPr/>
          </p:nvSpPr>
          <p:spPr>
            <a:xfrm>
              <a:off x="0" y="9144"/>
              <a:ext cx="2340936" cy="835153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F0513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pPr>
            </a:p>
          </p:txBody>
        </p:sp>
        <p:sp>
          <p:nvSpPr>
            <p:cNvPr id="234" name="Linked HashMap"/>
            <p:cNvSpPr txBox="1"/>
            <p:nvPr/>
          </p:nvSpPr>
          <p:spPr>
            <a:xfrm>
              <a:off x="100776" y="0"/>
              <a:ext cx="2139383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500">
                  <a:latin typeface="Nunito Sans"/>
                  <a:ea typeface="Nunito Sans"/>
                  <a:cs typeface="Nunito Sans"/>
                  <a:sym typeface="Nunito Sans"/>
                </a:defRPr>
              </a:lvl1pPr>
            </a:lstStyle>
            <a:p>
              <a:pPr/>
              <a:r>
                <a:t>Linked HashMap</a:t>
              </a:r>
            </a:p>
          </p:txBody>
        </p:sp>
      </p:grpSp>
      <p:sp>
        <p:nvSpPr>
          <p:cNvPr id="236" name="TextBox 18"/>
          <p:cNvSpPr txBox="1"/>
          <p:nvPr/>
        </p:nvSpPr>
        <p:spPr>
          <a:xfrm>
            <a:off x="5379720" y="5128736"/>
            <a:ext cx="18135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extends</a:t>
            </a:r>
          </a:p>
        </p:txBody>
      </p:sp>
      <p:sp>
        <p:nvSpPr>
          <p:cNvPr id="237" name="Straight Arrow Connector 19"/>
          <p:cNvSpPr/>
          <p:nvPr/>
        </p:nvSpPr>
        <p:spPr>
          <a:xfrm flipV="1">
            <a:off x="5219697" y="5092498"/>
            <a:ext cx="1" cy="39695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7"/>
      <p:bldP build="whole" bldLvl="1" animBg="1" rev="0" advAuto="0" spid="238" grpId="6"/>
      <p:bldP build="whole" bldLvl="1" animBg="1" rev="0" advAuto="0" spid="236" grpId="11"/>
      <p:bldP build="whole" bldLvl="1" animBg="1" rev="0" advAuto="0" spid="228" grpId="5"/>
      <p:bldP build="whole" bldLvl="1" animBg="1" rev="0" advAuto="0" spid="231" grpId="9"/>
      <p:bldP build="whole" bldLvl="1" animBg="1" rev="0" advAuto="0" spid="237" grpId="12"/>
      <p:bldP build="whole" bldLvl="1" animBg="1" rev="0" advAuto="0" spid="225" grpId="4"/>
      <p:bldP build="whole" bldLvl="1" animBg="1" rev="0" advAuto="0" spid="235" grpId="10"/>
      <p:bldP build="whole" bldLvl="1" animBg="1" rev="0" advAuto="0" spid="230" grpId="8"/>
      <p:bldP build="whole" bldLvl="1" animBg="1" rev="0" advAuto="0" spid="218" grpId="1"/>
      <p:bldP build="whole" bldLvl="1" animBg="1" rev="0" advAuto="0" spid="222" grpId="3"/>
      <p:bldP build="whole" bldLvl="1" animBg="1" rev="0" advAuto="0" spid="21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242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//Predict the Output…"/>
            <p:cNvSpPr txBox="1"/>
            <p:nvPr/>
          </p:nvSpPr>
          <p:spPr>
            <a:xfrm>
              <a:off x="457200" y="9144"/>
              <a:ext cx="11723107" cy="5440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//Predict the Output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java.util.*;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LinkedHashMap&lt;Integer, String&gt; li_hash_map = new  										LinkedHashMap&lt;Integer, String&gt;();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li_hash_map.put(10, "Good");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li_hash_map.put(15, "4");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li_hash_map.put(20, "Good");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li_hash_map.put(25, "Welcomes");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li_hash_map.put(30, "set");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System.out.println(li_hash_map);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 li_hash_map.containsKey(20));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 li_hash_map.containsKey(5));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 </a:t>
              </a:r>
            </a:p>
          </p:txBody>
        </p:sp>
      </p:grpSp>
      <p:sp>
        <p:nvSpPr>
          <p:cNvPr id="245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248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47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252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//Predict the Output…"/>
            <p:cNvSpPr txBox="1"/>
            <p:nvPr/>
          </p:nvSpPr>
          <p:spPr>
            <a:xfrm>
              <a:off x="457200" y="9144"/>
              <a:ext cx="11723107" cy="5732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//Predict the Output</a:t>
              </a:r>
              <a:r>
                <a:rPr>
                  <a:solidFill>
                    <a:srgbClr val="FFFFFF"/>
                  </a:solidFill>
                </a:rPr>
                <a:t> 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java.util.*;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LinkedHashMap&lt;Integer, String&gt; li_hash_map =   new 									LinkedHashMap&lt;Integer, String&gt;();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li_hash_map.put(10, "green");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li_hash_map.put(15, "tree");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li_hash_map.put(20, "look");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li_hash_map.put(25, "is");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li_hash_map.put(30, "beautiful");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System.out.println("Initial Mappings are: " + li_hash_map);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li_hash_map.clear();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System.out.println("Finally the maps look like this: " + 											li_hash_map);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 </a:t>
              </a:r>
            </a:p>
          </p:txBody>
        </p:sp>
      </p:grpSp>
      <p:sp>
        <p:nvSpPr>
          <p:cNvPr id="255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258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256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57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262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//Predict the Output…"/>
            <p:cNvSpPr txBox="1"/>
            <p:nvPr/>
          </p:nvSpPr>
          <p:spPr>
            <a:xfrm>
              <a:off x="457200" y="9144"/>
              <a:ext cx="11723107" cy="5440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//Predict the Output</a:t>
              </a:r>
              <a:r>
                <a:rPr>
                  <a:solidFill>
                    <a:srgbClr val="FFFFFF"/>
                  </a:solidFill>
                </a:rPr>
                <a:t> 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java.util.Iterator;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java.util.LinkedHashSet;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public class Main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 a[])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LinkedHashSet&lt;String&gt; lhs = new LinkedHashSet&lt;String&gt;();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lhs.add("first");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lhs.add("second");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lhs.add("third");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Iterator&lt;String&gt; itr = lhs.iterator();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while(itr.hasNext())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System.out.println(itr.next());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265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268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266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67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272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73" name="//Predict the Output…"/>
            <p:cNvSpPr txBox="1"/>
            <p:nvPr/>
          </p:nvSpPr>
          <p:spPr>
            <a:xfrm>
              <a:off x="457200" y="9144"/>
              <a:ext cx="11723107" cy="6609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//Predict the Output</a:t>
              </a:r>
              <a:r>
                <a:rPr>
                  <a:solidFill>
                    <a:srgbClr val="FFFFFF"/>
                  </a:solidFill>
                </a:rPr>
                <a:t> 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java.util.LinkedHashSet;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 a[])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LinkedHashSet&lt;String&gt; lhs = new LinkedHashSet&lt;String&gt;();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lhs.add("Happy");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lhs.add("Sad");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lhs.add("Enjoy");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System.out.println("LinkedHashSet content: 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System.out.println(lhs);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String[] strArr = new String[lhs.size()];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strArr=lhs.toArray();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System.out.println("Copied array content:");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for(String str:strArr)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System.out.println(str);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275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278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276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77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282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83" name="//Predict the Output…"/>
            <p:cNvSpPr txBox="1"/>
            <p:nvPr/>
          </p:nvSpPr>
          <p:spPr>
            <a:xfrm>
              <a:off x="457200" y="9144"/>
              <a:ext cx="11723107" cy="5148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//Predict the Output</a:t>
              </a:r>
              <a:r>
                <a:rPr>
                  <a:solidFill>
                    <a:srgbClr val="FFFFFF"/>
                  </a:solidFill>
                </a:rPr>
                <a:t> 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java.util.LinkedHashSet;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 a[])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LinkedHashSet&lt;String&gt; lhs = new LinkedHashSet&lt;String&gt;();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lhs.add("place");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lhs.add("OOty");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lhs.add("Sad");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System.out.println(lhs);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lhs.remove("Sad");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System.out.println("Elements after deleting an element:");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System.out.println(lhs);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285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288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87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6"/>
          <p:cNvSpPr txBox="1"/>
          <p:nvPr/>
        </p:nvSpPr>
        <p:spPr>
          <a:xfrm>
            <a:off x="571943" y="769162"/>
            <a:ext cx="1104488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500"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Hash Table</a:t>
            </a:r>
          </a:p>
        </p:txBody>
      </p:sp>
      <p:sp>
        <p:nvSpPr>
          <p:cNvPr id="293" name="TextBox 10"/>
          <p:cNvSpPr txBox="1"/>
          <p:nvPr/>
        </p:nvSpPr>
        <p:spPr>
          <a:xfrm>
            <a:off x="603788" y="1611765"/>
            <a:ext cx="1101304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500">
                <a:latin typeface="Nunito Sans"/>
                <a:ea typeface="Nunito Sans"/>
                <a:cs typeface="Nunito Sans"/>
                <a:sym typeface="Nunito Sans"/>
              </a:defRPr>
            </a:pPr>
            <a:r>
              <a:t>contains unique elements.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500">
                <a:latin typeface="Nunito Sans"/>
                <a:ea typeface="Nunito Sans"/>
                <a:cs typeface="Nunito Sans"/>
                <a:sym typeface="Nunito Sans"/>
              </a:defRPr>
            </a:pPr>
            <a:r>
              <a:t>It doesn't allow null key or value.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500">
                <a:latin typeface="Nunito Sans"/>
                <a:ea typeface="Nunito Sans"/>
                <a:cs typeface="Nunito Sans"/>
                <a:sym typeface="Nunito Sans"/>
              </a:defRPr>
            </a:pPr>
            <a:r>
              <a:t>It is synchronized.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1"/>
      <p:bldP build="whole" bldLvl="1" animBg="1" rev="0" advAuto="0" spid="29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113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4" name="//Program…"/>
            <p:cNvSpPr txBox="1"/>
            <p:nvPr/>
          </p:nvSpPr>
          <p:spPr>
            <a:xfrm>
              <a:off x="457200" y="9144"/>
              <a:ext cx="11723107" cy="5732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java.util.Collection;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java.util.HashMap;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java.util.Set;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HashMap&lt;Integer, String&gt; student = new HashMap&lt;&gt;();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student.put(null, "MNC");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student.put(null, "TCS");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student.put(null, "Google");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student.put(1004, "CTS");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student.put(1005, "Wipro");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student.put(1006, "Vitrusa");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</a:t>
              </a:r>
            </a:p>
          </p:txBody>
        </p:sp>
      </p:grpSp>
      <p:sp>
        <p:nvSpPr>
          <p:cNvPr id="116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119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117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8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297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98" name="//Predict the output…"/>
            <p:cNvSpPr txBox="1"/>
            <p:nvPr/>
          </p:nvSpPr>
          <p:spPr>
            <a:xfrm>
              <a:off x="457200" y="9144"/>
              <a:ext cx="11723107" cy="6609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//Predict the output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java.util.Hashtable;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java.util.Iterator;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HashtableExample{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Hashtable&lt;Integer, String&gt; hashtable = new Hashtable&lt;&gt;();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hashtable.put(1,  "A");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hashtable.put(2,  "B" 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hashtable.put(3,  "C");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System.out.println(hashtable);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String value = hashtable.get(1);       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System.out.println(value);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hashtable.remove(3);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Iterator&lt;Integer&gt; itr = hashtable.keySet().iterator();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while(itr.hasNext())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Integer key = itr.next();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String mappedValue = hashtable.get(key);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System.out.println("Key: " + key + ", Value: " + mappedValue);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300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303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301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02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307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//Predict the output…"/>
            <p:cNvSpPr txBox="1"/>
            <p:nvPr/>
          </p:nvSpPr>
          <p:spPr>
            <a:xfrm>
              <a:off x="457200" y="9144"/>
              <a:ext cx="11723107" cy="5732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//Predict the output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java.util.*;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Hashtable&lt;String, Integer&gt; marks = new Hashtable&lt;String, 												Integer&gt;();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marks.put("picture", new Integer(345));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marks.put("look", new Integer(100));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marks.put("is", new Integer(790));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marks.put("very", new Integer(800));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marks.put("beautiful", new Integer(435));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if (marks.containsKey("burrows"))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System.out.println("Key found in table");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else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System.out.println("Not Found");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310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313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311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12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317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//Predict the output…"/>
            <p:cNvSpPr txBox="1"/>
            <p:nvPr/>
          </p:nvSpPr>
          <p:spPr>
            <a:xfrm>
              <a:off x="457200" y="9144"/>
              <a:ext cx="11723107" cy="6609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//Predict the output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java.util.*;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Hashtable&lt;Integer, String&gt; h = 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new Hashtable&lt;Integer, String&gt;();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Hashtable&lt;Integer, String&gt; h1 = 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    new Hashtable&lt;Integer, String&gt;();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h.put(3, "Good");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h.put(2, "for");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h.put(1, "Good");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h1.put(3, "Good");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h1.put(2, "for");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h1.put(1, "Good");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if (h.equals(h1))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System.out.println("both are equal");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else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    System.out.println("Not equal");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320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323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321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22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123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4" name="//Program…"/>
            <p:cNvSpPr txBox="1"/>
            <p:nvPr/>
          </p:nvSpPr>
          <p:spPr>
            <a:xfrm>
              <a:off x="457200" y="9144"/>
              <a:ext cx="11723107" cy="5440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java.util.Collection;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java.util.HashMap;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java.util.Set;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HashMap&lt;Integer, String&gt; student = new HashMap&lt;&gt;();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student.put(1001, "MNC");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student.put(1002, null);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student.put(1003, "Google");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student.put(1004, null);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student.put(1005, "Yohoo");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student.put(1006, null);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 </a:t>
              </a:r>
            </a:p>
          </p:txBody>
        </p:sp>
      </p:grpSp>
      <p:sp>
        <p:nvSpPr>
          <p:cNvPr id="126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129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127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8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6"/>
          <p:cNvSpPr txBox="1"/>
          <p:nvPr/>
        </p:nvSpPr>
        <p:spPr>
          <a:xfrm>
            <a:off x="571943" y="769162"/>
            <a:ext cx="1104488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500"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How Hash Map works Internally?</a:t>
            </a:r>
          </a:p>
        </p:txBody>
      </p:sp>
      <p:sp>
        <p:nvSpPr>
          <p:cNvPr id="134" name="TextBox 7"/>
          <p:cNvSpPr txBox="1"/>
          <p:nvPr/>
        </p:nvSpPr>
        <p:spPr>
          <a:xfrm>
            <a:off x="603788" y="1611765"/>
            <a:ext cx="11013042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500">
                <a:latin typeface="Nunito Sans"/>
                <a:ea typeface="Nunito Sans"/>
                <a:cs typeface="Nunito Sans"/>
                <a:sym typeface="Nunito Sans"/>
              </a:defRPr>
            </a:pPr>
            <a:r>
              <a:t>Internally HashMap contains an array of Node.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500">
                <a:latin typeface="Nunito Sans"/>
                <a:ea typeface="Nunito Sans"/>
                <a:cs typeface="Nunito Sans"/>
                <a:sym typeface="Nunito Sans"/>
              </a:defRPr>
            </a:pPr>
            <a:r>
              <a:t>node contains 4 fields.</a:t>
            </a:r>
          </a:p>
          <a:p>
            <a:pPr lvl="1" marL="800100" indent="-342900">
              <a:buSzPct val="100000"/>
              <a:buChar char="✓"/>
              <a:defRPr sz="2500">
                <a:latin typeface="Nunito Sans"/>
                <a:ea typeface="Nunito Sans"/>
                <a:cs typeface="Nunito Sans"/>
                <a:sym typeface="Nunito Sans"/>
              </a:defRPr>
            </a:pPr>
            <a:r>
              <a:t>	int hash</a:t>
            </a:r>
          </a:p>
          <a:p>
            <a:pPr lvl="1" marL="914400" indent="-457200">
              <a:buSzPct val="100000"/>
              <a:buChar char="✓"/>
              <a:defRPr sz="2500">
                <a:latin typeface="Nunito Sans"/>
                <a:ea typeface="Nunito Sans"/>
                <a:cs typeface="Nunito Sans"/>
                <a:sym typeface="Nunito Sans"/>
              </a:defRPr>
            </a:pPr>
            <a:r>
              <a:t>K key</a:t>
            </a:r>
          </a:p>
          <a:p>
            <a:pPr lvl="1" marL="914400" indent="-457200">
              <a:buSzPct val="100000"/>
              <a:buChar char="✓"/>
              <a:defRPr sz="2500">
                <a:latin typeface="Nunito Sans"/>
                <a:ea typeface="Nunito Sans"/>
                <a:cs typeface="Nunito Sans"/>
                <a:sym typeface="Nunito Sans"/>
              </a:defRPr>
            </a:pPr>
            <a:r>
              <a:t>V value</a:t>
            </a:r>
          </a:p>
          <a:p>
            <a:pPr lvl="1" marL="914400" indent="-457200">
              <a:buSzPct val="100000"/>
              <a:buChar char="✓"/>
              <a:defRPr sz="2500">
                <a:latin typeface="Nunito Sans"/>
                <a:ea typeface="Nunito Sans"/>
                <a:cs typeface="Nunito Sans"/>
                <a:sym typeface="Nunito Sans"/>
              </a:defRPr>
            </a:pPr>
            <a:r>
              <a:t>Node 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//Program to Create HashMap…"/>
            <p:cNvSpPr txBox="1"/>
            <p:nvPr/>
          </p:nvSpPr>
          <p:spPr>
            <a:xfrm>
              <a:off x="457200" y="9144"/>
              <a:ext cx="11723107" cy="6609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 to Create HashMap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java.util.Collection;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java.util.HashMap;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java.util.Set;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HashMap&lt;Integer, String&gt; student = new HashMap&lt;&gt;();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student.put(1001, "Abishek");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student.put(1002, "Bharath");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student.put(1003, "Charanya");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student.put(1004, "Dinesh");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student.put(1005, "Gomathi");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student.put(1006, "Gayathiri");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System.out.println(student.get(1002));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System.out.println(student.get(1005));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student.remove(1001);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student.remove(1004);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	  System.out.println("Student Hashmap : " + student);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 </a:t>
              </a:r>
            </a:p>
          </p:txBody>
        </p:sp>
      </p:grpSp>
      <p:sp>
        <p:nvSpPr>
          <p:cNvPr id="141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144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142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3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//Program…"/>
            <p:cNvSpPr txBox="1"/>
            <p:nvPr/>
          </p:nvSpPr>
          <p:spPr>
            <a:xfrm>
              <a:off x="457200" y="9144"/>
              <a:ext cx="11723107" cy="456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java.util.*;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public class Hash_Map_Demo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HashMap&lt;String, Double&gt; bike = new HashMap&lt;String, Double&gt;();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bike.put("Gixxer", 155.5);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bike.put("Royal Enfield", 350.00);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bike.put("KTM RC 390", 373.5);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bike.put("RE Himalayan", 410.00);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System.out.println(bike.keySet());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System.out.println(bike.entrySet());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 </a:t>
              </a:r>
            </a:p>
          </p:txBody>
        </p:sp>
      </p:grpSp>
      <p:sp>
        <p:nvSpPr>
          <p:cNvPr id="151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154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152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3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158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//Program…"/>
            <p:cNvSpPr txBox="1"/>
            <p:nvPr/>
          </p:nvSpPr>
          <p:spPr>
            <a:xfrm>
              <a:off x="457200" y="9144"/>
              <a:ext cx="11723107" cy="48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java.util.*;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public class Hash_Map_Demo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{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HashMap&lt;String, Double&gt; bike = new HashMap&lt;String, Double&gt;();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bike.put("Gixxer", 155.5);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bike.put("Royal Enfield", 350.00);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bike.put("KTM RC 390", 373.5);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bike.put("RE Himalayan", 410.00);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System.out.println(bike.values());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System.out.println(bike.size());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 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</a:t>
              </a:r>
            </a:p>
          </p:txBody>
        </p:sp>
      </p:grpSp>
      <p:sp>
        <p:nvSpPr>
          <p:cNvPr id="161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164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162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3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168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9" name="//Program…"/>
            <p:cNvSpPr txBox="1"/>
            <p:nvPr/>
          </p:nvSpPr>
          <p:spPr>
            <a:xfrm>
              <a:off x="457200" y="9144"/>
              <a:ext cx="11723107" cy="6316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java.util.Collection;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java.util.HashMap;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java.util.Set;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HashMap&lt;String, Integer&gt; price = new HashMap&lt;&gt;();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price.put("Mango",150);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price.put("Apple",120);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price.put("Strawberry",180);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price.put("Pineapple",120);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price.put("Grapes",120);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System.out.println("Price List :" + price);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price.replace("Pineapple",100);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price.replace("Mango",130);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price.replace("Grapes",200);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System.out.println("Price List :" + price);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171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174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172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3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Rectangle 1"/>
          <p:cNvGrpSpPr/>
          <p:nvPr/>
        </p:nvGrpSpPr>
        <p:grpSpPr>
          <a:xfrm>
            <a:off x="11692" y="0"/>
            <a:ext cx="12180307" cy="6858000"/>
            <a:chOff x="0" y="0"/>
            <a:chExt cx="12180306" cy="6858000"/>
          </a:xfrm>
        </p:grpSpPr>
        <p:sp>
          <p:nvSpPr>
            <p:cNvPr id="178" name="Rectangle"/>
            <p:cNvSpPr/>
            <p:nvPr/>
          </p:nvSpPr>
          <p:spPr>
            <a:xfrm>
              <a:off x="0" y="0"/>
              <a:ext cx="12180307" cy="6858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9" name="//Program…"/>
            <p:cNvSpPr txBox="1"/>
            <p:nvPr/>
          </p:nvSpPr>
          <p:spPr>
            <a:xfrm>
              <a:off x="457200" y="9144"/>
              <a:ext cx="11723107" cy="6316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//Program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0513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java.util.Collection;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java.util.HashMap;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java.util.Map;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java.util.Set;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public class Main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public static void main(String[] args) {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HashMap&lt;String, Integer&gt; price = new HashMap&lt;&gt;();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price.put("Mango",150);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price.put("Apple",120);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price.put("Strawberry",180);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price.put("Pineapple",120);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price.put("Grapes",120);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System.out.println("Price List :" + price);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price.replace("Pineapple",120,100);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price.replace("Mango",150,130);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price.replace("Grapes",120,200);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  System.out.println("Price List :" + price);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</a:t>
              </a:r>
            </a:p>
            <a:p>
              <a:pPr>
                <a:defRPr b="1"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181" name="Rectangle 4"/>
          <p:cNvSpPr/>
          <p:nvPr/>
        </p:nvSpPr>
        <p:spPr>
          <a:xfrm>
            <a:off x="0" y="1"/>
            <a:ext cx="533400" cy="76201"/>
          </a:xfrm>
          <a:prstGeom prst="rect">
            <a:avLst/>
          </a:prstGeom>
          <a:solidFill>
            <a:srgbClr val="000000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184" name="Rectangle 3"/>
          <p:cNvGrpSpPr/>
          <p:nvPr/>
        </p:nvGrpSpPr>
        <p:grpSpPr>
          <a:xfrm>
            <a:off x="0" y="76200"/>
            <a:ext cx="533400" cy="6809742"/>
            <a:chOff x="0" y="0"/>
            <a:chExt cx="533400" cy="6809740"/>
          </a:xfrm>
        </p:grpSpPr>
        <p:sp>
          <p:nvSpPr>
            <p:cNvPr id="182" name="Rectangle"/>
            <p:cNvSpPr/>
            <p:nvPr/>
          </p:nvSpPr>
          <p:spPr>
            <a:xfrm>
              <a:off x="0" y="0"/>
              <a:ext cx="533400" cy="6781797"/>
            </a:xfrm>
            <a:prstGeom prst="rect">
              <a:avLst/>
            </a:prstGeom>
            <a:solidFill>
              <a:srgbClr val="000000">
                <a:alpha val="6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3" name="1…"/>
            <p:cNvSpPr txBox="1"/>
            <p:nvPr/>
          </p:nvSpPr>
          <p:spPr>
            <a:xfrm>
              <a:off x="45719" y="0"/>
              <a:ext cx="441961" cy="680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12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14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15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16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17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18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19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20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21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