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7"/>
  </p:notesMasterIdLst>
  <p:sldIdLst>
    <p:sldId id="256" r:id="rId2"/>
    <p:sldId id="259" r:id="rId3"/>
    <p:sldId id="257" r:id="rId4"/>
    <p:sldId id="258" r:id="rId5"/>
    <p:sldId id="282" r:id="rId6"/>
    <p:sldId id="260" r:id="rId7"/>
    <p:sldId id="261" r:id="rId8"/>
    <p:sldId id="262" r:id="rId9"/>
    <p:sldId id="280" r:id="rId10"/>
    <p:sldId id="263" r:id="rId11"/>
    <p:sldId id="272" r:id="rId12"/>
    <p:sldId id="271" r:id="rId13"/>
    <p:sldId id="281" r:id="rId14"/>
    <p:sldId id="269" r:id="rId15"/>
    <p:sldId id="270" r:id="rId16"/>
    <p:sldId id="268" r:id="rId17"/>
    <p:sldId id="264" r:id="rId18"/>
    <p:sldId id="273" r:id="rId19"/>
    <p:sldId id="275" r:id="rId20"/>
    <p:sldId id="276" r:id="rId21"/>
    <p:sldId id="274" r:id="rId22"/>
    <p:sldId id="265"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8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331E6-FECC-40A6-BE9D-5AD6A656A08F}" type="datetimeFigureOut">
              <a:rPr lang="en-US" smtClean="0"/>
              <a:t>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7F234-9785-471E-9FBE-295E6FBA1537}" type="slidenum">
              <a:rPr lang="en-US" smtClean="0"/>
              <a:t>‹#›</a:t>
            </a:fld>
            <a:endParaRPr lang="en-US"/>
          </a:p>
        </p:txBody>
      </p:sp>
    </p:spTree>
    <p:extLst>
      <p:ext uri="{BB962C8B-B14F-4D97-AF65-F5344CB8AC3E}">
        <p14:creationId xmlns:p14="http://schemas.microsoft.com/office/powerpoint/2010/main" val="92944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A7F234-9785-471E-9FBE-295E6FBA1537}" type="slidenum">
              <a:rPr lang="en-US" smtClean="0"/>
              <a:t>1</a:t>
            </a:fld>
            <a:endParaRPr lang="en-US"/>
          </a:p>
        </p:txBody>
      </p:sp>
    </p:spTree>
    <p:extLst>
      <p:ext uri="{BB962C8B-B14F-4D97-AF65-F5344CB8AC3E}">
        <p14:creationId xmlns:p14="http://schemas.microsoft.com/office/powerpoint/2010/main" val="217428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807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352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9027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3947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775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000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203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41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1021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49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4212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74000">
              <a:schemeClr val="accent2">
                <a:lumMod val="45000"/>
                <a:lumOff val="55000"/>
              </a:schemeClr>
            </a:gs>
            <a:gs pos="83000">
              <a:schemeClr val="accent2">
                <a:lumMod val="45000"/>
                <a:lumOff val="55000"/>
              </a:schemeClr>
            </a:gs>
            <a:gs pos="100000">
              <a:srgbClr val="4C8074"/>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03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518" y="3197284"/>
            <a:ext cx="11161690" cy="1578132"/>
          </a:xfrm>
        </p:spPr>
        <p:txBody>
          <a:bodyPr>
            <a:normAutofit fontScale="90000"/>
          </a:bodyPr>
          <a:lstStyle/>
          <a:p>
            <a:r>
              <a:rPr lang="en-US" sz="5300" u="sng" dirty="0">
                <a:latin typeface="Times New Roman" panose="02020603050405020304" pitchFamily="18" charset="0"/>
                <a:cs typeface="Times New Roman" panose="02020603050405020304" pitchFamily="18" charset="0"/>
              </a:rPr>
              <a:t>GUI BASED HOME AUTOMATION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USING </a:t>
            </a:r>
            <a:r>
              <a:rPr lang="en-US" sz="3100" dirty="0">
                <a:latin typeface="Times New Roman" panose="02020603050405020304" pitchFamily="18" charset="0"/>
                <a:cs typeface="Times New Roman" panose="02020603050405020304" pitchFamily="18" charset="0"/>
              </a:rPr>
              <a:t>MATLAB AND ARDUINO WITH ANDROID APP AND VOICE </a:t>
            </a:r>
            <a:r>
              <a:rPr lang="en-US" sz="3100" dirty="0" smtClean="0">
                <a:latin typeface="Times New Roman" panose="02020603050405020304" pitchFamily="18" charset="0"/>
                <a:cs typeface="Times New Roman" panose="02020603050405020304" pitchFamily="18" charset="0"/>
              </a:rPr>
              <a:t>CONTROL</a:t>
            </a:r>
            <a:r>
              <a:rPr lang="en-US" sz="3100" dirty="0"/>
              <a:t/>
            </a:r>
            <a:br>
              <a:rPr lang="en-US" sz="3100" dirty="0"/>
            </a:br>
            <a:endParaRPr lang="en-US" sz="3100" dirty="0"/>
          </a:p>
        </p:txBody>
      </p:sp>
      <p:sp>
        <p:nvSpPr>
          <p:cNvPr id="3" name="Subtitle 2"/>
          <p:cNvSpPr>
            <a:spLocks noGrp="1"/>
          </p:cNvSpPr>
          <p:nvPr>
            <p:ph type="subTitle" idx="1"/>
          </p:nvPr>
        </p:nvSpPr>
        <p:spPr>
          <a:xfrm>
            <a:off x="1291255" y="5115236"/>
            <a:ext cx="9144000" cy="918034"/>
          </a:xfrm>
        </p:spPr>
        <p:txBody>
          <a:bodyPr/>
          <a:lstStyle/>
          <a:p>
            <a:r>
              <a:rPr lang="en-US" dirty="0">
                <a:solidFill>
                  <a:schemeClr val="tx1"/>
                </a:solidFill>
                <a:latin typeface="Times New Roman" panose="02020603050405020304" pitchFamily="18" charset="0"/>
                <a:cs typeface="Times New Roman" panose="02020603050405020304" pitchFamily="18" charset="0"/>
              </a:rPr>
              <a:t>ELECTRICAL &amp; ELECTRONICS ENGINEERING SOCIETY SUMMER PROJECT PROGRAM 2017</a:t>
            </a:r>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9752718" y="106653"/>
            <a:ext cx="2051687" cy="1896012"/>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76518" y="106653"/>
            <a:ext cx="1854558" cy="1825178"/>
          </a:xfrm>
          <a:prstGeom prst="rect">
            <a:avLst/>
          </a:prstGeom>
          <a:ln>
            <a:noFill/>
          </a:ln>
          <a:effectLst>
            <a:softEdge rad="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9537" y="107287"/>
            <a:ext cx="3369560" cy="1895378"/>
          </a:xfrm>
          <a:prstGeom prst="rect">
            <a:avLst/>
          </a:prstGeom>
        </p:spPr>
      </p:pic>
      <p:sp>
        <p:nvSpPr>
          <p:cNvPr id="7" name="TextBox 6"/>
          <p:cNvSpPr txBox="1"/>
          <p:nvPr/>
        </p:nvSpPr>
        <p:spPr>
          <a:xfrm>
            <a:off x="10363200" y="6211669"/>
            <a:ext cx="1828800" cy="646331"/>
          </a:xfrm>
          <a:prstGeom prst="rect">
            <a:avLst/>
          </a:prstGeom>
          <a:noFill/>
        </p:spPr>
        <p:txBody>
          <a:bodyPr wrap="square" rtlCol="0">
            <a:spAutoFit/>
          </a:bodyPr>
          <a:lstStyle/>
          <a:p>
            <a:r>
              <a:rPr lang="en-US" dirty="0" smtClean="0"/>
              <a:t>ABHINAV ANAND</a:t>
            </a:r>
          </a:p>
          <a:p>
            <a:r>
              <a:rPr lang="en-US" dirty="0" smtClean="0"/>
              <a:t>BE/10244/16</a:t>
            </a:r>
            <a:endParaRPr lang="en-US" dirty="0"/>
          </a:p>
        </p:txBody>
      </p:sp>
    </p:spTree>
    <p:extLst>
      <p:ext uri="{BB962C8B-B14F-4D97-AF65-F5344CB8AC3E}">
        <p14:creationId xmlns:p14="http://schemas.microsoft.com/office/powerpoint/2010/main" val="36668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856" y="1167515"/>
            <a:ext cx="3554783" cy="6725947"/>
          </a:xfrm>
        </p:spPr>
        <p:txBody>
          <a:bodyPr>
            <a:noAutofit/>
          </a:bodyPr>
          <a:lstStyle/>
          <a:p>
            <a:pPr marL="0" indent="0">
              <a:buNone/>
            </a:pPr>
            <a:r>
              <a:rPr lang="en-US" sz="2000" dirty="0"/>
              <a:t>clear all;</a:t>
            </a:r>
          </a:p>
          <a:p>
            <a:pPr marL="0" indent="0">
              <a:buNone/>
            </a:pPr>
            <a:r>
              <a:rPr lang="en-US" sz="2000" dirty="0"/>
              <a:t>global c;</a:t>
            </a:r>
          </a:p>
          <a:p>
            <a:pPr marL="0" indent="0">
              <a:buNone/>
            </a:pPr>
            <a:r>
              <a:rPr lang="en-US" sz="2000" dirty="0"/>
              <a:t>global p;</a:t>
            </a:r>
          </a:p>
          <a:p>
            <a:pPr marL="0" indent="0">
              <a:buNone/>
            </a:pPr>
            <a:r>
              <a:rPr lang="en-US" sz="2000" dirty="0"/>
              <a:t>global q;</a:t>
            </a:r>
          </a:p>
          <a:p>
            <a:pPr marL="0" indent="0">
              <a:buNone/>
            </a:pPr>
            <a:r>
              <a:rPr lang="en-US" sz="2000" dirty="0"/>
              <a:t>global r;</a:t>
            </a:r>
          </a:p>
          <a:p>
            <a:pPr marL="0" indent="0">
              <a:buNone/>
            </a:pPr>
            <a:r>
              <a:rPr lang="en-US" sz="2000" dirty="0"/>
              <a:t>global s;</a:t>
            </a:r>
          </a:p>
          <a:p>
            <a:pPr marL="0" indent="0">
              <a:buNone/>
            </a:pPr>
            <a:r>
              <a:rPr lang="en-US" sz="2000" dirty="0"/>
              <a:t>global t;</a:t>
            </a:r>
          </a:p>
          <a:p>
            <a:pPr marL="0" indent="0">
              <a:buNone/>
            </a:pPr>
            <a:r>
              <a:rPr lang="en-US" sz="2000" dirty="0"/>
              <a:t>global u;</a:t>
            </a:r>
          </a:p>
          <a:p>
            <a:pPr marL="0" indent="0">
              <a:buNone/>
            </a:pPr>
            <a:r>
              <a:rPr lang="en-US" sz="2000" dirty="0"/>
              <a:t>c=</a:t>
            </a:r>
            <a:r>
              <a:rPr lang="en-US" sz="2000" dirty="0" err="1"/>
              <a:t>arduino</a:t>
            </a:r>
            <a:r>
              <a:rPr lang="en-US" sz="2000" dirty="0"/>
              <a:t>('COM6');</a:t>
            </a:r>
          </a:p>
          <a:p>
            <a:pPr marL="0" indent="0">
              <a:buNone/>
            </a:pPr>
            <a:r>
              <a:rPr lang="en-US" sz="2000" dirty="0" err="1"/>
              <a:t>c.pinMode</a:t>
            </a:r>
            <a:r>
              <a:rPr lang="en-US" sz="2000" dirty="0"/>
              <a:t>(8,'output');</a:t>
            </a:r>
          </a:p>
          <a:p>
            <a:pPr marL="0" indent="0">
              <a:buNone/>
            </a:pPr>
            <a:r>
              <a:rPr lang="en-US" sz="2000" dirty="0" err="1"/>
              <a:t>c.pinMode</a:t>
            </a:r>
            <a:r>
              <a:rPr lang="en-US" sz="2000" dirty="0"/>
              <a:t>(9,'output');</a:t>
            </a:r>
          </a:p>
          <a:p>
            <a:pPr marL="0" indent="0">
              <a:buNone/>
            </a:pPr>
            <a:r>
              <a:rPr lang="en-US" sz="2000" dirty="0" err="1"/>
              <a:t>c.pinMode</a:t>
            </a:r>
            <a:r>
              <a:rPr lang="en-US" sz="2000" dirty="0"/>
              <a:t>(10,'output');</a:t>
            </a:r>
          </a:p>
          <a:p>
            <a:pPr marL="0" indent="0">
              <a:buNone/>
            </a:pPr>
            <a:endParaRPr lang="en-US" sz="2000" dirty="0"/>
          </a:p>
        </p:txBody>
      </p:sp>
      <p:sp>
        <p:nvSpPr>
          <p:cNvPr id="5" name="TextBox 4"/>
          <p:cNvSpPr txBox="1"/>
          <p:nvPr/>
        </p:nvSpPr>
        <p:spPr>
          <a:xfrm>
            <a:off x="5975798" y="1167515"/>
            <a:ext cx="4456090" cy="2831544"/>
          </a:xfrm>
          <a:prstGeom prst="rect">
            <a:avLst/>
          </a:prstGeom>
          <a:noFill/>
        </p:spPr>
        <p:txBody>
          <a:bodyPr wrap="square" rtlCol="0">
            <a:spAutoFit/>
          </a:bodyPr>
          <a:lstStyle/>
          <a:p>
            <a:r>
              <a:rPr lang="en-US" sz="2000" dirty="0" err="1"/>
              <a:t>c.pinMode</a:t>
            </a:r>
            <a:r>
              <a:rPr lang="en-US" sz="2000" dirty="0"/>
              <a:t>(11,'output');</a:t>
            </a:r>
          </a:p>
          <a:p>
            <a:r>
              <a:rPr lang="en-US" sz="2000" dirty="0" err="1"/>
              <a:t>c.pinMode</a:t>
            </a:r>
            <a:r>
              <a:rPr lang="en-US" sz="2000" dirty="0"/>
              <a:t>(12,'output');</a:t>
            </a:r>
          </a:p>
          <a:p>
            <a:r>
              <a:rPr lang="en-US" sz="2000" dirty="0"/>
              <a:t>p=0;</a:t>
            </a:r>
          </a:p>
          <a:p>
            <a:r>
              <a:rPr lang="en-US" sz="2000" dirty="0"/>
              <a:t>q=0;</a:t>
            </a:r>
          </a:p>
          <a:p>
            <a:r>
              <a:rPr lang="en-US" sz="2000" dirty="0"/>
              <a:t>r=0;</a:t>
            </a:r>
          </a:p>
          <a:p>
            <a:r>
              <a:rPr lang="en-US" sz="2000" dirty="0"/>
              <a:t>s=0;</a:t>
            </a:r>
          </a:p>
          <a:p>
            <a:r>
              <a:rPr lang="en-US" sz="2000" dirty="0"/>
              <a:t>t=0;</a:t>
            </a:r>
          </a:p>
          <a:p>
            <a:r>
              <a:rPr lang="en-US" sz="2000" dirty="0"/>
              <a:t>u=0;</a:t>
            </a:r>
          </a:p>
          <a:p>
            <a:endParaRPr lang="en-US" dirty="0"/>
          </a:p>
        </p:txBody>
      </p:sp>
      <p:cxnSp>
        <p:nvCxnSpPr>
          <p:cNvPr id="7" name="Straight Connector 6"/>
          <p:cNvCxnSpPr/>
          <p:nvPr/>
        </p:nvCxnSpPr>
        <p:spPr>
          <a:xfrm>
            <a:off x="5022761" y="1068946"/>
            <a:ext cx="0" cy="5344733"/>
          </a:xfrm>
          <a:prstGeom prst="line">
            <a:avLst/>
          </a:prstGeom>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055856" y="481332"/>
            <a:ext cx="6929045"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MATLAB CODE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147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489" y="1300766"/>
            <a:ext cx="8474299" cy="5016758"/>
          </a:xfrm>
          <a:prstGeom prst="rect">
            <a:avLst/>
          </a:prstGeom>
        </p:spPr>
        <p:txBody>
          <a:bodyPr wrap="square">
            <a:spAutoFit/>
          </a:bodyPr>
          <a:lstStyle/>
          <a:p>
            <a:r>
              <a:rPr lang="en-US" sz="2000" dirty="0"/>
              <a:t>function pushbutton2_Callback(</a:t>
            </a:r>
            <a:r>
              <a:rPr lang="en-US" sz="2000" dirty="0" err="1"/>
              <a:t>hObject</a:t>
            </a:r>
            <a:r>
              <a:rPr lang="en-US" sz="2000" dirty="0"/>
              <a:t>, </a:t>
            </a:r>
            <a:r>
              <a:rPr lang="en-US" sz="2000" dirty="0" err="1"/>
              <a:t>eventdata</a:t>
            </a:r>
            <a:r>
              <a:rPr lang="en-US" sz="2000" dirty="0"/>
              <a:t>, handles)</a:t>
            </a:r>
          </a:p>
          <a:p>
            <a:endParaRPr lang="en-US" sz="2000" dirty="0"/>
          </a:p>
          <a:p>
            <a:r>
              <a:rPr lang="en-US" sz="2000" dirty="0"/>
              <a:t>global c;</a:t>
            </a:r>
          </a:p>
          <a:p>
            <a:r>
              <a:rPr lang="en-US" sz="2000" dirty="0"/>
              <a:t>global p;</a:t>
            </a:r>
          </a:p>
          <a:p>
            <a:r>
              <a:rPr lang="en-US" sz="2000" dirty="0"/>
              <a:t>global q;</a:t>
            </a:r>
          </a:p>
          <a:p>
            <a:r>
              <a:rPr lang="en-US" sz="2000" dirty="0"/>
              <a:t>global r;</a:t>
            </a:r>
          </a:p>
          <a:p>
            <a:r>
              <a:rPr lang="en-US" sz="2000" dirty="0"/>
              <a:t>global s;</a:t>
            </a:r>
          </a:p>
          <a:p>
            <a:r>
              <a:rPr lang="en-US" sz="2000" dirty="0"/>
              <a:t>global t;</a:t>
            </a:r>
          </a:p>
          <a:p>
            <a:r>
              <a:rPr lang="en-US" sz="2000" dirty="0"/>
              <a:t>global u;</a:t>
            </a:r>
          </a:p>
          <a:p>
            <a:endParaRPr lang="en-US" sz="2000" dirty="0" smtClean="0"/>
          </a:p>
          <a:p>
            <a:r>
              <a:rPr lang="en-US" sz="2000" dirty="0" err="1" smtClean="0"/>
              <a:t>c.digitalWrite</a:t>
            </a:r>
            <a:r>
              <a:rPr lang="en-US" sz="2000" dirty="0" smtClean="0"/>
              <a:t>(8,1</a:t>
            </a:r>
            <a:r>
              <a:rPr lang="en-US" sz="2000" dirty="0"/>
              <a:t>);</a:t>
            </a:r>
          </a:p>
          <a:p>
            <a:endParaRPr lang="en-US" sz="2000" dirty="0" smtClean="0"/>
          </a:p>
          <a:p>
            <a:r>
              <a:rPr lang="en-US" sz="2000" dirty="0" smtClean="0"/>
              <a:t>p=36</a:t>
            </a:r>
            <a:r>
              <a:rPr lang="en-US" sz="2000" dirty="0"/>
              <a:t>;</a:t>
            </a:r>
          </a:p>
          <a:p>
            <a:r>
              <a:rPr lang="en-US" sz="2000" dirty="0"/>
              <a:t>u=</a:t>
            </a:r>
            <a:r>
              <a:rPr lang="en-US" sz="2000" dirty="0" err="1"/>
              <a:t>p+q+r+s+t</a:t>
            </a:r>
            <a:r>
              <a:rPr lang="en-US" sz="2000" dirty="0"/>
              <a:t>;</a:t>
            </a:r>
          </a:p>
          <a:p>
            <a:r>
              <a:rPr lang="en-US" sz="2000" dirty="0" err="1"/>
              <a:t>textLabel</a:t>
            </a:r>
            <a:r>
              <a:rPr lang="en-US" sz="2000" dirty="0"/>
              <a:t> = </a:t>
            </a:r>
            <a:r>
              <a:rPr lang="en-US" sz="2000" dirty="0" err="1"/>
              <a:t>sprintf</a:t>
            </a:r>
            <a:r>
              <a:rPr lang="en-US" sz="2000" dirty="0"/>
              <a:t>('%f', u);</a:t>
            </a:r>
          </a:p>
          <a:p>
            <a:r>
              <a:rPr lang="en-US" sz="2000" dirty="0"/>
              <a:t>set(handles.text2, 'String', </a:t>
            </a:r>
            <a:r>
              <a:rPr lang="en-US" sz="2000" dirty="0" err="1"/>
              <a:t>textLabel</a:t>
            </a:r>
            <a:r>
              <a:rPr lang="en-US" sz="2000" dirty="0"/>
              <a:t>);</a:t>
            </a:r>
          </a:p>
        </p:txBody>
      </p:sp>
      <p:sp>
        <p:nvSpPr>
          <p:cNvPr id="2" name="TextBox 1"/>
          <p:cNvSpPr txBox="1"/>
          <p:nvPr/>
        </p:nvSpPr>
        <p:spPr>
          <a:xfrm>
            <a:off x="798489" y="399245"/>
            <a:ext cx="6014435"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Callback for pushbutton with digital output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8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1" y="1043190"/>
            <a:ext cx="10367493" cy="5486399"/>
          </a:xfrm>
        </p:spPr>
        <p:txBody>
          <a:bodyPr>
            <a:normAutofit fontScale="70000" lnSpcReduction="20000"/>
          </a:bodyPr>
          <a:lstStyle/>
          <a:p>
            <a:pPr marL="0" indent="0">
              <a:buNone/>
            </a:pPr>
            <a:r>
              <a:rPr lang="en-US" dirty="0"/>
              <a:t>function </a:t>
            </a:r>
            <a:r>
              <a:rPr lang="en-US" dirty="0" err="1"/>
              <a:t>varargout</a:t>
            </a:r>
            <a:r>
              <a:rPr lang="en-US" dirty="0"/>
              <a:t> = </a:t>
            </a:r>
            <a:r>
              <a:rPr lang="en-US" dirty="0" err="1"/>
              <a:t>THE_GUI_OutputFcn</a:t>
            </a:r>
            <a:r>
              <a:rPr lang="en-US" dirty="0"/>
              <a:t>(</a:t>
            </a:r>
            <a:r>
              <a:rPr lang="en-US" dirty="0" err="1"/>
              <a:t>hObject</a:t>
            </a:r>
            <a:r>
              <a:rPr lang="en-US" dirty="0"/>
              <a:t>, </a:t>
            </a:r>
            <a:r>
              <a:rPr lang="en-US" dirty="0" err="1"/>
              <a:t>eventdata</a:t>
            </a:r>
            <a:r>
              <a:rPr lang="en-US" dirty="0"/>
              <a:t>, handles) </a:t>
            </a:r>
          </a:p>
          <a:p>
            <a:pPr marL="0" indent="0">
              <a:buNone/>
            </a:pPr>
            <a:r>
              <a:rPr lang="en-US" dirty="0" err="1" smtClean="0"/>
              <a:t>varargout</a:t>
            </a:r>
            <a:r>
              <a:rPr lang="en-US" dirty="0" smtClean="0"/>
              <a:t>{1</a:t>
            </a:r>
            <a:r>
              <a:rPr lang="en-US" dirty="0"/>
              <a:t>} = </a:t>
            </a:r>
            <a:r>
              <a:rPr lang="en-US" dirty="0" err="1"/>
              <a:t>handles.output</a:t>
            </a:r>
            <a:r>
              <a:rPr lang="en-US" dirty="0"/>
              <a:t>;</a:t>
            </a:r>
          </a:p>
          <a:p>
            <a:pPr marL="0" indent="0">
              <a:buNone/>
            </a:pPr>
            <a:endParaRPr lang="en-US" dirty="0"/>
          </a:p>
          <a:p>
            <a:pPr marL="0" indent="0">
              <a:buNone/>
            </a:pPr>
            <a:r>
              <a:rPr lang="en-US" dirty="0" smtClean="0"/>
              <a:t>function </a:t>
            </a:r>
            <a:r>
              <a:rPr lang="en-US" dirty="0"/>
              <a:t>pushbutton10_Callback(</a:t>
            </a:r>
            <a:r>
              <a:rPr lang="en-US" dirty="0" err="1"/>
              <a:t>hObject</a:t>
            </a:r>
            <a:r>
              <a:rPr lang="en-US" dirty="0"/>
              <a:t>, </a:t>
            </a:r>
            <a:r>
              <a:rPr lang="en-US" dirty="0" err="1"/>
              <a:t>eventdata</a:t>
            </a:r>
            <a:r>
              <a:rPr lang="en-US" dirty="0"/>
              <a:t>, handles)</a:t>
            </a:r>
          </a:p>
          <a:p>
            <a:pPr marL="0" indent="0">
              <a:buNone/>
            </a:pPr>
            <a:r>
              <a:rPr lang="en-US" dirty="0" smtClean="0"/>
              <a:t>global </a:t>
            </a:r>
            <a:r>
              <a:rPr lang="en-US" dirty="0"/>
              <a:t>c;</a:t>
            </a:r>
          </a:p>
          <a:p>
            <a:pPr marL="0" indent="0">
              <a:buNone/>
            </a:pPr>
            <a:r>
              <a:rPr lang="en-US" dirty="0"/>
              <a:t>global p;</a:t>
            </a:r>
          </a:p>
          <a:p>
            <a:pPr marL="0" indent="0">
              <a:buNone/>
            </a:pPr>
            <a:r>
              <a:rPr lang="en-US" dirty="0"/>
              <a:t>global q;</a:t>
            </a:r>
          </a:p>
          <a:p>
            <a:pPr marL="0" indent="0">
              <a:buNone/>
            </a:pPr>
            <a:r>
              <a:rPr lang="en-US" dirty="0"/>
              <a:t>global r;</a:t>
            </a:r>
          </a:p>
          <a:p>
            <a:pPr marL="0" indent="0">
              <a:buNone/>
            </a:pPr>
            <a:r>
              <a:rPr lang="en-US" dirty="0"/>
              <a:t>global s;</a:t>
            </a:r>
          </a:p>
          <a:p>
            <a:pPr marL="0" indent="0">
              <a:buNone/>
            </a:pPr>
            <a:r>
              <a:rPr lang="en-US" dirty="0"/>
              <a:t>global t;</a:t>
            </a:r>
          </a:p>
          <a:p>
            <a:pPr marL="0" indent="0">
              <a:buNone/>
            </a:pPr>
            <a:r>
              <a:rPr lang="en-US" dirty="0"/>
              <a:t>global u;</a:t>
            </a:r>
          </a:p>
          <a:p>
            <a:pPr marL="0" indent="0">
              <a:buNone/>
            </a:pPr>
            <a:r>
              <a:rPr lang="en-US" dirty="0" err="1"/>
              <a:t>c.analogWrite</a:t>
            </a:r>
            <a:r>
              <a:rPr lang="en-US" dirty="0"/>
              <a:t>(11,0);</a:t>
            </a:r>
          </a:p>
          <a:p>
            <a:pPr marL="0" indent="0">
              <a:buNone/>
            </a:pPr>
            <a:r>
              <a:rPr lang="en-US" dirty="0"/>
              <a:t>t=0;</a:t>
            </a:r>
          </a:p>
          <a:p>
            <a:pPr marL="0" indent="0">
              <a:buNone/>
            </a:pPr>
            <a:r>
              <a:rPr lang="en-US" dirty="0"/>
              <a:t>u=</a:t>
            </a:r>
            <a:r>
              <a:rPr lang="en-US" dirty="0" err="1"/>
              <a:t>p+q+r+s+t</a:t>
            </a:r>
            <a:r>
              <a:rPr lang="en-US" dirty="0"/>
              <a:t>;</a:t>
            </a:r>
          </a:p>
          <a:p>
            <a:pPr marL="0" indent="0">
              <a:buNone/>
            </a:pPr>
            <a:r>
              <a:rPr lang="en-US" dirty="0" err="1"/>
              <a:t>textLabel</a:t>
            </a:r>
            <a:r>
              <a:rPr lang="en-US" dirty="0"/>
              <a:t> = </a:t>
            </a:r>
            <a:r>
              <a:rPr lang="en-US" dirty="0" err="1"/>
              <a:t>sprintf</a:t>
            </a:r>
            <a:r>
              <a:rPr lang="en-US" dirty="0"/>
              <a:t>('%f', u);</a:t>
            </a:r>
          </a:p>
          <a:p>
            <a:pPr marL="0" indent="0">
              <a:buNone/>
            </a:pPr>
            <a:r>
              <a:rPr lang="en-US" dirty="0"/>
              <a:t>set(handles.text2, 'String', </a:t>
            </a:r>
            <a:r>
              <a:rPr lang="en-US" dirty="0" err="1"/>
              <a:t>textLabel</a:t>
            </a:r>
            <a:r>
              <a:rPr lang="en-US" dirty="0"/>
              <a:t>);</a:t>
            </a:r>
          </a:p>
        </p:txBody>
      </p:sp>
      <p:sp>
        <p:nvSpPr>
          <p:cNvPr id="2" name="TextBox 1"/>
          <p:cNvSpPr txBox="1"/>
          <p:nvPr/>
        </p:nvSpPr>
        <p:spPr>
          <a:xfrm>
            <a:off x="901521" y="218941"/>
            <a:ext cx="562806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Callback for pushbutton with analog output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568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3492" y="1265381"/>
            <a:ext cx="4752305" cy="5731098"/>
          </a:xfrm>
        </p:spPr>
        <p:txBody>
          <a:bodyPr>
            <a:normAutofit fontScale="62500" lnSpcReduction="20000"/>
          </a:bodyPr>
          <a:lstStyle/>
          <a:p>
            <a:pPr marL="0" indent="0">
              <a:buNone/>
            </a:pPr>
            <a:endParaRPr lang="en-US" dirty="0"/>
          </a:p>
          <a:p>
            <a:pPr marL="0" indent="0">
              <a:buNone/>
            </a:pPr>
            <a:r>
              <a:rPr lang="en-US" dirty="0"/>
              <a:t>#include &lt;</a:t>
            </a:r>
            <a:r>
              <a:rPr lang="en-US" dirty="0" err="1"/>
              <a:t>LiquidCrystal.h</a:t>
            </a:r>
            <a:r>
              <a:rPr lang="en-US" dirty="0"/>
              <a:t>&gt;</a:t>
            </a:r>
          </a:p>
          <a:p>
            <a:pPr marL="0" indent="0">
              <a:buNone/>
            </a:pPr>
            <a:r>
              <a:rPr lang="en-US" dirty="0"/>
              <a:t>#include "</a:t>
            </a:r>
            <a:r>
              <a:rPr lang="en-US" dirty="0" err="1"/>
              <a:t>DHT.h</a:t>
            </a:r>
            <a:r>
              <a:rPr lang="en-US" dirty="0"/>
              <a:t>"</a:t>
            </a:r>
          </a:p>
          <a:p>
            <a:pPr marL="0" indent="0">
              <a:buNone/>
            </a:pPr>
            <a:r>
              <a:rPr lang="en-US" dirty="0"/>
              <a:t>#define DHTPIN 8</a:t>
            </a:r>
          </a:p>
          <a:p>
            <a:pPr marL="0" indent="0">
              <a:buNone/>
            </a:pPr>
            <a:endParaRPr lang="en-US" dirty="0"/>
          </a:p>
          <a:p>
            <a:pPr marL="0" indent="0">
              <a:buNone/>
            </a:pPr>
            <a:r>
              <a:rPr lang="en-US" dirty="0" err="1"/>
              <a:t>LiquidCrystal</a:t>
            </a:r>
            <a:r>
              <a:rPr lang="en-US" dirty="0"/>
              <a:t> </a:t>
            </a:r>
            <a:r>
              <a:rPr lang="en-US" dirty="0" err="1"/>
              <a:t>lcd</a:t>
            </a:r>
            <a:r>
              <a:rPr lang="en-US" dirty="0"/>
              <a:t>(12, 11, 5, 4, 3, 2);</a:t>
            </a:r>
          </a:p>
          <a:p>
            <a:pPr marL="0" indent="0">
              <a:buNone/>
            </a:pPr>
            <a:r>
              <a:rPr lang="en-US" dirty="0"/>
              <a:t>#define DHTTYPE DHT11</a:t>
            </a:r>
          </a:p>
          <a:p>
            <a:pPr marL="0" indent="0">
              <a:buNone/>
            </a:pPr>
            <a:r>
              <a:rPr lang="en-US" dirty="0"/>
              <a:t>DHT </a:t>
            </a:r>
            <a:r>
              <a:rPr lang="en-US" dirty="0" err="1"/>
              <a:t>dht</a:t>
            </a:r>
            <a:r>
              <a:rPr lang="en-US" dirty="0"/>
              <a:t>(DHTPIN, DHTTYPE);</a:t>
            </a:r>
          </a:p>
          <a:p>
            <a:pPr marL="0" indent="0">
              <a:buNone/>
            </a:pPr>
            <a:endParaRPr lang="en-US" dirty="0"/>
          </a:p>
          <a:p>
            <a:pPr marL="0" indent="0">
              <a:buNone/>
            </a:pPr>
            <a:r>
              <a:rPr lang="en-US" dirty="0"/>
              <a:t>void setup() {</a:t>
            </a:r>
          </a:p>
          <a:p>
            <a:pPr marL="0" indent="0">
              <a:buNone/>
            </a:pPr>
            <a:endParaRPr lang="en-US" dirty="0"/>
          </a:p>
          <a:p>
            <a:pPr marL="0" indent="0">
              <a:buNone/>
            </a:pPr>
            <a:r>
              <a:rPr lang="en-US" dirty="0"/>
              <a:t>  </a:t>
            </a:r>
            <a:r>
              <a:rPr lang="en-US" dirty="0" err="1"/>
              <a:t>lcd.begin</a:t>
            </a:r>
            <a:r>
              <a:rPr lang="en-US" dirty="0"/>
              <a:t>(16, 2);</a:t>
            </a:r>
          </a:p>
          <a:p>
            <a:pPr marL="0" indent="0">
              <a:buNone/>
            </a:pPr>
            <a:r>
              <a:rPr lang="en-US" dirty="0"/>
              <a:t>  </a:t>
            </a:r>
            <a:r>
              <a:rPr lang="en-US" dirty="0" err="1"/>
              <a:t>dht.begin</a:t>
            </a:r>
            <a:r>
              <a:rPr lang="en-US" dirty="0" smtClean="0"/>
              <a:t>();</a:t>
            </a:r>
          </a:p>
          <a:p>
            <a:pPr marL="0" indent="0">
              <a:buNone/>
            </a:pPr>
            <a:r>
              <a:rPr lang="en-US" dirty="0"/>
              <a:t> </a:t>
            </a:r>
            <a:r>
              <a:rPr lang="en-US" dirty="0" err="1"/>
              <a:t>lcd.print</a:t>
            </a:r>
            <a:r>
              <a:rPr lang="en-US" dirty="0"/>
              <a:t>("Temp:  Humidity:");</a:t>
            </a:r>
          </a:p>
          <a:p>
            <a:pPr marL="0" indent="0">
              <a:buNone/>
            </a:pPr>
            <a:r>
              <a:rPr lang="en-US" dirty="0"/>
              <a:t>}</a:t>
            </a:r>
          </a:p>
          <a:p>
            <a:pPr marL="0" indent="0">
              <a:buNone/>
            </a:pPr>
            <a:endParaRPr lang="en-US" dirty="0"/>
          </a:p>
          <a:p>
            <a:pPr marL="0" indent="0">
              <a:buNone/>
            </a:pPr>
            <a:r>
              <a:rPr lang="en-US" dirty="0"/>
              <a:t>  </a:t>
            </a:r>
          </a:p>
          <a:p>
            <a:pPr marL="0" indent="0">
              <a:buNone/>
            </a:pPr>
            <a:r>
              <a:rPr lang="en-US" dirty="0"/>
              <a:t> </a:t>
            </a:r>
          </a:p>
        </p:txBody>
      </p:sp>
      <p:sp>
        <p:nvSpPr>
          <p:cNvPr id="4" name="TextBox 3"/>
          <p:cNvSpPr txBox="1"/>
          <p:nvPr/>
        </p:nvSpPr>
        <p:spPr>
          <a:xfrm>
            <a:off x="5847008" y="1265381"/>
            <a:ext cx="5306095" cy="4801314"/>
          </a:xfrm>
          <a:prstGeom prst="rect">
            <a:avLst/>
          </a:prstGeom>
          <a:noFill/>
        </p:spPr>
        <p:txBody>
          <a:bodyPr wrap="square" rtlCol="0">
            <a:spAutoFit/>
          </a:bodyPr>
          <a:lstStyle/>
          <a:p>
            <a:endParaRPr lang="en-US" dirty="0"/>
          </a:p>
          <a:p>
            <a:r>
              <a:rPr lang="en-US" dirty="0"/>
              <a:t>void loop() {</a:t>
            </a:r>
          </a:p>
          <a:p>
            <a:r>
              <a:rPr lang="en-US" dirty="0"/>
              <a:t>  delay(500);</a:t>
            </a:r>
          </a:p>
          <a:p>
            <a:endParaRPr lang="en-US" dirty="0"/>
          </a:p>
          <a:p>
            <a:r>
              <a:rPr lang="en-US" dirty="0"/>
              <a:t>  </a:t>
            </a:r>
            <a:r>
              <a:rPr lang="en-US" dirty="0" err="1"/>
              <a:t>lcd.setCursor</a:t>
            </a:r>
            <a:r>
              <a:rPr lang="en-US" dirty="0"/>
              <a:t>(0, 1);</a:t>
            </a:r>
          </a:p>
          <a:p>
            <a:r>
              <a:rPr lang="en-US" dirty="0"/>
              <a:t>  float h = </a:t>
            </a:r>
            <a:r>
              <a:rPr lang="en-US" dirty="0" err="1"/>
              <a:t>dht.readHumidity</a:t>
            </a:r>
            <a:r>
              <a:rPr lang="en-US" dirty="0"/>
              <a:t>();</a:t>
            </a:r>
          </a:p>
          <a:p>
            <a:r>
              <a:rPr lang="en-US" dirty="0"/>
              <a:t>  float f = </a:t>
            </a:r>
            <a:r>
              <a:rPr lang="en-US" dirty="0" err="1"/>
              <a:t>dht.readTemperature</a:t>
            </a:r>
            <a:r>
              <a:rPr lang="en-US" dirty="0"/>
              <a:t>(true);</a:t>
            </a:r>
          </a:p>
          <a:p>
            <a:endParaRPr lang="en-US" dirty="0"/>
          </a:p>
          <a:p>
            <a:r>
              <a:rPr lang="en-US" dirty="0"/>
              <a:t>  if (</a:t>
            </a:r>
            <a:r>
              <a:rPr lang="en-US" dirty="0" err="1"/>
              <a:t>isnan</a:t>
            </a:r>
            <a:r>
              <a:rPr lang="en-US" dirty="0"/>
              <a:t>(h) || </a:t>
            </a:r>
            <a:r>
              <a:rPr lang="en-US" dirty="0" err="1"/>
              <a:t>isnan</a:t>
            </a:r>
            <a:r>
              <a:rPr lang="en-US" dirty="0"/>
              <a:t>(f)) {</a:t>
            </a:r>
          </a:p>
          <a:p>
            <a:r>
              <a:rPr lang="en-US" dirty="0"/>
              <a:t>    </a:t>
            </a:r>
            <a:r>
              <a:rPr lang="en-US" dirty="0" err="1"/>
              <a:t>lcd.print</a:t>
            </a:r>
            <a:r>
              <a:rPr lang="en-US" dirty="0"/>
              <a:t>("ERROR");</a:t>
            </a:r>
          </a:p>
          <a:p>
            <a:r>
              <a:rPr lang="en-US" dirty="0"/>
              <a:t>    return;</a:t>
            </a:r>
          </a:p>
          <a:p>
            <a:r>
              <a:rPr lang="en-US" dirty="0"/>
              <a:t>  }</a:t>
            </a:r>
          </a:p>
          <a:p>
            <a:endParaRPr lang="en-US" dirty="0"/>
          </a:p>
          <a:p>
            <a:r>
              <a:rPr lang="en-US" dirty="0"/>
              <a:t>  </a:t>
            </a:r>
            <a:r>
              <a:rPr lang="en-US" dirty="0" err="1"/>
              <a:t>lcd.print</a:t>
            </a:r>
            <a:r>
              <a:rPr lang="en-US" dirty="0"/>
              <a:t>(f);</a:t>
            </a:r>
          </a:p>
          <a:p>
            <a:r>
              <a:rPr lang="en-US" dirty="0"/>
              <a:t>  </a:t>
            </a:r>
            <a:r>
              <a:rPr lang="en-US" dirty="0" err="1"/>
              <a:t>lcd.setCursor</a:t>
            </a:r>
            <a:r>
              <a:rPr lang="en-US" dirty="0"/>
              <a:t>(7,1);</a:t>
            </a:r>
          </a:p>
          <a:p>
            <a:r>
              <a:rPr lang="en-US" dirty="0"/>
              <a:t>  </a:t>
            </a:r>
            <a:r>
              <a:rPr lang="en-US" dirty="0" err="1"/>
              <a:t>lcd.print</a:t>
            </a:r>
            <a:r>
              <a:rPr lang="en-US" dirty="0"/>
              <a:t>(h);  </a:t>
            </a:r>
          </a:p>
          <a:p>
            <a:r>
              <a:rPr lang="en-US" dirty="0"/>
              <a:t>}</a:t>
            </a:r>
          </a:p>
        </p:txBody>
      </p:sp>
      <p:cxnSp>
        <p:nvCxnSpPr>
          <p:cNvPr id="6" name="Straight Connector 5"/>
          <p:cNvCxnSpPr/>
          <p:nvPr/>
        </p:nvCxnSpPr>
        <p:spPr>
          <a:xfrm flipH="1">
            <a:off x="5100034" y="1481070"/>
            <a:ext cx="51515" cy="4984124"/>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1223492" y="283335"/>
            <a:ext cx="6027312"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CODE FOR ARDUINO 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057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726"/>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ANDROID APP BASED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34718"/>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Blynk is a Platform with iOS and Android apps to control Arduino, Raspberry Pi and </a:t>
            </a:r>
            <a:r>
              <a:rPr lang="en-IN" sz="2400" dirty="0" smtClean="0">
                <a:latin typeface="Times New Roman" panose="02020603050405020304" pitchFamily="18" charset="0"/>
                <a:cs typeface="Times New Roman" panose="02020603050405020304" pitchFamily="18" charset="0"/>
              </a:rPr>
              <a:t>other similar boards </a:t>
            </a:r>
            <a:r>
              <a:rPr lang="en-IN" sz="2400" dirty="0">
                <a:latin typeface="Times New Roman" panose="02020603050405020304" pitchFamily="18" charset="0"/>
                <a:cs typeface="Times New Roman" panose="02020603050405020304" pitchFamily="18" charset="0"/>
              </a:rPr>
              <a:t>over the </a:t>
            </a:r>
            <a:r>
              <a:rPr lang="en-IN" sz="2400" dirty="0" smtClean="0">
                <a:latin typeface="Times New Roman" panose="02020603050405020304" pitchFamily="18" charset="0"/>
                <a:cs typeface="Times New Roman" panose="02020603050405020304" pitchFamily="18" charset="0"/>
              </a:rPr>
              <a:t>Internet or Bluetooth.</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Blynk app for this project uses Bluetooth as its communication media.</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Arduino board is made capable of </a:t>
            </a:r>
            <a:r>
              <a:rPr lang="en-IN" sz="2400" dirty="0" err="1" smtClean="0">
                <a:latin typeface="Times New Roman" panose="02020603050405020304" pitchFamily="18" charset="0"/>
                <a:cs typeface="Times New Roman" panose="02020603050405020304" pitchFamily="18" charset="0"/>
              </a:rPr>
              <a:t>bluetooth</a:t>
            </a:r>
            <a:r>
              <a:rPr lang="en-IN" sz="2400" dirty="0" smtClean="0">
                <a:latin typeface="Times New Roman" panose="02020603050405020304" pitchFamily="18" charset="0"/>
                <a:cs typeface="Times New Roman" panose="02020603050405020304" pitchFamily="18" charset="0"/>
              </a:rPr>
              <a:t> serial communication by the use of an HC-05 module. </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401871"/>
            <a:ext cx="1390918" cy="369332"/>
          </a:xfrm>
          <a:prstGeom prst="rect">
            <a:avLst/>
          </a:prstGeom>
          <a:noFill/>
        </p:spPr>
        <p:txBody>
          <a:bodyPr wrap="square" rtlCol="0">
            <a:spAutoFit/>
          </a:bodyPr>
          <a:lstStyle/>
          <a:p>
            <a:r>
              <a:rPr lang="en-US" dirty="0" smtClean="0"/>
              <a:t>PHASE 2</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769" y="573638"/>
            <a:ext cx="1045738" cy="104573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583" y="599800"/>
            <a:ext cx="1361186" cy="10195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0711" y="702027"/>
            <a:ext cx="579885" cy="788959"/>
          </a:xfrm>
          <a:prstGeom prst="rect">
            <a:avLst/>
          </a:prstGeom>
        </p:spPr>
      </p:pic>
    </p:spTree>
    <p:extLst>
      <p:ext uri="{BB962C8B-B14F-4D97-AF65-F5344CB8AC3E}">
        <p14:creationId xmlns:p14="http://schemas.microsoft.com/office/powerpoint/2010/main" val="1713035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dirty="0" smtClean="0">
                <a:latin typeface="Times New Roman" panose="02020603050405020304" pitchFamily="18" charset="0"/>
                <a:cs typeface="Times New Roman" panose="02020603050405020304" pitchFamily="18" charset="0"/>
              </a:rPr>
              <a:t>Working of the Android App</a:t>
            </a:r>
            <a:endParaRPr lang="en-US"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838200" y="1825625"/>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First of all the code provided upon the creation of a Blynk app by the </a:t>
            </a:r>
            <a:r>
              <a:rPr lang="en-US" sz="2400" dirty="0" err="1" smtClean="0">
                <a:latin typeface="Times New Roman" panose="02020603050405020304" pitchFamily="18" charset="0"/>
                <a:cs typeface="Times New Roman" panose="02020603050405020304" pitchFamily="18" charset="0"/>
              </a:rPr>
              <a:t>blynk</a:t>
            </a:r>
            <a:r>
              <a:rPr lang="en-US" sz="2400" dirty="0" smtClean="0">
                <a:latin typeface="Times New Roman" panose="02020603050405020304" pitchFamily="18" charset="0"/>
                <a:cs typeface="Times New Roman" panose="02020603050405020304" pitchFamily="18" charset="0"/>
              </a:rPr>
              <a:t> website is uploaded to the Arduino board.</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Then the app is started in the android mobile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Bluetooth connections to the board is made from within the app</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buttons in the app are used to operate the Arduino board</a:t>
            </a:r>
            <a:endParaRPr lang="en-US" sz="2400" dirty="0"/>
          </a:p>
        </p:txBody>
      </p:sp>
    </p:spTree>
    <p:extLst>
      <p:ext uri="{BB962C8B-B14F-4D97-AF65-F5344CB8AC3E}">
        <p14:creationId xmlns:p14="http://schemas.microsoft.com/office/powerpoint/2010/main" val="1402664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317" y="1727601"/>
            <a:ext cx="5889939" cy="6413679"/>
          </a:xfrm>
        </p:spPr>
        <p:txBody>
          <a:bodyPr>
            <a:noAutofit/>
          </a:bodyPr>
          <a:lstStyle/>
          <a:p>
            <a:pPr marL="0" indent="0">
              <a:buNone/>
            </a:pPr>
            <a:r>
              <a:rPr lang="en-US" sz="2000" dirty="0"/>
              <a:t>#define BLYNK_PRINT Serial</a:t>
            </a:r>
          </a:p>
          <a:p>
            <a:pPr marL="0" indent="0">
              <a:buNone/>
            </a:pPr>
            <a:r>
              <a:rPr lang="en-US" sz="2000" dirty="0" smtClean="0"/>
              <a:t>#</a:t>
            </a:r>
            <a:r>
              <a:rPr lang="en-US" sz="2000" dirty="0"/>
              <a:t>include &lt;</a:t>
            </a:r>
            <a:r>
              <a:rPr lang="en-US" sz="2000" dirty="0" err="1"/>
              <a:t>SoftwareSerial.h</a:t>
            </a:r>
            <a:r>
              <a:rPr lang="en-US" sz="2000" dirty="0"/>
              <a:t>&gt;</a:t>
            </a:r>
          </a:p>
          <a:p>
            <a:pPr marL="0" indent="0">
              <a:buNone/>
            </a:pPr>
            <a:endParaRPr lang="en-US" sz="2000" dirty="0" smtClean="0"/>
          </a:p>
          <a:p>
            <a:pPr marL="0" indent="0">
              <a:buNone/>
            </a:pPr>
            <a:r>
              <a:rPr lang="en-US" sz="2000" dirty="0" err="1" smtClean="0"/>
              <a:t>SoftwareSerial</a:t>
            </a:r>
            <a:r>
              <a:rPr lang="en-US" sz="2000" dirty="0" smtClean="0"/>
              <a:t> </a:t>
            </a:r>
            <a:r>
              <a:rPr lang="en-US" sz="2000" dirty="0" err="1"/>
              <a:t>SwSerial</a:t>
            </a:r>
            <a:r>
              <a:rPr lang="en-US" sz="2000" dirty="0"/>
              <a:t>(2, 3); // RX, TX</a:t>
            </a:r>
          </a:p>
          <a:p>
            <a:pPr marL="0" indent="0">
              <a:buNone/>
            </a:pPr>
            <a:endParaRPr lang="en-US" sz="2000" dirty="0" smtClean="0"/>
          </a:p>
          <a:p>
            <a:pPr marL="0" indent="0">
              <a:buNone/>
            </a:pPr>
            <a:r>
              <a:rPr lang="en-US" sz="2000" dirty="0" smtClean="0"/>
              <a:t>#</a:t>
            </a:r>
            <a:r>
              <a:rPr lang="en-US" sz="2000" dirty="0"/>
              <a:t>include &lt;</a:t>
            </a:r>
            <a:r>
              <a:rPr lang="en-US" sz="2000" dirty="0" err="1"/>
              <a:t>BlynkSimpleSerialBLE.h</a:t>
            </a:r>
            <a:r>
              <a:rPr lang="en-US" sz="2000" dirty="0"/>
              <a:t>&gt;</a:t>
            </a:r>
          </a:p>
          <a:p>
            <a:pPr marL="0" indent="0">
              <a:buNone/>
            </a:pPr>
            <a:r>
              <a:rPr lang="en-US" sz="2000" dirty="0"/>
              <a:t>#include &lt;</a:t>
            </a:r>
            <a:r>
              <a:rPr lang="en-US" sz="2000" dirty="0" err="1"/>
              <a:t>SoftwareSerial.h</a:t>
            </a:r>
            <a:r>
              <a:rPr lang="en-US" sz="2000" dirty="0"/>
              <a:t>&gt;</a:t>
            </a:r>
          </a:p>
          <a:p>
            <a:pPr marL="0" indent="0">
              <a:buNone/>
            </a:pPr>
            <a:endParaRPr lang="en-US" sz="2000" dirty="0" smtClean="0"/>
          </a:p>
          <a:p>
            <a:pPr marL="0" indent="0">
              <a:buNone/>
            </a:pPr>
            <a:r>
              <a:rPr lang="en-US" sz="2000" dirty="0" smtClean="0"/>
              <a:t>char </a:t>
            </a:r>
            <a:r>
              <a:rPr lang="en-US" sz="2000" dirty="0" err="1"/>
              <a:t>auth</a:t>
            </a:r>
            <a:r>
              <a:rPr lang="en-US" sz="2000" dirty="0"/>
              <a:t>[] = "bcb194fa906e4bb2baee1b922f53d065";</a:t>
            </a:r>
          </a:p>
          <a:p>
            <a:pPr marL="0" indent="0">
              <a:buNone/>
            </a:pPr>
            <a:r>
              <a:rPr lang="en-US" sz="2000" dirty="0" err="1" smtClean="0"/>
              <a:t>SoftwareSerial</a:t>
            </a:r>
            <a:r>
              <a:rPr lang="en-US" sz="2000" dirty="0" smtClean="0"/>
              <a:t> </a:t>
            </a:r>
            <a:r>
              <a:rPr lang="en-US" sz="2000" dirty="0" err="1"/>
              <a:t>SerialBLE</a:t>
            </a:r>
            <a:r>
              <a:rPr lang="en-US" sz="2000" dirty="0"/>
              <a:t>(2, 3); // RX, TX</a:t>
            </a:r>
          </a:p>
          <a:p>
            <a:pPr marL="0" indent="0">
              <a:buNone/>
            </a:pPr>
            <a:endParaRPr lang="en-US" sz="2000" dirty="0"/>
          </a:p>
        </p:txBody>
      </p:sp>
      <p:sp>
        <p:nvSpPr>
          <p:cNvPr id="8" name="TextBox 7"/>
          <p:cNvSpPr txBox="1"/>
          <p:nvPr/>
        </p:nvSpPr>
        <p:spPr>
          <a:xfrm>
            <a:off x="626771" y="412124"/>
            <a:ext cx="833692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ARDUINO CODE FOR APP CONTROL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878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75764" y="927279"/>
            <a:ext cx="9710670" cy="5570756"/>
          </a:xfrm>
          <a:prstGeom prst="rect">
            <a:avLst/>
          </a:prstGeom>
          <a:noFill/>
        </p:spPr>
        <p:txBody>
          <a:bodyPr wrap="square" rtlCol="0">
            <a:spAutoFit/>
          </a:bodyPr>
          <a:lstStyle/>
          <a:p>
            <a:r>
              <a:rPr lang="en-US" sz="2000" dirty="0"/>
              <a:t>void setup()</a:t>
            </a:r>
          </a:p>
          <a:p>
            <a:endParaRPr lang="en-US" sz="2000" dirty="0" smtClean="0"/>
          </a:p>
          <a:p>
            <a:r>
              <a:rPr lang="en-US" sz="2000" dirty="0" smtClean="0"/>
              <a:t>{</a:t>
            </a:r>
            <a:endParaRPr lang="en-US" sz="2000" dirty="0"/>
          </a:p>
          <a:p>
            <a:r>
              <a:rPr lang="en-US" sz="2000" dirty="0" err="1"/>
              <a:t>Serial.begin</a:t>
            </a:r>
            <a:r>
              <a:rPr lang="en-US" sz="2000" dirty="0"/>
              <a:t>(9600);</a:t>
            </a:r>
          </a:p>
          <a:p>
            <a:r>
              <a:rPr lang="en-US" sz="2000" dirty="0"/>
              <a:t>  </a:t>
            </a:r>
            <a:endParaRPr lang="en-US" sz="2000" dirty="0" smtClean="0"/>
          </a:p>
          <a:p>
            <a:r>
              <a:rPr lang="en-US" sz="2000" dirty="0" err="1" smtClean="0"/>
              <a:t>SerialBLE.begin</a:t>
            </a:r>
            <a:r>
              <a:rPr lang="en-US" sz="2000" dirty="0" smtClean="0"/>
              <a:t>(9600</a:t>
            </a:r>
            <a:r>
              <a:rPr lang="en-US" sz="2000" dirty="0"/>
              <a:t>);</a:t>
            </a:r>
          </a:p>
          <a:p>
            <a:endParaRPr lang="en-US" sz="2000" dirty="0"/>
          </a:p>
          <a:p>
            <a:r>
              <a:rPr lang="en-US" sz="2000" dirty="0" err="1" smtClean="0"/>
              <a:t>Blynk.begin</a:t>
            </a:r>
            <a:r>
              <a:rPr lang="en-US" sz="2000" dirty="0" smtClean="0"/>
              <a:t>(</a:t>
            </a:r>
            <a:r>
              <a:rPr lang="en-US" sz="2000" dirty="0" err="1" smtClean="0"/>
              <a:t>SerialBLE</a:t>
            </a:r>
            <a:r>
              <a:rPr lang="en-US" sz="2000" dirty="0"/>
              <a:t>, </a:t>
            </a:r>
            <a:r>
              <a:rPr lang="en-US" sz="2000" dirty="0" err="1"/>
              <a:t>auth</a:t>
            </a:r>
            <a:r>
              <a:rPr lang="en-US" sz="2000" dirty="0"/>
              <a:t>);</a:t>
            </a:r>
          </a:p>
          <a:p>
            <a:endParaRPr lang="en-US" sz="2000" dirty="0" smtClean="0"/>
          </a:p>
          <a:p>
            <a:r>
              <a:rPr lang="en-US" sz="2000" dirty="0" err="1" smtClean="0"/>
              <a:t>Serial.println</a:t>
            </a:r>
            <a:r>
              <a:rPr lang="en-US" sz="2000" dirty="0"/>
              <a:t>("Waiting for connections...");</a:t>
            </a:r>
          </a:p>
          <a:p>
            <a:r>
              <a:rPr lang="en-US" sz="2000" dirty="0" smtClean="0"/>
              <a:t>}</a:t>
            </a:r>
          </a:p>
          <a:p>
            <a:endParaRPr lang="en-US" sz="2000" dirty="0" smtClean="0"/>
          </a:p>
          <a:p>
            <a:r>
              <a:rPr lang="en-US" sz="2000" dirty="0" smtClean="0"/>
              <a:t>void </a:t>
            </a:r>
            <a:r>
              <a:rPr lang="en-US" sz="2000" dirty="0"/>
              <a:t>loop()</a:t>
            </a:r>
          </a:p>
          <a:p>
            <a:r>
              <a:rPr lang="en-US" sz="2000" dirty="0"/>
              <a:t>{</a:t>
            </a:r>
          </a:p>
          <a:p>
            <a:r>
              <a:rPr lang="en-US" sz="2000" dirty="0"/>
              <a:t>  </a:t>
            </a:r>
            <a:r>
              <a:rPr lang="en-US" sz="2000" dirty="0" err="1"/>
              <a:t>Blynk.run</a:t>
            </a:r>
            <a:r>
              <a:rPr lang="en-US" sz="2000" dirty="0"/>
              <a:t>();</a:t>
            </a:r>
          </a:p>
          <a:p>
            <a:r>
              <a:rPr lang="en-US" sz="2000" dirty="0"/>
              <a:t>}</a:t>
            </a:r>
          </a:p>
          <a:p>
            <a:endParaRPr lang="en-US" dirty="0"/>
          </a:p>
          <a:p>
            <a:endParaRPr lang="en-US" dirty="0"/>
          </a:p>
        </p:txBody>
      </p:sp>
    </p:spTree>
    <p:extLst>
      <p:ext uri="{BB962C8B-B14F-4D97-AF65-F5344CB8AC3E}">
        <p14:creationId xmlns:p14="http://schemas.microsoft.com/office/powerpoint/2010/main" val="3229330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VOICE CONTROL USING ANDROID</a:t>
            </a:r>
            <a:endParaRPr lang="en-US"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4315" y="180304"/>
            <a:ext cx="2495550" cy="1828800"/>
          </a:xfrm>
        </p:spPr>
      </p:pic>
      <p:sp>
        <p:nvSpPr>
          <p:cNvPr id="4" name="TextBox 3"/>
          <p:cNvSpPr txBox="1"/>
          <p:nvPr/>
        </p:nvSpPr>
        <p:spPr>
          <a:xfrm>
            <a:off x="838200" y="180304"/>
            <a:ext cx="1583028" cy="369332"/>
          </a:xfrm>
          <a:prstGeom prst="rect">
            <a:avLst/>
          </a:prstGeom>
          <a:noFill/>
        </p:spPr>
        <p:txBody>
          <a:bodyPr wrap="square" rtlCol="0">
            <a:spAutoFit/>
          </a:bodyPr>
          <a:lstStyle/>
          <a:p>
            <a:r>
              <a:rPr lang="en-US" dirty="0" smtClean="0"/>
              <a:t>PHASE 3</a:t>
            </a:r>
            <a:endParaRPr lang="en-US" dirty="0"/>
          </a:p>
        </p:txBody>
      </p:sp>
      <p:sp>
        <p:nvSpPr>
          <p:cNvPr id="7" name="TextBox 6"/>
          <p:cNvSpPr txBox="1"/>
          <p:nvPr/>
        </p:nvSpPr>
        <p:spPr>
          <a:xfrm>
            <a:off x="838200" y="2550016"/>
            <a:ext cx="94648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this phase, the Arduino board is controlled using voice command given by the user</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voice command is first converted into text format and then sent over to the Bluetooth module HC-05 which then sends it to the </a:t>
            </a:r>
            <a:r>
              <a:rPr lang="en-US" sz="2400" dirty="0" err="1" smtClean="0"/>
              <a:t>arduino</a:t>
            </a:r>
            <a:r>
              <a:rPr lang="en-US" sz="2400" dirty="0" smtClean="0"/>
              <a:t> board via serial port communication.</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speech-to-text conversion is achieved with the help of an android app called AMR VOICE</a:t>
            </a:r>
            <a:endParaRPr lang="en-US" sz="2400" dirty="0"/>
          </a:p>
        </p:txBody>
      </p:sp>
    </p:spTree>
    <p:extLst>
      <p:ext uri="{BB962C8B-B14F-4D97-AF65-F5344CB8AC3E}">
        <p14:creationId xmlns:p14="http://schemas.microsoft.com/office/powerpoint/2010/main" val="1517553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WORKING OF VOICE CONTROL PHASE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54414"/>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All smartphones have an in-built speech-to-text conversion feature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AMR Voice uses the feature to convert the voice command into a string which starts with ‘*’ and ends with a ‘#’ to mark the start and end points of the command.</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command is sent to the HC-05 module which sends it to the board</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5293217"/>
            <a:ext cx="9258837" cy="861774"/>
          </a:xfrm>
          <a:prstGeom prst="rect">
            <a:avLst/>
          </a:prstGeom>
          <a:noFill/>
        </p:spPr>
        <p:txBody>
          <a:bodyPr wrap="square" rtlCol="0">
            <a:spAutoFit/>
          </a:bodyPr>
          <a:lstStyle/>
          <a:p>
            <a:r>
              <a:rPr lang="en-US" dirty="0" smtClean="0"/>
              <a:t>Voice command:                                                            Command sent to board:</a:t>
            </a:r>
          </a:p>
          <a:p>
            <a:r>
              <a:rPr lang="en-US" sz="3200" dirty="0" smtClean="0"/>
              <a:t>Light ON                                    *light on#</a:t>
            </a:r>
            <a:endParaRPr lang="en-US" sz="3200" dirty="0"/>
          </a:p>
        </p:txBody>
      </p:sp>
    </p:spTree>
    <p:extLst>
      <p:ext uri="{BB962C8B-B14F-4D97-AF65-F5344CB8AC3E}">
        <p14:creationId xmlns:p14="http://schemas.microsoft.com/office/powerpoint/2010/main" val="3621817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4400" dirty="0" smtClean="0">
                <a:latin typeface="Times New Roman" panose="02020603050405020304" pitchFamily="18" charset="0"/>
                <a:cs typeface="Times New Roman" panose="02020603050405020304" pitchFamily="18" charset="0"/>
              </a:rPr>
              <a:t>“ Any </a:t>
            </a:r>
            <a:r>
              <a:rPr lang="en-IN" sz="4400" dirty="0">
                <a:latin typeface="Times New Roman" panose="02020603050405020304" pitchFamily="18" charset="0"/>
                <a:cs typeface="Times New Roman" panose="02020603050405020304" pitchFamily="18" charset="0"/>
              </a:rPr>
              <a:t>sufficiently advanced technology is indistinguishable from </a:t>
            </a:r>
            <a:r>
              <a:rPr lang="en-IN" sz="4400" dirty="0" smtClean="0">
                <a:latin typeface="Times New Roman" panose="02020603050405020304" pitchFamily="18" charset="0"/>
                <a:cs typeface="Times New Roman" panose="02020603050405020304" pitchFamily="18" charset="0"/>
              </a:rPr>
              <a:t>magic. ”</a:t>
            </a:r>
            <a:endParaRPr lang="en-US" sz="4400" dirty="0">
              <a:latin typeface="Times New Roman" panose="02020603050405020304" pitchFamily="18" charset="0"/>
              <a:cs typeface="Times New Roman" panose="02020603050405020304" pitchFamily="18" charset="0"/>
            </a:endParaRPr>
          </a:p>
          <a:p>
            <a:pPr marL="0" indent="0">
              <a:buNone/>
            </a:pPr>
            <a:r>
              <a:rPr lang="en-US" dirty="0" smtClean="0"/>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Arthur C. Clarke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717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ARDUINO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141372" cy="4459265"/>
          </a:xfrm>
        </p:spPr>
        <p:txBody>
          <a:bodyPr>
            <a:normAutofit fontScale="62500" lnSpcReduction="20000"/>
          </a:bodyPr>
          <a:lstStyle/>
          <a:p>
            <a:pPr marL="0" indent="0">
              <a:buNone/>
            </a:pPr>
            <a:r>
              <a:rPr lang="en-US" dirty="0"/>
              <a:t>String voice;</a:t>
            </a:r>
          </a:p>
          <a:p>
            <a:pPr marL="0" indent="0">
              <a:buNone/>
            </a:pPr>
            <a:endParaRPr lang="en-US" dirty="0"/>
          </a:p>
          <a:p>
            <a:pPr marL="0" indent="0">
              <a:buNone/>
            </a:pPr>
            <a:r>
              <a:rPr lang="en-US" dirty="0" err="1"/>
              <a:t>int</a:t>
            </a:r>
            <a:r>
              <a:rPr lang="en-US" dirty="0"/>
              <a:t> led1 = 8;</a:t>
            </a:r>
          </a:p>
          <a:p>
            <a:pPr marL="0" indent="0">
              <a:buNone/>
            </a:pPr>
            <a:r>
              <a:rPr lang="en-US" dirty="0" err="1"/>
              <a:t>int</a:t>
            </a:r>
            <a:r>
              <a:rPr lang="en-US" dirty="0"/>
              <a:t> led2 = 9;</a:t>
            </a:r>
          </a:p>
          <a:p>
            <a:pPr marL="0" indent="0">
              <a:buNone/>
            </a:pPr>
            <a:r>
              <a:rPr lang="en-US" dirty="0" err="1"/>
              <a:t>int</a:t>
            </a:r>
            <a:r>
              <a:rPr lang="en-US" dirty="0"/>
              <a:t> led3 = 10;</a:t>
            </a:r>
          </a:p>
          <a:p>
            <a:pPr marL="0" indent="0">
              <a:buNone/>
            </a:pPr>
            <a:r>
              <a:rPr lang="en-US" dirty="0" err="1"/>
              <a:t>int</a:t>
            </a:r>
            <a:r>
              <a:rPr lang="en-US" dirty="0"/>
              <a:t> </a:t>
            </a:r>
            <a:r>
              <a:rPr lang="en-US" dirty="0" err="1"/>
              <a:t>lcd</a:t>
            </a:r>
            <a:r>
              <a:rPr lang="en-US" dirty="0"/>
              <a:t> = 12;</a:t>
            </a:r>
          </a:p>
          <a:p>
            <a:pPr marL="0" indent="0">
              <a:buNone/>
            </a:pPr>
            <a:r>
              <a:rPr lang="en-US" dirty="0" err="1"/>
              <a:t>int</a:t>
            </a:r>
            <a:r>
              <a:rPr lang="en-US" dirty="0"/>
              <a:t> motor = 11;</a:t>
            </a:r>
          </a:p>
          <a:p>
            <a:pPr marL="0" indent="0">
              <a:buNone/>
            </a:pPr>
            <a:r>
              <a:rPr lang="en-US" dirty="0"/>
              <a:t>void </a:t>
            </a:r>
            <a:r>
              <a:rPr lang="en-US" dirty="0" err="1"/>
              <a:t>allon</a:t>
            </a:r>
            <a:r>
              <a:rPr lang="en-US" dirty="0"/>
              <a:t>() {</a:t>
            </a:r>
          </a:p>
          <a:p>
            <a:pPr marL="0" indent="0">
              <a:buNone/>
            </a:pPr>
            <a:r>
              <a:rPr lang="en-US" dirty="0"/>
              <a:t>  </a:t>
            </a:r>
            <a:r>
              <a:rPr lang="en-US" dirty="0" err="1"/>
              <a:t>digitalWrite</a:t>
            </a:r>
            <a:r>
              <a:rPr lang="en-US" dirty="0"/>
              <a:t> (led1, HIGH);</a:t>
            </a:r>
          </a:p>
          <a:p>
            <a:pPr marL="0" indent="0">
              <a:buNone/>
            </a:pPr>
            <a:r>
              <a:rPr lang="en-US" dirty="0"/>
              <a:t>  </a:t>
            </a:r>
            <a:r>
              <a:rPr lang="en-US" dirty="0" err="1"/>
              <a:t>digitalWrite</a:t>
            </a:r>
            <a:r>
              <a:rPr lang="en-US" dirty="0"/>
              <a:t> (led2, HIGH);</a:t>
            </a:r>
          </a:p>
          <a:p>
            <a:pPr marL="0" indent="0">
              <a:buNone/>
            </a:pPr>
            <a:r>
              <a:rPr lang="en-US" dirty="0"/>
              <a:t>  </a:t>
            </a:r>
            <a:r>
              <a:rPr lang="en-US" dirty="0" err="1"/>
              <a:t>digitalWrite</a:t>
            </a:r>
            <a:r>
              <a:rPr lang="en-US" dirty="0"/>
              <a:t> (led3, HIGH);</a:t>
            </a:r>
          </a:p>
          <a:p>
            <a:pPr marL="0" indent="0">
              <a:buNone/>
            </a:pPr>
            <a:r>
              <a:rPr lang="en-US" dirty="0"/>
              <a:t>  </a:t>
            </a:r>
            <a:r>
              <a:rPr lang="en-US" dirty="0" err="1"/>
              <a:t>digitalWrite</a:t>
            </a:r>
            <a:r>
              <a:rPr lang="en-US" dirty="0"/>
              <a:t> (</a:t>
            </a:r>
            <a:r>
              <a:rPr lang="en-US" dirty="0" err="1"/>
              <a:t>lcd</a:t>
            </a:r>
            <a:r>
              <a:rPr lang="en-US" dirty="0"/>
              <a:t>, HIGH);</a:t>
            </a:r>
          </a:p>
          <a:p>
            <a:pPr marL="0" indent="0">
              <a:buNone/>
            </a:pPr>
            <a:r>
              <a:rPr lang="en-US" dirty="0"/>
              <a:t>  </a:t>
            </a:r>
            <a:r>
              <a:rPr lang="en-US" dirty="0" err="1"/>
              <a:t>analogWrite</a:t>
            </a:r>
            <a:r>
              <a:rPr lang="en-US" dirty="0"/>
              <a:t> (motor, 255);</a:t>
            </a:r>
          </a:p>
          <a:p>
            <a:pPr marL="0" indent="0">
              <a:buNone/>
            </a:pPr>
            <a:r>
              <a:rPr lang="en-US" dirty="0"/>
              <a:t>}</a:t>
            </a:r>
          </a:p>
          <a:p>
            <a:pPr marL="0" indent="0">
              <a:buNone/>
            </a:pPr>
            <a:endParaRPr lang="en-US" dirty="0"/>
          </a:p>
        </p:txBody>
      </p:sp>
      <p:sp>
        <p:nvSpPr>
          <p:cNvPr id="4" name="TextBox 3"/>
          <p:cNvSpPr txBox="1"/>
          <p:nvPr/>
        </p:nvSpPr>
        <p:spPr>
          <a:xfrm>
            <a:off x="4228027" y="1825625"/>
            <a:ext cx="3322749" cy="4524315"/>
          </a:xfrm>
          <a:prstGeom prst="rect">
            <a:avLst/>
          </a:prstGeom>
          <a:noFill/>
        </p:spPr>
        <p:txBody>
          <a:bodyPr wrap="square" rtlCol="0">
            <a:spAutoFit/>
          </a:bodyPr>
          <a:lstStyle/>
          <a:p>
            <a:r>
              <a:rPr lang="en-US" dirty="0"/>
              <a:t>void </a:t>
            </a:r>
            <a:r>
              <a:rPr lang="en-US" dirty="0" err="1"/>
              <a:t>alloff</a:t>
            </a:r>
            <a:r>
              <a:rPr lang="en-US" dirty="0"/>
              <a:t>() {</a:t>
            </a:r>
          </a:p>
          <a:p>
            <a:r>
              <a:rPr lang="en-US" dirty="0"/>
              <a:t>  </a:t>
            </a:r>
            <a:r>
              <a:rPr lang="en-US" dirty="0" err="1"/>
              <a:t>digitalWrite</a:t>
            </a:r>
            <a:r>
              <a:rPr lang="en-US" dirty="0"/>
              <a:t> (led1, LOW);</a:t>
            </a:r>
          </a:p>
          <a:p>
            <a:r>
              <a:rPr lang="en-US" dirty="0"/>
              <a:t>  </a:t>
            </a:r>
            <a:r>
              <a:rPr lang="en-US" dirty="0" err="1"/>
              <a:t>digitalWrite</a:t>
            </a:r>
            <a:r>
              <a:rPr lang="en-US" dirty="0"/>
              <a:t> (led2, LOW);</a:t>
            </a:r>
          </a:p>
          <a:p>
            <a:r>
              <a:rPr lang="en-US" dirty="0"/>
              <a:t>  </a:t>
            </a:r>
            <a:r>
              <a:rPr lang="en-US" dirty="0" err="1"/>
              <a:t>digitalWrite</a:t>
            </a:r>
            <a:r>
              <a:rPr lang="en-US" dirty="0"/>
              <a:t> (led3, LOW);</a:t>
            </a:r>
          </a:p>
          <a:p>
            <a:r>
              <a:rPr lang="en-US" dirty="0"/>
              <a:t>  </a:t>
            </a:r>
            <a:r>
              <a:rPr lang="en-US" dirty="0" err="1"/>
              <a:t>digitalWrite</a:t>
            </a:r>
            <a:r>
              <a:rPr lang="en-US" dirty="0"/>
              <a:t> (</a:t>
            </a:r>
            <a:r>
              <a:rPr lang="en-US" dirty="0" err="1"/>
              <a:t>lcd</a:t>
            </a:r>
            <a:r>
              <a:rPr lang="en-US" dirty="0"/>
              <a:t>, LOW);</a:t>
            </a:r>
          </a:p>
          <a:p>
            <a:r>
              <a:rPr lang="en-US" dirty="0"/>
              <a:t>  </a:t>
            </a:r>
            <a:r>
              <a:rPr lang="en-US" dirty="0" err="1"/>
              <a:t>analogWrite</a:t>
            </a:r>
            <a:r>
              <a:rPr lang="en-US" dirty="0"/>
              <a:t> (motor, 0);</a:t>
            </a:r>
          </a:p>
          <a:p>
            <a:r>
              <a:rPr lang="en-US" dirty="0"/>
              <a:t>}</a:t>
            </a:r>
          </a:p>
          <a:p>
            <a:r>
              <a:rPr lang="en-IN" dirty="0"/>
              <a:t>void led1on() {</a:t>
            </a:r>
          </a:p>
          <a:p>
            <a:r>
              <a:rPr lang="en-IN" dirty="0"/>
              <a:t>  </a:t>
            </a:r>
            <a:r>
              <a:rPr lang="en-IN" dirty="0" err="1"/>
              <a:t>digitalWrite</a:t>
            </a:r>
            <a:r>
              <a:rPr lang="en-IN" dirty="0"/>
              <a:t> (led1, HIGH);</a:t>
            </a:r>
          </a:p>
          <a:p>
            <a:r>
              <a:rPr lang="en-IN" dirty="0"/>
              <a:t>}</a:t>
            </a:r>
          </a:p>
          <a:p>
            <a:r>
              <a:rPr lang="en-IN" dirty="0"/>
              <a:t>void led1off() {</a:t>
            </a:r>
          </a:p>
          <a:p>
            <a:r>
              <a:rPr lang="en-IN" dirty="0"/>
              <a:t>  </a:t>
            </a:r>
            <a:r>
              <a:rPr lang="en-IN" dirty="0" err="1"/>
              <a:t>digitalWrite</a:t>
            </a:r>
            <a:r>
              <a:rPr lang="en-IN" dirty="0"/>
              <a:t> (led1, LOW);</a:t>
            </a:r>
          </a:p>
          <a:p>
            <a:r>
              <a:rPr lang="en-IN" dirty="0"/>
              <a:t>}</a:t>
            </a:r>
          </a:p>
          <a:p>
            <a:r>
              <a:rPr lang="en-IN" dirty="0"/>
              <a:t>void led2on() {</a:t>
            </a:r>
          </a:p>
          <a:p>
            <a:r>
              <a:rPr lang="en-IN" dirty="0"/>
              <a:t>  </a:t>
            </a:r>
            <a:r>
              <a:rPr lang="en-IN" dirty="0" err="1"/>
              <a:t>digitalWrite</a:t>
            </a:r>
            <a:r>
              <a:rPr lang="en-IN" dirty="0"/>
              <a:t> (led2, HIGH);</a:t>
            </a:r>
          </a:p>
          <a:p>
            <a:r>
              <a:rPr lang="en-IN" dirty="0" smtClean="0"/>
              <a:t>}</a:t>
            </a:r>
            <a:endParaRPr lang="en-IN" dirty="0"/>
          </a:p>
        </p:txBody>
      </p:sp>
      <p:sp>
        <p:nvSpPr>
          <p:cNvPr id="5" name="TextBox 4"/>
          <p:cNvSpPr txBox="1"/>
          <p:nvPr/>
        </p:nvSpPr>
        <p:spPr>
          <a:xfrm>
            <a:off x="7799231" y="1707122"/>
            <a:ext cx="3554569" cy="4247317"/>
          </a:xfrm>
          <a:prstGeom prst="rect">
            <a:avLst/>
          </a:prstGeom>
          <a:noFill/>
        </p:spPr>
        <p:txBody>
          <a:bodyPr wrap="square" rtlCol="0">
            <a:spAutoFit/>
          </a:bodyPr>
          <a:lstStyle/>
          <a:p>
            <a:r>
              <a:rPr lang="en-IN" dirty="0"/>
              <a:t>void led2off() {</a:t>
            </a:r>
          </a:p>
          <a:p>
            <a:r>
              <a:rPr lang="en-IN" dirty="0"/>
              <a:t>  </a:t>
            </a:r>
            <a:r>
              <a:rPr lang="en-IN" dirty="0" err="1"/>
              <a:t>digitalWrite</a:t>
            </a:r>
            <a:r>
              <a:rPr lang="en-IN" dirty="0"/>
              <a:t> (led2, LOW);</a:t>
            </a:r>
          </a:p>
          <a:p>
            <a:r>
              <a:rPr lang="en-IN" dirty="0" smtClean="0"/>
              <a:t>}</a:t>
            </a:r>
          </a:p>
          <a:p>
            <a:r>
              <a:rPr lang="en-US" dirty="0"/>
              <a:t>void led3on() {</a:t>
            </a:r>
          </a:p>
          <a:p>
            <a:r>
              <a:rPr lang="en-US" dirty="0"/>
              <a:t>  </a:t>
            </a:r>
            <a:r>
              <a:rPr lang="en-US" dirty="0" err="1"/>
              <a:t>digitalWrite</a:t>
            </a:r>
            <a:r>
              <a:rPr lang="en-US" dirty="0"/>
              <a:t> (led3, HIGH);</a:t>
            </a:r>
          </a:p>
          <a:p>
            <a:r>
              <a:rPr lang="en-US" dirty="0"/>
              <a:t>}</a:t>
            </a:r>
          </a:p>
          <a:p>
            <a:r>
              <a:rPr lang="en-US" dirty="0"/>
              <a:t>void led3off() {</a:t>
            </a:r>
          </a:p>
          <a:p>
            <a:r>
              <a:rPr lang="en-US" dirty="0"/>
              <a:t>  </a:t>
            </a:r>
            <a:r>
              <a:rPr lang="en-US" dirty="0" err="1"/>
              <a:t>digitalWrite</a:t>
            </a:r>
            <a:r>
              <a:rPr lang="en-US" dirty="0"/>
              <a:t> (led3, LOW);</a:t>
            </a:r>
          </a:p>
          <a:p>
            <a:r>
              <a:rPr lang="en-US" dirty="0"/>
              <a:t>}</a:t>
            </a:r>
          </a:p>
          <a:p>
            <a:r>
              <a:rPr lang="en-US" dirty="0"/>
              <a:t>void </a:t>
            </a:r>
            <a:r>
              <a:rPr lang="en-US" dirty="0" err="1"/>
              <a:t>lcdon</a:t>
            </a:r>
            <a:r>
              <a:rPr lang="en-US" dirty="0"/>
              <a:t>() {</a:t>
            </a:r>
          </a:p>
          <a:p>
            <a:r>
              <a:rPr lang="en-US" dirty="0"/>
              <a:t>  </a:t>
            </a:r>
            <a:r>
              <a:rPr lang="en-US" dirty="0" err="1"/>
              <a:t>digitalWrite</a:t>
            </a:r>
            <a:r>
              <a:rPr lang="en-US" dirty="0"/>
              <a:t> (</a:t>
            </a:r>
            <a:r>
              <a:rPr lang="en-US" dirty="0" err="1"/>
              <a:t>lcd</a:t>
            </a:r>
            <a:r>
              <a:rPr lang="en-US" dirty="0"/>
              <a:t>, HIGH);</a:t>
            </a:r>
          </a:p>
          <a:p>
            <a:r>
              <a:rPr lang="en-US" dirty="0"/>
              <a:t>}</a:t>
            </a:r>
          </a:p>
          <a:p>
            <a:r>
              <a:rPr lang="en-US" dirty="0"/>
              <a:t>void </a:t>
            </a:r>
            <a:r>
              <a:rPr lang="en-US" dirty="0" err="1"/>
              <a:t>lcdoff</a:t>
            </a:r>
            <a:r>
              <a:rPr lang="en-US" dirty="0"/>
              <a:t>() {</a:t>
            </a:r>
          </a:p>
          <a:p>
            <a:r>
              <a:rPr lang="en-US" dirty="0"/>
              <a:t>  </a:t>
            </a:r>
            <a:r>
              <a:rPr lang="en-US" dirty="0" err="1"/>
              <a:t>digitalWrite</a:t>
            </a:r>
            <a:r>
              <a:rPr lang="en-US" dirty="0"/>
              <a:t> (</a:t>
            </a:r>
            <a:r>
              <a:rPr lang="en-US" dirty="0" err="1"/>
              <a:t>lcd</a:t>
            </a:r>
            <a:r>
              <a:rPr lang="en-US" dirty="0"/>
              <a:t>, LOW);</a:t>
            </a:r>
          </a:p>
          <a:p>
            <a:r>
              <a:rPr lang="en-US" dirty="0"/>
              <a:t>}</a:t>
            </a:r>
          </a:p>
        </p:txBody>
      </p:sp>
      <p:cxnSp>
        <p:nvCxnSpPr>
          <p:cNvPr id="7" name="Straight Connector 6"/>
          <p:cNvCxnSpPr/>
          <p:nvPr/>
        </p:nvCxnSpPr>
        <p:spPr>
          <a:xfrm flipH="1">
            <a:off x="7237927" y="1707122"/>
            <a:ext cx="25758" cy="4795218"/>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H="1">
            <a:off x="3913031" y="1707122"/>
            <a:ext cx="27905" cy="47952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4846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3" y="949861"/>
            <a:ext cx="3746679" cy="4351338"/>
          </a:xfrm>
        </p:spPr>
        <p:txBody>
          <a:bodyPr>
            <a:noAutofit/>
          </a:bodyPr>
          <a:lstStyle/>
          <a:p>
            <a:pPr marL="0" indent="0">
              <a:buNone/>
            </a:pPr>
            <a:r>
              <a:rPr lang="en-US" sz="1800" dirty="0"/>
              <a:t>void </a:t>
            </a:r>
            <a:r>
              <a:rPr lang="en-US" sz="1800" dirty="0" err="1"/>
              <a:t>lcdoff</a:t>
            </a:r>
            <a:r>
              <a:rPr lang="en-US" sz="1800" dirty="0"/>
              <a:t>() {</a:t>
            </a:r>
          </a:p>
          <a:p>
            <a:pPr marL="0" indent="0">
              <a:buNone/>
            </a:pPr>
            <a:r>
              <a:rPr lang="en-US" sz="1800" dirty="0"/>
              <a:t>  </a:t>
            </a:r>
            <a:r>
              <a:rPr lang="en-US" sz="1800" dirty="0" err="1"/>
              <a:t>digitalWrite</a:t>
            </a:r>
            <a:r>
              <a:rPr lang="en-US" sz="1800" dirty="0"/>
              <a:t> (</a:t>
            </a:r>
            <a:r>
              <a:rPr lang="en-US" sz="1800" dirty="0" err="1"/>
              <a:t>lcd</a:t>
            </a:r>
            <a:r>
              <a:rPr lang="en-US" sz="1800" dirty="0"/>
              <a:t>, LOW</a:t>
            </a:r>
            <a:r>
              <a:rPr lang="en-US" sz="1800" dirty="0" smtClean="0"/>
              <a:t>);}</a:t>
            </a:r>
            <a:endParaRPr lang="en-US" sz="1800" dirty="0"/>
          </a:p>
          <a:p>
            <a:pPr marL="0" indent="0">
              <a:buNone/>
            </a:pPr>
            <a:r>
              <a:rPr lang="en-US" sz="1800" dirty="0"/>
              <a:t>void </a:t>
            </a:r>
            <a:r>
              <a:rPr lang="en-US" sz="1800" dirty="0" err="1"/>
              <a:t>motorlow</a:t>
            </a:r>
            <a:r>
              <a:rPr lang="en-US" sz="1800" dirty="0"/>
              <a:t>()</a:t>
            </a:r>
          </a:p>
          <a:p>
            <a:pPr marL="0" indent="0">
              <a:buNone/>
            </a:pPr>
            <a:r>
              <a:rPr lang="en-US" sz="1800" dirty="0"/>
              <a:t>{</a:t>
            </a:r>
          </a:p>
          <a:p>
            <a:pPr marL="0" indent="0">
              <a:buNone/>
            </a:pPr>
            <a:r>
              <a:rPr lang="en-US" sz="1800" dirty="0"/>
              <a:t>  </a:t>
            </a:r>
            <a:r>
              <a:rPr lang="en-US" sz="1800" dirty="0" err="1"/>
              <a:t>analogWrite</a:t>
            </a:r>
            <a:r>
              <a:rPr lang="en-US" sz="1800" dirty="0"/>
              <a:t>(motor, 60</a:t>
            </a:r>
            <a:r>
              <a:rPr lang="en-US" sz="1800" dirty="0" smtClean="0"/>
              <a:t>);}</a:t>
            </a:r>
          </a:p>
          <a:p>
            <a:pPr marL="0" indent="0">
              <a:buNone/>
            </a:pPr>
            <a:r>
              <a:rPr lang="en-US" sz="1800" dirty="0" smtClean="0"/>
              <a:t>void </a:t>
            </a:r>
            <a:r>
              <a:rPr lang="en-US" sz="1800" dirty="0" err="1"/>
              <a:t>motormid</a:t>
            </a:r>
            <a:r>
              <a:rPr lang="en-US" sz="1800" dirty="0"/>
              <a:t>()</a:t>
            </a:r>
          </a:p>
          <a:p>
            <a:pPr marL="0" indent="0">
              <a:buNone/>
            </a:pPr>
            <a:r>
              <a:rPr lang="en-US" sz="1800" dirty="0"/>
              <a:t>{</a:t>
            </a:r>
          </a:p>
          <a:p>
            <a:pPr marL="0" indent="0">
              <a:buNone/>
            </a:pPr>
            <a:r>
              <a:rPr lang="en-US" sz="1800" dirty="0"/>
              <a:t>  </a:t>
            </a:r>
            <a:r>
              <a:rPr lang="en-US" sz="1800" dirty="0" err="1"/>
              <a:t>analogWrite</a:t>
            </a:r>
            <a:r>
              <a:rPr lang="en-US" sz="1800" dirty="0"/>
              <a:t>(motor, 140</a:t>
            </a:r>
            <a:r>
              <a:rPr lang="en-US" sz="1800" dirty="0" smtClean="0"/>
              <a:t>);}</a:t>
            </a:r>
            <a:endParaRPr lang="en-US" sz="1800" dirty="0"/>
          </a:p>
          <a:p>
            <a:pPr marL="0" indent="0">
              <a:buNone/>
            </a:pPr>
            <a:r>
              <a:rPr lang="en-US" sz="1800" dirty="0"/>
              <a:t>void </a:t>
            </a:r>
            <a:r>
              <a:rPr lang="en-US" sz="1800" dirty="0" err="1"/>
              <a:t>motorhigh</a:t>
            </a:r>
            <a:r>
              <a:rPr lang="en-US" sz="1800" dirty="0"/>
              <a:t>()</a:t>
            </a:r>
          </a:p>
          <a:p>
            <a:pPr marL="0" indent="0">
              <a:buNone/>
            </a:pPr>
            <a:r>
              <a:rPr lang="en-US" sz="1800" dirty="0"/>
              <a:t>{</a:t>
            </a:r>
          </a:p>
          <a:p>
            <a:pPr marL="0" indent="0">
              <a:buNone/>
            </a:pPr>
            <a:r>
              <a:rPr lang="en-US" sz="1800" dirty="0"/>
              <a:t>  </a:t>
            </a:r>
            <a:r>
              <a:rPr lang="en-US" sz="1800" dirty="0" err="1"/>
              <a:t>analogWrite</a:t>
            </a:r>
            <a:r>
              <a:rPr lang="en-US" sz="1800" dirty="0"/>
              <a:t>(motor, 255</a:t>
            </a:r>
            <a:r>
              <a:rPr lang="en-US" sz="1800" dirty="0" smtClean="0"/>
              <a:t>);}</a:t>
            </a:r>
            <a:endParaRPr lang="en-US" sz="1800" dirty="0"/>
          </a:p>
          <a:p>
            <a:pPr marL="0" indent="0">
              <a:buNone/>
            </a:pPr>
            <a:r>
              <a:rPr lang="en-US" sz="1800" dirty="0"/>
              <a:t>void </a:t>
            </a:r>
            <a:r>
              <a:rPr lang="en-US" sz="1800" dirty="0" err="1"/>
              <a:t>motoroff</a:t>
            </a:r>
            <a:r>
              <a:rPr lang="en-US" sz="1800" dirty="0"/>
              <a:t>()</a:t>
            </a:r>
          </a:p>
          <a:p>
            <a:pPr marL="0" indent="0">
              <a:buNone/>
            </a:pPr>
            <a:r>
              <a:rPr lang="en-US" sz="1800" dirty="0" smtClean="0"/>
              <a:t>{</a:t>
            </a:r>
          </a:p>
          <a:p>
            <a:pPr marL="0" indent="0">
              <a:buNone/>
            </a:pPr>
            <a:r>
              <a:rPr lang="en-US" sz="1800" dirty="0" err="1" smtClean="0"/>
              <a:t>analogWrite</a:t>
            </a:r>
            <a:r>
              <a:rPr lang="en-US" sz="1800" dirty="0" smtClean="0"/>
              <a:t>(motor</a:t>
            </a:r>
            <a:r>
              <a:rPr lang="en-US" sz="1800" dirty="0"/>
              <a:t>, 0</a:t>
            </a:r>
            <a:r>
              <a:rPr lang="en-US" sz="1800" dirty="0" smtClean="0"/>
              <a:t>);}</a:t>
            </a:r>
            <a:endParaRPr lang="en-US" sz="1800" dirty="0"/>
          </a:p>
        </p:txBody>
      </p:sp>
      <p:cxnSp>
        <p:nvCxnSpPr>
          <p:cNvPr id="5" name="Straight Connector 4"/>
          <p:cNvCxnSpPr/>
          <p:nvPr/>
        </p:nvCxnSpPr>
        <p:spPr>
          <a:xfrm>
            <a:off x="3786389" y="682580"/>
            <a:ext cx="51515" cy="5666705"/>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4183487" y="949861"/>
            <a:ext cx="3657600" cy="5355312"/>
          </a:xfrm>
          <a:prstGeom prst="rect">
            <a:avLst/>
          </a:prstGeom>
          <a:noFill/>
        </p:spPr>
        <p:txBody>
          <a:bodyPr wrap="square" rtlCol="0">
            <a:spAutoFit/>
          </a:bodyPr>
          <a:lstStyle/>
          <a:p>
            <a:r>
              <a:rPr lang="en-US" dirty="0" smtClean="0"/>
              <a:t>void </a:t>
            </a:r>
            <a:r>
              <a:rPr lang="en-US" dirty="0"/>
              <a:t>setup() {</a:t>
            </a:r>
          </a:p>
          <a:p>
            <a:endParaRPr lang="en-US" dirty="0" smtClean="0"/>
          </a:p>
          <a:p>
            <a:r>
              <a:rPr lang="en-US" dirty="0" smtClean="0"/>
              <a:t>  </a:t>
            </a:r>
            <a:r>
              <a:rPr lang="en-US" dirty="0" err="1"/>
              <a:t>Serial.begin</a:t>
            </a:r>
            <a:r>
              <a:rPr lang="en-US" dirty="0"/>
              <a:t>(9600);</a:t>
            </a:r>
          </a:p>
          <a:p>
            <a:r>
              <a:rPr lang="en-US" dirty="0"/>
              <a:t>  </a:t>
            </a:r>
            <a:r>
              <a:rPr lang="en-US" dirty="0" err="1"/>
              <a:t>pinMode</a:t>
            </a:r>
            <a:r>
              <a:rPr lang="en-US" dirty="0"/>
              <a:t>(led1, OUTPUT);</a:t>
            </a:r>
          </a:p>
          <a:p>
            <a:r>
              <a:rPr lang="en-US" dirty="0"/>
              <a:t>  </a:t>
            </a:r>
            <a:r>
              <a:rPr lang="en-US" dirty="0" err="1"/>
              <a:t>pinMode</a:t>
            </a:r>
            <a:r>
              <a:rPr lang="en-US" dirty="0"/>
              <a:t>(led2, OUTPUT);</a:t>
            </a:r>
          </a:p>
          <a:p>
            <a:r>
              <a:rPr lang="en-US" dirty="0"/>
              <a:t>  </a:t>
            </a:r>
            <a:r>
              <a:rPr lang="en-US" dirty="0" err="1"/>
              <a:t>pinMode</a:t>
            </a:r>
            <a:r>
              <a:rPr lang="en-US" dirty="0"/>
              <a:t>(led3, OUTPUT);</a:t>
            </a:r>
          </a:p>
          <a:p>
            <a:r>
              <a:rPr lang="en-US" dirty="0"/>
              <a:t>  </a:t>
            </a:r>
            <a:r>
              <a:rPr lang="en-US" dirty="0" err="1"/>
              <a:t>pinMode</a:t>
            </a:r>
            <a:r>
              <a:rPr lang="en-US" dirty="0"/>
              <a:t>(</a:t>
            </a:r>
            <a:r>
              <a:rPr lang="en-US" dirty="0" err="1"/>
              <a:t>lcd</a:t>
            </a:r>
            <a:r>
              <a:rPr lang="en-US" dirty="0"/>
              <a:t>, OUTPUT);</a:t>
            </a:r>
          </a:p>
          <a:p>
            <a:r>
              <a:rPr lang="en-US" dirty="0"/>
              <a:t>  </a:t>
            </a:r>
            <a:r>
              <a:rPr lang="en-US" dirty="0" err="1"/>
              <a:t>pinMode</a:t>
            </a:r>
            <a:r>
              <a:rPr lang="en-US" dirty="0"/>
              <a:t>(motor, OUTPUT);</a:t>
            </a:r>
          </a:p>
          <a:p>
            <a:r>
              <a:rPr lang="en-US" dirty="0"/>
              <a:t>}</a:t>
            </a:r>
          </a:p>
          <a:p>
            <a:endParaRPr lang="en-US" dirty="0"/>
          </a:p>
          <a:p>
            <a:r>
              <a:rPr lang="en-US" dirty="0"/>
              <a:t>void loop() {</a:t>
            </a:r>
          </a:p>
          <a:p>
            <a:endParaRPr lang="en-US" dirty="0" smtClean="0"/>
          </a:p>
          <a:p>
            <a:r>
              <a:rPr lang="en-US" dirty="0" smtClean="0"/>
              <a:t>  </a:t>
            </a:r>
            <a:r>
              <a:rPr lang="en-US" dirty="0"/>
              <a:t>while(</a:t>
            </a:r>
            <a:r>
              <a:rPr lang="en-US" dirty="0" err="1"/>
              <a:t>Serial.available</a:t>
            </a:r>
            <a:r>
              <a:rPr lang="en-US" dirty="0"/>
              <a:t>()) {</a:t>
            </a:r>
          </a:p>
          <a:p>
            <a:r>
              <a:rPr lang="en-US" dirty="0"/>
              <a:t>    delay(10);</a:t>
            </a:r>
          </a:p>
          <a:p>
            <a:r>
              <a:rPr lang="en-US" dirty="0"/>
              <a:t>    char c=</a:t>
            </a:r>
            <a:r>
              <a:rPr lang="en-US" dirty="0" err="1"/>
              <a:t>Serial.read</a:t>
            </a:r>
            <a:r>
              <a:rPr lang="en-US" dirty="0"/>
              <a:t>();</a:t>
            </a:r>
          </a:p>
          <a:p>
            <a:r>
              <a:rPr lang="en-US" dirty="0"/>
              <a:t>    if(c=='#')</a:t>
            </a:r>
          </a:p>
          <a:p>
            <a:r>
              <a:rPr lang="en-US" dirty="0"/>
              <a:t>    {break; }</a:t>
            </a:r>
          </a:p>
          <a:p>
            <a:r>
              <a:rPr lang="en-US" dirty="0"/>
              <a:t>    voice += c;</a:t>
            </a:r>
          </a:p>
          <a:p>
            <a:r>
              <a:rPr lang="en-US" dirty="0"/>
              <a:t>}</a:t>
            </a:r>
          </a:p>
        </p:txBody>
      </p:sp>
      <p:cxnSp>
        <p:nvCxnSpPr>
          <p:cNvPr id="7" name="Straight Connector 6"/>
          <p:cNvCxnSpPr/>
          <p:nvPr/>
        </p:nvCxnSpPr>
        <p:spPr>
          <a:xfrm>
            <a:off x="7699420" y="639618"/>
            <a:ext cx="51515" cy="5666705"/>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002072" y="949861"/>
            <a:ext cx="3709116" cy="5355312"/>
          </a:xfrm>
          <a:prstGeom prst="rect">
            <a:avLst/>
          </a:prstGeom>
          <a:noFill/>
        </p:spPr>
        <p:txBody>
          <a:bodyPr wrap="square" rtlCol="0">
            <a:spAutoFit/>
          </a:bodyPr>
          <a:lstStyle/>
          <a:p>
            <a:r>
              <a:rPr lang="en-IN" dirty="0"/>
              <a:t>if (</a:t>
            </a:r>
            <a:r>
              <a:rPr lang="en-IN" dirty="0" err="1"/>
              <a:t>voice.length</a:t>
            </a:r>
            <a:r>
              <a:rPr lang="en-IN" dirty="0"/>
              <a:t>() &gt; 0) {</a:t>
            </a:r>
          </a:p>
          <a:p>
            <a:r>
              <a:rPr lang="en-IN" dirty="0"/>
              <a:t>  </a:t>
            </a:r>
            <a:r>
              <a:rPr lang="en-IN" dirty="0" err="1"/>
              <a:t>Serial.println</a:t>
            </a:r>
            <a:r>
              <a:rPr lang="en-IN" dirty="0"/>
              <a:t>(voice);</a:t>
            </a:r>
          </a:p>
          <a:p>
            <a:r>
              <a:rPr lang="en-IN" dirty="0"/>
              <a:t>  if (voice == "*all on")</a:t>
            </a:r>
          </a:p>
          <a:p>
            <a:r>
              <a:rPr lang="en-IN" dirty="0"/>
              <a:t>  {</a:t>
            </a:r>
            <a:r>
              <a:rPr lang="en-IN" dirty="0" err="1"/>
              <a:t>allon</a:t>
            </a:r>
            <a:r>
              <a:rPr lang="en-IN" dirty="0"/>
              <a:t>() ; }</a:t>
            </a:r>
          </a:p>
          <a:p>
            <a:r>
              <a:rPr lang="en-IN" dirty="0"/>
              <a:t>  if (voice == "*light one on")</a:t>
            </a:r>
          </a:p>
          <a:p>
            <a:r>
              <a:rPr lang="en-IN" dirty="0"/>
              <a:t>  {led1on() ; }</a:t>
            </a:r>
          </a:p>
          <a:p>
            <a:r>
              <a:rPr lang="en-IN" dirty="0"/>
              <a:t>  if (voice == "*light to on")</a:t>
            </a:r>
          </a:p>
          <a:p>
            <a:r>
              <a:rPr lang="en-IN" dirty="0"/>
              <a:t>  {led2on() ; }</a:t>
            </a:r>
          </a:p>
          <a:p>
            <a:r>
              <a:rPr lang="en-IN" dirty="0"/>
              <a:t>  if (voice == "*light 3 on")</a:t>
            </a:r>
          </a:p>
          <a:p>
            <a:r>
              <a:rPr lang="en-IN" dirty="0"/>
              <a:t>  {led3on() ; }</a:t>
            </a:r>
          </a:p>
          <a:p>
            <a:r>
              <a:rPr lang="en-IN" dirty="0"/>
              <a:t>  if (voice == "*light one of")</a:t>
            </a:r>
          </a:p>
          <a:p>
            <a:r>
              <a:rPr lang="en-IN" dirty="0"/>
              <a:t>  {led1off() ; }</a:t>
            </a:r>
          </a:p>
          <a:p>
            <a:r>
              <a:rPr lang="en-IN" dirty="0"/>
              <a:t>  if (voice == "*light to of")</a:t>
            </a:r>
          </a:p>
          <a:p>
            <a:r>
              <a:rPr lang="en-IN" dirty="0"/>
              <a:t>  {led2off() ; }</a:t>
            </a:r>
          </a:p>
          <a:p>
            <a:r>
              <a:rPr lang="en-IN" dirty="0"/>
              <a:t>  if (voice == "*light 3 of")</a:t>
            </a:r>
          </a:p>
          <a:p>
            <a:r>
              <a:rPr lang="en-IN" dirty="0"/>
              <a:t>  {led3off() ; </a:t>
            </a:r>
            <a:r>
              <a:rPr lang="en-IN" dirty="0" smtClean="0"/>
              <a:t>}</a:t>
            </a:r>
          </a:p>
          <a:p>
            <a:r>
              <a:rPr lang="en-IN" dirty="0"/>
              <a:t> if (voice == "*LCD on")</a:t>
            </a:r>
          </a:p>
          <a:p>
            <a:r>
              <a:rPr lang="en-IN" dirty="0"/>
              <a:t>  {</a:t>
            </a:r>
            <a:r>
              <a:rPr lang="en-IN" dirty="0" err="1"/>
              <a:t>lcdon</a:t>
            </a:r>
            <a:r>
              <a:rPr lang="en-IN" dirty="0"/>
              <a:t>() ; }</a:t>
            </a:r>
          </a:p>
          <a:p>
            <a:endParaRPr lang="en-IN" dirty="0"/>
          </a:p>
        </p:txBody>
      </p:sp>
    </p:spTree>
    <p:extLst>
      <p:ext uri="{BB962C8B-B14F-4D97-AF65-F5344CB8AC3E}">
        <p14:creationId xmlns:p14="http://schemas.microsoft.com/office/powerpoint/2010/main" val="105092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443" y="492661"/>
            <a:ext cx="10515600" cy="6725947"/>
          </a:xfrm>
        </p:spPr>
        <p:txBody>
          <a:bodyPr>
            <a:noAutofit/>
          </a:bodyPr>
          <a:lstStyle/>
          <a:p>
            <a:pPr marL="0" indent="0">
              <a:buNone/>
            </a:pPr>
            <a:r>
              <a:rPr lang="en-IN" sz="1800" dirty="0" smtClean="0"/>
              <a:t>if </a:t>
            </a:r>
            <a:r>
              <a:rPr lang="en-IN" sz="1800" dirty="0"/>
              <a:t>(voice == "*LCD of")</a:t>
            </a:r>
          </a:p>
          <a:p>
            <a:pPr marL="0" indent="0">
              <a:buNone/>
            </a:pPr>
            <a:r>
              <a:rPr lang="en-IN" sz="1800" dirty="0"/>
              <a:t>  {</a:t>
            </a:r>
            <a:r>
              <a:rPr lang="en-IN" sz="1800" dirty="0" err="1"/>
              <a:t>lcdoff</a:t>
            </a:r>
            <a:r>
              <a:rPr lang="en-IN" sz="1800" dirty="0"/>
              <a:t>() ; }</a:t>
            </a:r>
          </a:p>
          <a:p>
            <a:pPr marL="0" indent="0">
              <a:buNone/>
            </a:pPr>
            <a:r>
              <a:rPr lang="en-IN" sz="1800" dirty="0"/>
              <a:t>  if (voice == "*fan speed minimum")</a:t>
            </a:r>
          </a:p>
          <a:p>
            <a:pPr marL="0" indent="0">
              <a:buNone/>
            </a:pPr>
            <a:r>
              <a:rPr lang="en-IN" sz="1800" dirty="0"/>
              <a:t>  {</a:t>
            </a:r>
            <a:r>
              <a:rPr lang="en-IN" sz="1800" dirty="0" err="1"/>
              <a:t>motorlow</a:t>
            </a:r>
            <a:r>
              <a:rPr lang="en-IN" sz="1800" dirty="0"/>
              <a:t>() ; }</a:t>
            </a:r>
          </a:p>
          <a:p>
            <a:pPr marL="0" indent="0">
              <a:buNone/>
            </a:pPr>
            <a:r>
              <a:rPr lang="en-IN" sz="1800" dirty="0"/>
              <a:t>  if (voice == "*fan speed medium")</a:t>
            </a:r>
          </a:p>
          <a:p>
            <a:pPr marL="0" indent="0">
              <a:buNone/>
            </a:pPr>
            <a:r>
              <a:rPr lang="en-IN" sz="1800" dirty="0"/>
              <a:t>  {</a:t>
            </a:r>
            <a:r>
              <a:rPr lang="en-IN" sz="1800" dirty="0" err="1"/>
              <a:t>motormid</a:t>
            </a:r>
            <a:r>
              <a:rPr lang="en-IN" sz="1800" dirty="0"/>
              <a:t>() ; }</a:t>
            </a:r>
          </a:p>
          <a:p>
            <a:pPr marL="0" indent="0">
              <a:buNone/>
            </a:pPr>
            <a:r>
              <a:rPr lang="en-IN" sz="1800" dirty="0"/>
              <a:t>  if (voice == "*fan speed maximum")</a:t>
            </a:r>
          </a:p>
          <a:p>
            <a:pPr marL="0" indent="0">
              <a:buNone/>
            </a:pPr>
            <a:r>
              <a:rPr lang="en-IN" sz="1800" dirty="0"/>
              <a:t>  {</a:t>
            </a:r>
            <a:r>
              <a:rPr lang="en-IN" sz="1800" dirty="0" err="1"/>
              <a:t>motorhigh</a:t>
            </a:r>
            <a:r>
              <a:rPr lang="en-IN" sz="1800" dirty="0"/>
              <a:t>() ; }</a:t>
            </a:r>
          </a:p>
          <a:p>
            <a:pPr marL="0" indent="0">
              <a:buNone/>
            </a:pPr>
            <a:r>
              <a:rPr lang="en-IN" sz="1800" dirty="0"/>
              <a:t>   if (voice == "*fan on")</a:t>
            </a:r>
          </a:p>
          <a:p>
            <a:pPr marL="0" indent="0">
              <a:buNone/>
            </a:pPr>
            <a:r>
              <a:rPr lang="en-IN" sz="1800" dirty="0"/>
              <a:t>  {</a:t>
            </a:r>
            <a:r>
              <a:rPr lang="en-IN" sz="1800" dirty="0" err="1"/>
              <a:t>motorhigh</a:t>
            </a:r>
            <a:r>
              <a:rPr lang="en-IN" sz="1800" dirty="0"/>
              <a:t>() ; }</a:t>
            </a:r>
          </a:p>
          <a:p>
            <a:pPr marL="0" indent="0">
              <a:buNone/>
            </a:pPr>
            <a:r>
              <a:rPr lang="en-IN" sz="1800" dirty="0"/>
              <a:t>   if (voice == "*fan of")</a:t>
            </a:r>
          </a:p>
          <a:p>
            <a:pPr marL="0" indent="0">
              <a:buNone/>
            </a:pPr>
            <a:r>
              <a:rPr lang="en-IN" sz="1800" dirty="0"/>
              <a:t>  {</a:t>
            </a:r>
            <a:r>
              <a:rPr lang="en-IN" sz="1800" dirty="0" err="1"/>
              <a:t>motoroff</a:t>
            </a:r>
            <a:r>
              <a:rPr lang="en-IN" sz="1800" dirty="0"/>
              <a:t>() ; }</a:t>
            </a:r>
          </a:p>
          <a:p>
            <a:pPr marL="0" indent="0">
              <a:buNone/>
            </a:pPr>
            <a:r>
              <a:rPr lang="en-IN" sz="1800" dirty="0"/>
              <a:t>  else if (voice == "*all of")</a:t>
            </a:r>
          </a:p>
          <a:p>
            <a:pPr marL="0" indent="0">
              <a:buNone/>
            </a:pPr>
            <a:r>
              <a:rPr lang="en-IN" sz="1800" dirty="0"/>
              <a:t>  {</a:t>
            </a:r>
            <a:r>
              <a:rPr lang="en-IN" sz="1800" dirty="0" err="1"/>
              <a:t>alloff</a:t>
            </a:r>
            <a:r>
              <a:rPr lang="en-IN" sz="1800" dirty="0"/>
              <a:t>() ; }</a:t>
            </a:r>
          </a:p>
          <a:p>
            <a:pPr marL="0" indent="0">
              <a:buNone/>
            </a:pPr>
            <a:r>
              <a:rPr lang="en-IN" sz="1800" dirty="0"/>
              <a:t>  </a:t>
            </a:r>
            <a:r>
              <a:rPr lang="en-IN" sz="1800" dirty="0" smtClean="0"/>
              <a:t>voice</a:t>
            </a:r>
            <a:r>
              <a:rPr lang="en-IN" sz="1800" dirty="0"/>
              <a:t>="";</a:t>
            </a:r>
          </a:p>
          <a:p>
            <a:pPr marL="0" indent="0">
              <a:buNone/>
            </a:pPr>
            <a:r>
              <a:rPr lang="en-IN" sz="1800" dirty="0"/>
              <a:t>}}</a:t>
            </a:r>
          </a:p>
          <a:p>
            <a:pPr marL="0" indent="0">
              <a:buNone/>
            </a:pPr>
            <a:endParaRPr lang="en-US" sz="2000" dirty="0"/>
          </a:p>
        </p:txBody>
      </p:sp>
    </p:spTree>
    <p:extLst>
      <p:ext uri="{BB962C8B-B14F-4D97-AF65-F5344CB8AC3E}">
        <p14:creationId xmlns:p14="http://schemas.microsoft.com/office/powerpoint/2010/main" val="752539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RECENT PROGRESS IN THIS FIELD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653" y="1690688"/>
            <a:ext cx="10515600" cy="4351338"/>
          </a:xfrm>
        </p:spPr>
        <p:txBody>
          <a:bodyPr>
            <a:normAutofit fontScale="92500"/>
          </a:bodyPr>
          <a:lstStyle/>
          <a:p>
            <a:r>
              <a:rPr lang="en-US" dirty="0" smtClean="0"/>
              <a:t>Various companies in India like Grey orange, Cubical, Home brain etc. are making home and industrial automation a commercial and profitable business rather than a luxury and rare thing as it was thought to be.</a:t>
            </a:r>
          </a:p>
          <a:p>
            <a:r>
              <a:rPr lang="en-US" dirty="0"/>
              <a:t>According to research firm Red Seer Consulting, the home automation market in India is expected to reach 3.2 billion $ by 2017. The firm’s report says that the key growth drivers for this demand are increasing consumer awareness and purchasing </a:t>
            </a:r>
            <a:r>
              <a:rPr lang="en-US" dirty="0" smtClean="0"/>
              <a:t>power.</a:t>
            </a:r>
          </a:p>
          <a:p>
            <a:r>
              <a:rPr lang="en-US" dirty="0"/>
              <a:t>Increasing data thefts, burglaries, demand for enhanced security, need for energy management / conversion are a few of the key factors that have spurred the India automation and control systems market.</a:t>
            </a:r>
          </a:p>
          <a:p>
            <a:endParaRPr lang="en-US" dirty="0"/>
          </a:p>
        </p:txBody>
      </p:sp>
    </p:spTree>
    <p:extLst>
      <p:ext uri="{BB962C8B-B14F-4D97-AF65-F5344CB8AC3E}">
        <p14:creationId xmlns:p14="http://schemas.microsoft.com/office/powerpoint/2010/main" val="3472406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4172755"/>
            <a:ext cx="10515600" cy="2004208"/>
          </a:xfrm>
        </p:spPr>
        <p:txBody>
          <a:bodyPr/>
          <a:lstStyle/>
          <a:p>
            <a:endParaRPr lang="en-US" dirty="0"/>
          </a:p>
          <a:p>
            <a:r>
              <a:rPr lang="en-US" dirty="0"/>
              <a:t>With the release of Amazon </a:t>
            </a:r>
            <a:r>
              <a:rPr lang="en-US" dirty="0" err="1"/>
              <a:t>Echodot</a:t>
            </a:r>
            <a:r>
              <a:rPr lang="en-US" dirty="0"/>
              <a:t>, which is an artificially intelligent home automation system designed for the elderly and disabled, this line of research has become the new trend.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592" y="1540698"/>
            <a:ext cx="3800207" cy="2456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65161"/>
            <a:ext cx="4991278" cy="2807594"/>
          </a:xfrm>
          <a:prstGeom prst="rect">
            <a:avLst/>
          </a:prstGeom>
        </p:spPr>
      </p:pic>
    </p:spTree>
    <p:extLst>
      <p:ext uri="{BB962C8B-B14F-4D97-AF65-F5344CB8AC3E}">
        <p14:creationId xmlns:p14="http://schemas.microsoft.com/office/powerpoint/2010/main" val="18990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191" y="2219682"/>
            <a:ext cx="3656527" cy="1325563"/>
          </a:xfrm>
        </p:spPr>
        <p:txBody>
          <a:bodyPr/>
          <a:lstStyle/>
          <a:p>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528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80000">
              <a:schemeClr val="accent2">
                <a:lumMod val="45000"/>
                <a:lumOff val="55000"/>
              </a:schemeClr>
            </a:gs>
            <a:gs pos="71000">
              <a:schemeClr val="accent2">
                <a:lumMod val="45000"/>
                <a:lumOff val="55000"/>
              </a:schemeClr>
            </a:gs>
            <a:gs pos="100000">
              <a:srgbClr val="4C8074"/>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1424" y="252717"/>
            <a:ext cx="5743977" cy="1325563"/>
          </a:xfrm>
        </p:spPr>
        <p:txBody>
          <a:bodyPr>
            <a:noAutofit/>
          </a:bodyPr>
          <a:lstStyle/>
          <a:p>
            <a:r>
              <a:rPr lang="en-US" sz="4800" b="1" dirty="0" smtClean="0">
                <a:latin typeface="Times New Roman" panose="02020603050405020304" pitchFamily="18" charset="0"/>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4981" y="2110674"/>
            <a:ext cx="10515600" cy="4351338"/>
          </a:xfrm>
        </p:spPr>
        <p:txBody>
          <a:bodyPr>
            <a:normAutofit fontScale="92500" lnSpcReduction="10000"/>
          </a:bodyPr>
          <a:lstStyle/>
          <a:p>
            <a:r>
              <a:rPr lang="en-US" sz="3600" dirty="0"/>
              <a:t>From the beginning of civilization, the majority of inventions that have been done were for the simple reason of improving quality of life of humanity. </a:t>
            </a:r>
            <a:endParaRPr lang="en-US" sz="3600" dirty="0" smtClean="0"/>
          </a:p>
          <a:p>
            <a:endParaRPr lang="en-US" sz="3600" dirty="0" smtClean="0"/>
          </a:p>
          <a:p>
            <a:r>
              <a:rPr lang="en-US" sz="3600" dirty="0" smtClean="0"/>
              <a:t>Be </a:t>
            </a:r>
            <a:r>
              <a:rPr lang="en-US" sz="3600" dirty="0"/>
              <a:t>it the wheel, telegram or an airplane, at their heart the inventors who have shaped our daily lives had the sole purpose of giving us a better </a:t>
            </a:r>
            <a:r>
              <a:rPr lang="en-US" sz="3600" dirty="0" smtClean="0"/>
              <a:t>and more comfortable life.</a:t>
            </a:r>
          </a:p>
          <a:p>
            <a:pPr marL="0" indent="0">
              <a:buNone/>
            </a:pPr>
            <a:endParaRPr lang="en-US" sz="3600" dirty="0" smtClean="0"/>
          </a:p>
          <a:p>
            <a:r>
              <a:rPr lang="en-US" sz="3600" dirty="0" smtClean="0"/>
              <a:t>This </a:t>
            </a:r>
            <a:r>
              <a:rPr lang="en-US" sz="3600" dirty="0"/>
              <a:t>was the cornerstone of </a:t>
            </a:r>
            <a:r>
              <a:rPr lang="en-US" sz="3600" dirty="0" smtClean="0"/>
              <a:t>‘Home Automation</a:t>
            </a:r>
            <a:r>
              <a:rPr lang="en-US" sz="36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816" y="0"/>
            <a:ext cx="2734607" cy="1830998"/>
          </a:xfrm>
          <a:prstGeom prst="rect">
            <a:avLst/>
          </a:prstGeom>
        </p:spPr>
      </p:pic>
    </p:spTree>
    <p:extLst>
      <p:ext uri="{BB962C8B-B14F-4D97-AF65-F5344CB8AC3E}">
        <p14:creationId xmlns:p14="http://schemas.microsoft.com/office/powerpoint/2010/main" val="560985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38" y="446979"/>
            <a:ext cx="5356538" cy="1325563"/>
          </a:xfrm>
        </p:spPr>
        <p:txBody>
          <a:bodyPr>
            <a:normAutofit/>
          </a:bodyPr>
          <a:lstStyle/>
          <a:p>
            <a:r>
              <a:rPr lang="en-US" sz="4800" b="1" dirty="0" smtClean="0">
                <a:latin typeface="Times New Roman" panose="02020603050405020304" pitchFamily="18" charset="0"/>
                <a:cs typeface="Times New Roman" panose="02020603050405020304" pitchFamily="18" charset="0"/>
              </a:rPr>
              <a:t>AUTOMATION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19520"/>
            <a:ext cx="10515600" cy="4351338"/>
          </a:xfrm>
        </p:spPr>
        <p:txBody>
          <a:bodyPr>
            <a:normAutofit lnSpcReduction="10000"/>
          </a:bodyPr>
          <a:lstStyle/>
          <a:p>
            <a:endParaRPr lang="en-US" sz="3600" dirty="0" smtClean="0"/>
          </a:p>
          <a:p>
            <a:r>
              <a:rPr lang="en-US" sz="3600" dirty="0" smtClean="0"/>
              <a:t>Automation is the ability of machines to perform optimum work without the interference of man. </a:t>
            </a:r>
          </a:p>
          <a:p>
            <a:endParaRPr lang="en-US" sz="3600" dirty="0" smtClean="0"/>
          </a:p>
          <a:p>
            <a:r>
              <a:rPr lang="en-US" sz="3600" dirty="0" smtClean="0"/>
              <a:t>It is the use of advanced electronics, IoT (internet of things), and artificially intelligent programs to ease the daily grind of humans be it in a factory, warehouse or homes.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480" y="1"/>
            <a:ext cx="3394298" cy="2400845"/>
          </a:xfrm>
          <a:prstGeom prst="rect">
            <a:avLst/>
          </a:prstGeom>
        </p:spPr>
      </p:pic>
    </p:spTree>
    <p:extLst>
      <p:ext uri="{BB962C8B-B14F-4D97-AF65-F5344CB8AC3E}">
        <p14:creationId xmlns:p14="http://schemas.microsoft.com/office/powerpoint/2010/main" val="3191220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67" y="584065"/>
            <a:ext cx="5588358" cy="1325563"/>
          </a:xfrm>
        </p:spPr>
        <p:txBody>
          <a:bodyPr/>
          <a:lstStyle/>
          <a:p>
            <a:r>
              <a:rPr lang="en-US" sz="4000" dirty="0" smtClean="0">
                <a:latin typeface="Times New Roman" panose="02020603050405020304" pitchFamily="18" charset="0"/>
                <a:cs typeface="Times New Roman" panose="02020603050405020304" pitchFamily="18" charset="0"/>
              </a:rPr>
              <a:t>INTERNET OF THINGS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7896" y="2704563"/>
            <a:ext cx="10515600" cy="4013311"/>
          </a:xfrm>
        </p:spPr>
        <p:txBody>
          <a:bodyPr>
            <a:normAutofit/>
          </a:bodyPr>
          <a:lstStyle/>
          <a:p>
            <a:r>
              <a:rPr lang="en-US" dirty="0">
                <a:latin typeface="Times New Roman" panose="02020603050405020304" pitchFamily="18" charset="0"/>
                <a:cs typeface="Times New Roman" panose="02020603050405020304" pitchFamily="18" charset="0"/>
              </a:rPr>
              <a:t>Internet of Things represents a general concept for the ability of network devices to sense and collect data from the world around us, and then share that data across the Internet where it can be processed and utilized for various interesting purposes</a:t>
            </a:r>
            <a:r>
              <a:rPr lang="en-US" dirty="0" smtClean="0">
                <a:latin typeface="Times New Roman" panose="02020603050405020304" pitchFamily="18" charset="0"/>
                <a:cs typeface="Times New Roman" panose="02020603050405020304" pitchFamily="18" charset="0"/>
              </a:rPr>
              <a:t>.</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IoT refers to the connection of devices (other than typical fare such as computers and smartphones) to the Internet. Cars, kitchen appliances, and even heart monitors can all be connected through the IoT.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629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STAGES OF HOME AUTOMATION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4803" y="2506662"/>
            <a:ext cx="10515600" cy="4351338"/>
          </a:xfrm>
        </p:spPr>
        <p:txBody>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MATLAB GUI BASED CONTROL</a:t>
            </a:r>
          </a:p>
          <a:p>
            <a:pPr marL="514350" indent="-51435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ANDROID APP CONTROL</a:t>
            </a:r>
          </a:p>
          <a:p>
            <a:pPr marL="514350" indent="-51435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VOICE CONTROL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17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196314"/>
            <a:ext cx="12306886" cy="1325563"/>
          </a:xfrm>
        </p:spPr>
        <p:txBody>
          <a:bodyPr>
            <a:noAutofit/>
          </a:bodyPr>
          <a:lstStyle/>
          <a:p>
            <a:pPr>
              <a:lnSpc>
                <a:spcPct val="100000"/>
              </a:lnSpc>
            </a:pPr>
            <a:r>
              <a:rPr lang="en-US" dirty="0" smtClean="0">
                <a:latin typeface="Times New Roman" panose="02020603050405020304" pitchFamily="18" charset="0"/>
                <a:cs typeface="Times New Roman" panose="02020603050405020304" pitchFamily="18" charset="0"/>
              </a:rPr>
              <a:t>MATLAB GUI BASED HOME AUTOMATION</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t>The GUI is Created using GUIDE (Graphic User Interface Development environment).</a:t>
            </a:r>
          </a:p>
          <a:p>
            <a:endParaRPr lang="en-US" dirty="0" smtClean="0"/>
          </a:p>
          <a:p>
            <a:r>
              <a:rPr lang="en-US" dirty="0"/>
              <a:t>GUIs (also known as graphical user interfaces or UIs) provide point-and-click control of software applications, eliminating the need to learn a language </a:t>
            </a:r>
            <a:r>
              <a:rPr lang="en-US" dirty="0" smtClean="0"/>
              <a:t>or </a:t>
            </a:r>
            <a:r>
              <a:rPr lang="en-US" dirty="0"/>
              <a:t>type commands in order to run the application.</a:t>
            </a:r>
          </a:p>
          <a:p>
            <a:endParaRPr lang="en-US" dirty="0" smtClean="0"/>
          </a:p>
          <a:p>
            <a:r>
              <a:rPr lang="en-US" dirty="0" smtClean="0"/>
              <a:t>A specific program (adioes.pde) has to be uploaded to the Arduino board to enable control of Arduino through MATLAB. </a:t>
            </a:r>
            <a:endParaRPr lang="en-US" dirty="0"/>
          </a:p>
        </p:txBody>
      </p:sp>
      <p:sp>
        <p:nvSpPr>
          <p:cNvPr id="3" name="TextBox 2"/>
          <p:cNvSpPr txBox="1"/>
          <p:nvPr/>
        </p:nvSpPr>
        <p:spPr>
          <a:xfrm>
            <a:off x="466579" y="196314"/>
            <a:ext cx="1671314" cy="369332"/>
          </a:xfrm>
          <a:prstGeom prst="rect">
            <a:avLst/>
          </a:prstGeom>
          <a:noFill/>
        </p:spPr>
        <p:txBody>
          <a:bodyPr wrap="square" rtlCol="0">
            <a:spAutoFit/>
          </a:bodyPr>
          <a:lstStyle/>
          <a:p>
            <a:r>
              <a:rPr lang="en-US" dirty="0" smtClean="0"/>
              <a:t>PHASE 1</a:t>
            </a:r>
            <a:endParaRPr lang="en-US" dirty="0"/>
          </a:p>
        </p:txBody>
      </p:sp>
    </p:spTree>
    <p:extLst>
      <p:ext uri="{BB962C8B-B14F-4D97-AF65-F5344CB8AC3E}">
        <p14:creationId xmlns:p14="http://schemas.microsoft.com/office/powerpoint/2010/main" val="153081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USED IN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351338"/>
          </a:xfrm>
        </p:spPr>
        <p:txBody>
          <a:bodyPr/>
          <a:lstStyle/>
          <a:p>
            <a:r>
              <a:rPr lang="en-US" dirty="0" smtClean="0">
                <a:latin typeface="Times New Roman" panose="02020603050405020304" pitchFamily="18" charset="0"/>
                <a:cs typeface="Times New Roman" panose="02020603050405020304" pitchFamily="18" charset="0"/>
              </a:rPr>
              <a:t>2 ARDUINO UNO R3 Boards</a:t>
            </a:r>
          </a:p>
          <a:p>
            <a:r>
              <a:rPr lang="en-US" dirty="0" smtClean="0">
                <a:latin typeface="Times New Roman" panose="02020603050405020304" pitchFamily="18" charset="0"/>
                <a:cs typeface="Times New Roman" panose="02020603050405020304" pitchFamily="18" charset="0"/>
              </a:rPr>
              <a:t>1602a 16X2 LCD screen</a:t>
            </a:r>
          </a:p>
          <a:p>
            <a:r>
              <a:rPr lang="en-US" dirty="0" smtClean="0">
                <a:latin typeface="Times New Roman" panose="02020603050405020304" pitchFamily="18" charset="0"/>
                <a:cs typeface="Times New Roman" panose="02020603050405020304" pitchFamily="18" charset="0"/>
              </a:rPr>
              <a:t>9 volts DC motor</a:t>
            </a:r>
          </a:p>
          <a:p>
            <a:r>
              <a:rPr lang="en-US" dirty="0" smtClean="0">
                <a:latin typeface="Times New Roman" panose="02020603050405020304" pitchFamily="18" charset="0"/>
                <a:cs typeface="Times New Roman" panose="02020603050405020304" pitchFamily="18" charset="0"/>
              </a:rPr>
              <a:t>3 LED</a:t>
            </a:r>
          </a:p>
          <a:p>
            <a:r>
              <a:rPr lang="en-US" dirty="0" smtClean="0">
                <a:latin typeface="Times New Roman" panose="02020603050405020304" pitchFamily="18" charset="0"/>
                <a:cs typeface="Times New Roman" panose="02020603050405020304" pitchFamily="18" charset="0"/>
              </a:rPr>
              <a:t>DHT11 temperature and humidity sensor</a:t>
            </a:r>
          </a:p>
          <a:p>
            <a:r>
              <a:rPr lang="en-US" dirty="0" smtClean="0">
                <a:latin typeface="Times New Roman" panose="02020603050405020304" pitchFamily="18" charset="0"/>
                <a:cs typeface="Times New Roman" panose="02020603050405020304" pitchFamily="18" charset="0"/>
              </a:rPr>
              <a:t>TIP 122 transistor and N4007 diode for PWM</a:t>
            </a:r>
          </a:p>
          <a:p>
            <a:r>
              <a:rPr lang="en-US" dirty="0" smtClean="0">
                <a:latin typeface="Times New Roman" panose="02020603050405020304" pitchFamily="18" charset="0"/>
                <a:cs typeface="Times New Roman" panose="02020603050405020304" pitchFamily="18" charset="0"/>
              </a:rPr>
              <a:t>HC-05 Bluetooth module</a:t>
            </a:r>
          </a:p>
          <a:p>
            <a:r>
              <a:rPr lang="en-US" dirty="0" smtClean="0">
                <a:latin typeface="Times New Roman" panose="02020603050405020304" pitchFamily="18" charset="0"/>
                <a:cs typeface="Times New Roman" panose="02020603050405020304" pitchFamily="18" charset="0"/>
              </a:rPr>
              <a:t>22k potentiometer (for LCD contrast)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174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0" y="1155235"/>
            <a:ext cx="9692640" cy="5577840"/>
          </a:xfrm>
          <a:prstGeom prst="rect">
            <a:avLst/>
          </a:prstGeom>
        </p:spPr>
      </p:pic>
      <p:sp>
        <p:nvSpPr>
          <p:cNvPr id="3" name="TextBox 2"/>
          <p:cNvSpPr txBox="1"/>
          <p:nvPr/>
        </p:nvSpPr>
        <p:spPr>
          <a:xfrm>
            <a:off x="2966433" y="206062"/>
            <a:ext cx="625913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FRITZING SKETCH OF THE PROJECT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326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TotalTime>
  <Words>1648</Words>
  <Application>Microsoft Office PowerPoint</Application>
  <PresentationFormat>Custom</PresentationFormat>
  <Paragraphs>314</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GUI BASED HOME AUTOMATION  USING MATLAB AND ARDUINO WITH ANDROID APP AND VOICE CONTROL </vt:lpstr>
      <vt:lpstr>PowerPoint Presentation</vt:lpstr>
      <vt:lpstr>INTRODUCTION</vt:lpstr>
      <vt:lpstr>AUTOMATION</vt:lpstr>
      <vt:lpstr>INTERNET OF THINGS</vt:lpstr>
      <vt:lpstr>STAGES OF HOME AUTOMATION</vt:lpstr>
      <vt:lpstr>MATLAB GUI BASED HOME AUTOMATION</vt:lpstr>
      <vt:lpstr>COMPONENTS USED IN PROJECT</vt:lpstr>
      <vt:lpstr>PowerPoint Presentation</vt:lpstr>
      <vt:lpstr>PowerPoint Presentation</vt:lpstr>
      <vt:lpstr>PowerPoint Presentation</vt:lpstr>
      <vt:lpstr>PowerPoint Presentation</vt:lpstr>
      <vt:lpstr>PowerPoint Presentation</vt:lpstr>
      <vt:lpstr>ANDROID APP BASED CONTROL</vt:lpstr>
      <vt:lpstr>Working of the Android App</vt:lpstr>
      <vt:lpstr>PowerPoint Presentation</vt:lpstr>
      <vt:lpstr>PowerPoint Presentation</vt:lpstr>
      <vt:lpstr>VOICE CONTROL USING ANDROID</vt:lpstr>
      <vt:lpstr>WORKING OF VOICE CONTROL PHASE</vt:lpstr>
      <vt:lpstr>ARDUINO CODE</vt:lpstr>
      <vt:lpstr>PowerPoint Presentation</vt:lpstr>
      <vt:lpstr>PowerPoint Presentation</vt:lpstr>
      <vt:lpstr>RECENT PROGRESS IN THIS FIELD</vt:lpstr>
      <vt:lpstr>PowerPoint Presentation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BASED HOME AUTOMATION  USING MATLAB AND ARDUINO WITH ANDROID APP AND VOICE CONTROL</dc:title>
  <dc:creator>ABHINAV ANAND</dc:creator>
  <cp:lastModifiedBy>Abhinav Anand</cp:lastModifiedBy>
  <cp:revision>39</cp:revision>
  <dcterms:created xsi:type="dcterms:W3CDTF">2017-07-22T18:08:59Z</dcterms:created>
  <dcterms:modified xsi:type="dcterms:W3CDTF">2018-02-12T05:54:01Z</dcterms:modified>
</cp:coreProperties>
</file>