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57" r:id="rId2"/>
    <p:sldId id="259" r:id="rId3"/>
    <p:sldId id="278" r:id="rId4"/>
    <p:sldId id="274" r:id="rId5"/>
    <p:sldId id="276" r:id="rId6"/>
    <p:sldId id="275" r:id="rId7"/>
    <p:sldId id="279" r:id="rId8"/>
    <p:sldId id="277"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4602"/>
  </p:normalViewPr>
  <p:slideViewPr>
    <p:cSldViewPr snapToGrid="0" snapToObjects="1" showGuides="1">
      <p:cViewPr varScale="1">
        <p:scale>
          <a:sx n="63" d="100"/>
          <a:sy n="63" d="100"/>
        </p:scale>
        <p:origin x="4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1131218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timoboz/tesla-stock-data-from-2010-to-2020" TargetMode="External"/><Relationship Id="rId2" Type="http://schemas.openxmlformats.org/officeDocument/2006/relationships/hyperlink" Target="https://data.world/barbaramaseda/elon-musk-tweets/workspace/file?filename=user-tweets.jsonl" TargetMode="Externa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231647" y="623533"/>
            <a:ext cx="10715027" cy="2152759"/>
          </a:xfrm>
        </p:spPr>
        <p:txBody>
          <a:bodyPr/>
          <a:lstStyle/>
          <a:p>
            <a:r>
              <a:rPr lang="en-US" sz="4800" dirty="0"/>
              <a:t>Fluctuations in stock prices based on tweets using sentiment analysis</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231647" y="2895600"/>
            <a:ext cx="6638544" cy="1650381"/>
          </a:xfrm>
        </p:spPr>
        <p:txBody>
          <a:bodyPr/>
          <a:lstStyle/>
          <a:p>
            <a:pPr algn="ctr"/>
            <a:r>
              <a:rPr lang="en-US" dirty="0">
                <a:latin typeface="Times New Roman" panose="02020603050405020304" pitchFamily="18" charset="0"/>
                <a:cs typeface="Times New Roman" panose="02020603050405020304" pitchFamily="18" charset="0"/>
              </a:rPr>
              <a:t>Project Group 12</a:t>
            </a:r>
          </a:p>
        </p:txBody>
      </p:sp>
    </p:spTree>
    <p:extLst>
      <p:ext uri="{BB962C8B-B14F-4D97-AF65-F5344CB8AC3E}">
        <p14:creationId xmlns:p14="http://schemas.microsoft.com/office/powerpoint/2010/main" val="40781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1444217"/>
            <a:ext cx="11122152" cy="646331"/>
          </a:xfrm>
        </p:spPr>
        <p:txBody>
          <a:bodyPr/>
          <a:lstStyle/>
          <a:p>
            <a:pPr algn="ctr"/>
            <a:r>
              <a:rPr lang="en-US" sz="4000" dirty="0"/>
              <a:t>Introduction</a:t>
            </a: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1346398" cy="3968249"/>
          </a:xfrm>
        </p:spPr>
        <p:txBody>
          <a:bodyPr/>
          <a:lstStyle/>
          <a:p>
            <a:pPr algn="just"/>
            <a:r>
              <a:rPr lang="en-US" sz="2000" dirty="0"/>
              <a:t> 21</a:t>
            </a:r>
            <a:r>
              <a:rPr lang="en-US" sz="2000" baseline="30000" dirty="0"/>
              <a:t>st</a:t>
            </a:r>
            <a:r>
              <a:rPr lang="en-US" sz="2000" dirty="0"/>
              <a:t> Century is a digital book. Today, a powerful microblogging such as Twitter is a sharp sword. Tweets don’t just influence policies, they move markets. </a:t>
            </a:r>
          </a:p>
          <a:p>
            <a:pPr algn="just"/>
            <a:endParaRPr lang="en-US" sz="2000" dirty="0"/>
          </a:p>
          <a:p>
            <a:pPr algn="just"/>
            <a:r>
              <a:rPr lang="en-US" sz="2000" dirty="0"/>
              <a:t>In this project, we employ the data from Twitter to analyze how a tech giant, a global icon can influence the emotions of the millions connected, and in turn how these emotions play a role in the rise and fall of stocks of an organization. </a:t>
            </a:r>
          </a:p>
          <a:p>
            <a:pPr algn="just"/>
            <a:endParaRPr lang="en-US" sz="2000" dirty="0"/>
          </a:p>
          <a:p>
            <a:pPr algn="just"/>
            <a:r>
              <a:rPr lang="en-US" sz="2000" dirty="0"/>
              <a:t>Throughout the project, we’ll see how stock prices of Tesla were affected by Elon Musk’s tweets.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pPr/>
              <a:t>2</a:t>
            </a:fld>
            <a:endParaRPr lang="en-US" dirty="0"/>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80D9-D72C-437E-B7CB-9D3FD5FE4A2D}"/>
              </a:ext>
            </a:extLst>
          </p:cNvPr>
          <p:cNvSpPr>
            <a:spLocks noGrp="1"/>
          </p:cNvSpPr>
          <p:nvPr>
            <p:ph type="title"/>
          </p:nvPr>
        </p:nvSpPr>
        <p:spPr>
          <a:xfrm>
            <a:off x="566928" y="1334355"/>
            <a:ext cx="11122152" cy="1200329"/>
          </a:xfrm>
        </p:spPr>
        <p:txBody>
          <a:bodyPr/>
          <a:lstStyle/>
          <a:p>
            <a:pPr algn="ctr"/>
            <a:r>
              <a:rPr lang="en-US" sz="4000" dirty="0"/>
              <a:t>What Is Sentiment Analysis And Why Do We Need It</a:t>
            </a:r>
            <a:r>
              <a:rPr lang="en-US" dirty="0"/>
              <a:t> ?</a:t>
            </a:r>
          </a:p>
        </p:txBody>
      </p:sp>
      <p:sp>
        <p:nvSpPr>
          <p:cNvPr id="3" name="Content Placeholder 2">
            <a:extLst>
              <a:ext uri="{FF2B5EF4-FFF2-40B4-BE49-F238E27FC236}">
                <a16:creationId xmlns:a16="http://schemas.microsoft.com/office/drawing/2014/main" id="{ED9A225B-D377-411A-8D4F-12DE4D8072EE}"/>
              </a:ext>
            </a:extLst>
          </p:cNvPr>
          <p:cNvSpPr>
            <a:spLocks noGrp="1"/>
          </p:cNvSpPr>
          <p:nvPr>
            <p:ph idx="1"/>
          </p:nvPr>
        </p:nvSpPr>
        <p:spPr>
          <a:xfrm>
            <a:off x="566928" y="2185416"/>
            <a:ext cx="11122152" cy="3968249"/>
          </a:xfrm>
        </p:spPr>
        <p:txBody>
          <a:bodyPr anchor="ctr"/>
          <a:lstStyle/>
          <a:p>
            <a:pPr algn="just"/>
            <a:r>
              <a:rPr lang="en-US" sz="2000" dirty="0"/>
              <a:t>The task of sentiment analysis typically involves taking a piece of text, whether a comment, a sentence or a tweet and returning a “score” that measures how positive or negative the text is.</a:t>
            </a:r>
          </a:p>
          <a:p>
            <a:pPr algn="just"/>
            <a:endParaRPr lang="en-US" sz="2000" dirty="0"/>
          </a:p>
          <a:p>
            <a:pPr algn="just"/>
            <a:r>
              <a:rPr lang="en-US" sz="2000" dirty="0"/>
              <a:t>In today’s environment where we’re suffering from data overload, Sentiment analysis provides some answers into what the most important issues are, from the perspective of people, at least. Because sentiment analysis can be automated, decisions can be made based on a significant amount of data rather than plain intuition that isn’t always right.</a:t>
            </a:r>
          </a:p>
        </p:txBody>
      </p:sp>
      <p:sp>
        <p:nvSpPr>
          <p:cNvPr id="4" name="Footer Placeholder 3">
            <a:extLst>
              <a:ext uri="{FF2B5EF4-FFF2-40B4-BE49-F238E27FC236}">
                <a16:creationId xmlns:a16="http://schemas.microsoft.com/office/drawing/2014/main" id="{3F7AD5EF-B4B4-48B0-B134-CC05027BC9D7}"/>
              </a:ext>
            </a:extLst>
          </p:cNvPr>
          <p:cNvSpPr>
            <a:spLocks noGrp="1"/>
          </p:cNvSpPr>
          <p:nvPr>
            <p:ph type="ftr" sz="quarter" idx="10"/>
          </p:nvPr>
        </p:nvSpPr>
        <p:spPr/>
        <p:txBody>
          <a:bodyPr/>
          <a:lstStyle/>
          <a:p>
            <a:fld id="{EB53C135-CEC6-A548-8917-8F7FEB82358B}" type="slidenum">
              <a:rPr lang="en-US" smtClean="0"/>
              <a:pPr/>
              <a:t>3</a:t>
            </a:fld>
            <a:endParaRPr lang="en-US" dirty="0"/>
          </a:p>
        </p:txBody>
      </p:sp>
    </p:spTree>
    <p:extLst>
      <p:ext uri="{BB962C8B-B14F-4D97-AF65-F5344CB8AC3E}">
        <p14:creationId xmlns:p14="http://schemas.microsoft.com/office/powerpoint/2010/main" val="12021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D4BF-C049-4A9D-A032-15E8D481C5FE}"/>
              </a:ext>
            </a:extLst>
          </p:cNvPr>
          <p:cNvSpPr>
            <a:spLocks noGrp="1"/>
          </p:cNvSpPr>
          <p:nvPr>
            <p:ph type="title"/>
          </p:nvPr>
        </p:nvSpPr>
        <p:spPr>
          <a:xfrm>
            <a:off x="566927" y="1444216"/>
            <a:ext cx="10896409" cy="646331"/>
          </a:xfrm>
        </p:spPr>
        <p:txBody>
          <a:bodyPr/>
          <a:lstStyle/>
          <a:p>
            <a:pPr algn="ctr"/>
            <a:r>
              <a:rPr lang="en-US" sz="4000" dirty="0"/>
              <a:t>Datasets</a:t>
            </a:r>
            <a:r>
              <a:rPr lang="en-US" dirty="0"/>
              <a:t> Used</a:t>
            </a:r>
          </a:p>
        </p:txBody>
      </p:sp>
      <p:sp>
        <p:nvSpPr>
          <p:cNvPr id="3" name="Content Placeholder 2">
            <a:extLst>
              <a:ext uri="{FF2B5EF4-FFF2-40B4-BE49-F238E27FC236}">
                <a16:creationId xmlns:a16="http://schemas.microsoft.com/office/drawing/2014/main" id="{51A5B8E4-062F-4093-848A-3F191716F858}"/>
              </a:ext>
            </a:extLst>
          </p:cNvPr>
          <p:cNvSpPr>
            <a:spLocks noGrp="1"/>
          </p:cNvSpPr>
          <p:nvPr>
            <p:ph idx="1"/>
          </p:nvPr>
        </p:nvSpPr>
        <p:spPr>
          <a:xfrm>
            <a:off x="566927" y="2185416"/>
            <a:ext cx="11389941" cy="3968249"/>
          </a:xfrm>
        </p:spPr>
        <p:txBody>
          <a:bodyPr/>
          <a:lstStyle/>
          <a:p>
            <a:r>
              <a:rPr lang="en-US" sz="2000" dirty="0"/>
              <a:t>Here, we’re using two datasets.</a:t>
            </a:r>
          </a:p>
          <a:p>
            <a:pPr marL="342900" indent="-342900">
              <a:buFont typeface="+mj-lt"/>
              <a:buAutoNum type="arabicPeriod"/>
            </a:pPr>
            <a:r>
              <a:rPr lang="en-US" sz="2000" dirty="0"/>
              <a:t>Elon Musk’s tweets in the past two years i.e. 2018-2020 </a:t>
            </a:r>
            <a:r>
              <a:rPr lang="en-US" sz="2000" dirty="0">
                <a:hlinkClick r:id="rId2"/>
              </a:rPr>
              <a:t>https://data.world/barbaramaseda/elon-musk-tweets/workspace/file?filename=user-tweets.jsonl</a:t>
            </a:r>
            <a:endParaRPr lang="en-US" sz="2000" dirty="0"/>
          </a:p>
          <a:p>
            <a:pPr marL="342900" indent="-342900">
              <a:buFont typeface="+mj-lt"/>
              <a:buAutoNum type="arabicPeriod"/>
            </a:pPr>
            <a:r>
              <a:rPr lang="en-US" sz="2000" dirty="0"/>
              <a:t>Tesla Stock data </a:t>
            </a:r>
            <a:r>
              <a:rPr lang="en-US" sz="2000" dirty="0">
                <a:hlinkClick r:id="rId3"/>
              </a:rPr>
              <a:t>https://www.kaggle.com/timoboz/tesla-stock-data-from-2010-to-2020</a:t>
            </a:r>
            <a:endParaRPr lang="en-US" sz="2000" dirty="0"/>
          </a:p>
          <a:p>
            <a:pPr marL="0" indent="0">
              <a:buNone/>
            </a:pPr>
            <a:endParaRPr lang="en-US" dirty="0"/>
          </a:p>
          <a:p>
            <a:pPr marL="342900" indent="-342900">
              <a:buFont typeface="+mj-lt"/>
              <a:buAutoNum type="arabicPeriod"/>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4D9EB7BF-DE0A-4688-9501-E3DF92644DFF}"/>
              </a:ext>
            </a:extLst>
          </p:cNvPr>
          <p:cNvSpPr>
            <a:spLocks noGrp="1"/>
          </p:cNvSpPr>
          <p:nvPr>
            <p:ph type="ftr" sz="quarter" idx="10"/>
          </p:nvPr>
        </p:nvSpPr>
        <p:spPr/>
        <p:txBody>
          <a:bodyPr/>
          <a:lstStyle/>
          <a:p>
            <a:fld id="{EB53C135-CEC6-A548-8917-8F7FEB82358B}" type="slidenum">
              <a:rPr lang="en-US" smtClean="0"/>
              <a:pPr/>
              <a:t>4</a:t>
            </a:fld>
            <a:endParaRPr lang="en-US" dirty="0"/>
          </a:p>
        </p:txBody>
      </p:sp>
      <p:pic>
        <p:nvPicPr>
          <p:cNvPr id="5" name="Picture 4">
            <a:extLst>
              <a:ext uri="{FF2B5EF4-FFF2-40B4-BE49-F238E27FC236}">
                <a16:creationId xmlns:a16="http://schemas.microsoft.com/office/drawing/2014/main" id="{7FECE695-82EB-4C57-989F-9E35AC0EA198}"/>
              </a:ext>
            </a:extLst>
          </p:cNvPr>
          <p:cNvPicPr>
            <a:picLocks noChangeAspect="1"/>
          </p:cNvPicPr>
          <p:nvPr/>
        </p:nvPicPr>
        <p:blipFill>
          <a:blip r:embed="rId4"/>
          <a:stretch>
            <a:fillRect/>
          </a:stretch>
        </p:blipFill>
        <p:spPr>
          <a:xfrm>
            <a:off x="728662" y="4066904"/>
            <a:ext cx="5933395" cy="1837508"/>
          </a:xfrm>
          <a:prstGeom prst="rect">
            <a:avLst/>
          </a:prstGeom>
        </p:spPr>
      </p:pic>
      <p:pic>
        <p:nvPicPr>
          <p:cNvPr id="6" name="Picture 5">
            <a:extLst>
              <a:ext uri="{FF2B5EF4-FFF2-40B4-BE49-F238E27FC236}">
                <a16:creationId xmlns:a16="http://schemas.microsoft.com/office/drawing/2014/main" id="{52381046-481B-4AEA-8332-3EF5CAB90716}"/>
              </a:ext>
            </a:extLst>
          </p:cNvPr>
          <p:cNvPicPr>
            <a:picLocks noChangeAspect="1"/>
          </p:cNvPicPr>
          <p:nvPr/>
        </p:nvPicPr>
        <p:blipFill>
          <a:blip r:embed="rId5"/>
          <a:stretch>
            <a:fillRect/>
          </a:stretch>
        </p:blipFill>
        <p:spPr>
          <a:xfrm>
            <a:off x="6889432" y="4066905"/>
            <a:ext cx="4573905" cy="1837508"/>
          </a:xfrm>
          <a:prstGeom prst="rect">
            <a:avLst/>
          </a:prstGeom>
        </p:spPr>
      </p:pic>
    </p:spTree>
    <p:extLst>
      <p:ext uri="{BB962C8B-B14F-4D97-AF65-F5344CB8AC3E}">
        <p14:creationId xmlns:p14="http://schemas.microsoft.com/office/powerpoint/2010/main" val="40498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5188-B963-416D-952A-1F769989D43E}"/>
              </a:ext>
            </a:extLst>
          </p:cNvPr>
          <p:cNvSpPr>
            <a:spLocks noGrp="1"/>
          </p:cNvSpPr>
          <p:nvPr>
            <p:ph type="title"/>
          </p:nvPr>
        </p:nvSpPr>
        <p:spPr>
          <a:xfrm>
            <a:off x="566928" y="1499616"/>
            <a:ext cx="11122152" cy="590931"/>
          </a:xfrm>
        </p:spPr>
        <p:txBody>
          <a:bodyPr/>
          <a:lstStyle/>
          <a:p>
            <a:r>
              <a:rPr lang="en-US" dirty="0"/>
              <a:t>Packages Used</a:t>
            </a:r>
          </a:p>
        </p:txBody>
      </p:sp>
      <p:graphicFrame>
        <p:nvGraphicFramePr>
          <p:cNvPr id="5" name="Content Placeholder 4">
            <a:extLst>
              <a:ext uri="{FF2B5EF4-FFF2-40B4-BE49-F238E27FC236}">
                <a16:creationId xmlns:a16="http://schemas.microsoft.com/office/drawing/2014/main" id="{A5715F62-5D4A-4C2F-9F41-E0DB374B52AD}"/>
              </a:ext>
            </a:extLst>
          </p:cNvPr>
          <p:cNvGraphicFramePr>
            <a:graphicFrameLocks noGrp="1"/>
          </p:cNvGraphicFramePr>
          <p:nvPr>
            <p:ph idx="1"/>
            <p:extLst>
              <p:ext uri="{D42A27DB-BD31-4B8C-83A1-F6EECF244321}">
                <p14:modId xmlns:p14="http://schemas.microsoft.com/office/powerpoint/2010/main" val="2305605088"/>
              </p:ext>
            </p:extLst>
          </p:nvPr>
        </p:nvGraphicFramePr>
        <p:xfrm>
          <a:off x="566738" y="2185987"/>
          <a:ext cx="11122026" cy="3809883"/>
        </p:xfrm>
        <a:graphic>
          <a:graphicData uri="http://schemas.openxmlformats.org/drawingml/2006/table">
            <a:tbl>
              <a:tblPr firstRow="1" bandRow="1">
                <a:tableStyleId>{5C22544A-7EE6-4342-B048-85BDC9FD1C3A}</a:tableStyleId>
              </a:tblPr>
              <a:tblGrid>
                <a:gridCol w="5561013">
                  <a:extLst>
                    <a:ext uri="{9D8B030D-6E8A-4147-A177-3AD203B41FA5}">
                      <a16:colId xmlns:a16="http://schemas.microsoft.com/office/drawing/2014/main" val="4044717722"/>
                    </a:ext>
                  </a:extLst>
                </a:gridCol>
                <a:gridCol w="5561013">
                  <a:extLst>
                    <a:ext uri="{9D8B030D-6E8A-4147-A177-3AD203B41FA5}">
                      <a16:colId xmlns:a16="http://schemas.microsoft.com/office/drawing/2014/main" val="1504531242"/>
                    </a:ext>
                  </a:extLst>
                </a:gridCol>
              </a:tblGrid>
              <a:tr h="452829">
                <a:tc>
                  <a:txBody>
                    <a:bodyPr/>
                    <a:lstStyle/>
                    <a:p>
                      <a:pPr algn="ctr"/>
                      <a:r>
                        <a:rPr lang="en-US" dirty="0"/>
                        <a:t>Package Name</a:t>
                      </a:r>
                    </a:p>
                  </a:txBody>
                  <a:tcPr/>
                </a:tc>
                <a:tc>
                  <a:txBody>
                    <a:bodyPr/>
                    <a:lstStyle/>
                    <a:p>
                      <a:pPr algn="ctr"/>
                      <a:r>
                        <a:rPr lang="en-US" dirty="0"/>
                        <a:t>Purpose</a:t>
                      </a:r>
                    </a:p>
                  </a:txBody>
                  <a:tcPr/>
                </a:tc>
                <a:extLst>
                  <a:ext uri="{0D108BD9-81ED-4DB2-BD59-A6C34878D82A}">
                    <a16:rowId xmlns:a16="http://schemas.microsoft.com/office/drawing/2014/main" val="1908130015"/>
                  </a:ext>
                </a:extLst>
              </a:tr>
              <a:tr h="452829">
                <a:tc>
                  <a:txBody>
                    <a:bodyPr/>
                    <a:lstStyle/>
                    <a:p>
                      <a:pPr algn="ctr"/>
                      <a:r>
                        <a:rPr lang="en-US" dirty="0"/>
                        <a:t>Sqlite3</a:t>
                      </a:r>
                    </a:p>
                  </a:txBody>
                  <a:tcPr/>
                </a:tc>
                <a:tc>
                  <a:txBody>
                    <a:bodyPr/>
                    <a:lstStyle/>
                    <a:p>
                      <a:r>
                        <a:rPr lang="en-US" dirty="0"/>
                        <a:t>For </a:t>
                      </a:r>
                      <a:r>
                        <a:rPr lang="en-US" dirty="0" err="1"/>
                        <a:t>sqlite</a:t>
                      </a:r>
                      <a:r>
                        <a:rPr lang="en-US" dirty="0"/>
                        <a:t> database operations</a:t>
                      </a:r>
                    </a:p>
                  </a:txBody>
                  <a:tcPr/>
                </a:tc>
                <a:extLst>
                  <a:ext uri="{0D108BD9-81ED-4DB2-BD59-A6C34878D82A}">
                    <a16:rowId xmlns:a16="http://schemas.microsoft.com/office/drawing/2014/main" val="3910919766"/>
                  </a:ext>
                </a:extLst>
              </a:tr>
              <a:tr h="452829">
                <a:tc>
                  <a:txBody>
                    <a:bodyPr/>
                    <a:lstStyle/>
                    <a:p>
                      <a:pPr algn="ctr"/>
                      <a:r>
                        <a:rPr lang="en-US" dirty="0"/>
                        <a:t>Pandas</a:t>
                      </a:r>
                    </a:p>
                  </a:txBody>
                  <a:tcPr/>
                </a:tc>
                <a:tc>
                  <a:txBody>
                    <a:bodyPr/>
                    <a:lstStyle/>
                    <a:p>
                      <a:r>
                        <a:rPr lang="en-US" dirty="0"/>
                        <a:t>For data manipulation and processing</a:t>
                      </a:r>
                    </a:p>
                  </a:txBody>
                  <a:tcPr/>
                </a:tc>
                <a:extLst>
                  <a:ext uri="{0D108BD9-81ED-4DB2-BD59-A6C34878D82A}">
                    <a16:rowId xmlns:a16="http://schemas.microsoft.com/office/drawing/2014/main" val="1023059355"/>
                  </a:ext>
                </a:extLst>
              </a:tr>
              <a:tr h="452829">
                <a:tc>
                  <a:txBody>
                    <a:bodyPr/>
                    <a:lstStyle/>
                    <a:p>
                      <a:pPr algn="ctr"/>
                      <a:r>
                        <a:rPr lang="en-US" dirty="0"/>
                        <a:t>Json</a:t>
                      </a:r>
                    </a:p>
                  </a:txBody>
                  <a:tcPr/>
                </a:tc>
                <a:tc>
                  <a:txBody>
                    <a:bodyPr/>
                    <a:lstStyle/>
                    <a:p>
                      <a:r>
                        <a:rPr lang="en-US" dirty="0"/>
                        <a:t>For reading tweets from the dataset</a:t>
                      </a:r>
                    </a:p>
                  </a:txBody>
                  <a:tcPr/>
                </a:tc>
                <a:extLst>
                  <a:ext uri="{0D108BD9-81ED-4DB2-BD59-A6C34878D82A}">
                    <a16:rowId xmlns:a16="http://schemas.microsoft.com/office/drawing/2014/main" val="3618065758"/>
                  </a:ext>
                </a:extLst>
              </a:tr>
              <a:tr h="452829">
                <a:tc>
                  <a:txBody>
                    <a:bodyPr/>
                    <a:lstStyle/>
                    <a:p>
                      <a:pPr algn="ctr"/>
                      <a:r>
                        <a:rPr lang="en-US" dirty="0"/>
                        <a:t>Natural Language Toolkit(</a:t>
                      </a:r>
                      <a:r>
                        <a:rPr lang="en-US" dirty="0" err="1"/>
                        <a:t>nltk</a:t>
                      </a:r>
                      <a:r>
                        <a:rPr lang="en-US" dirty="0"/>
                        <a:t>)</a:t>
                      </a:r>
                    </a:p>
                  </a:txBody>
                  <a:tcPr/>
                </a:tc>
                <a:tc>
                  <a:txBody>
                    <a:bodyPr/>
                    <a:lstStyle/>
                    <a:p>
                      <a:r>
                        <a:rPr lang="en-US" dirty="0"/>
                        <a:t>For data preprocessing and cleaning</a:t>
                      </a:r>
                    </a:p>
                  </a:txBody>
                  <a:tcPr/>
                </a:tc>
                <a:extLst>
                  <a:ext uri="{0D108BD9-81ED-4DB2-BD59-A6C34878D82A}">
                    <a16:rowId xmlns:a16="http://schemas.microsoft.com/office/drawing/2014/main" val="2755397560"/>
                  </a:ext>
                </a:extLst>
              </a:tr>
              <a:tr h="4528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1" kern="1200" dirty="0">
                          <a:solidFill>
                            <a:schemeClr val="dk1"/>
                          </a:solidFill>
                          <a:effectLst/>
                          <a:latin typeface="+mn-lt"/>
                          <a:ea typeface="+mn-ea"/>
                          <a:cs typeface="+mn-cs"/>
                        </a:rPr>
                        <a:t>Valence Aware Dictionary And Sentiment Reasoner</a:t>
                      </a:r>
                      <a:endParaRPr lang="en-US" dirty="0"/>
                    </a:p>
                    <a:p>
                      <a:pPr algn="ctr"/>
                      <a:r>
                        <a:rPr lang="en-US" dirty="0"/>
                        <a:t> (VADER)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tweet sentiment analysis scores</a:t>
                      </a:r>
                    </a:p>
                  </a:txBody>
                  <a:tcPr/>
                </a:tc>
                <a:extLst>
                  <a:ext uri="{0D108BD9-81ED-4DB2-BD59-A6C34878D82A}">
                    <a16:rowId xmlns:a16="http://schemas.microsoft.com/office/drawing/2014/main" val="885169567"/>
                  </a:ext>
                </a:extLst>
              </a:tr>
              <a:tr h="452829">
                <a:tc>
                  <a:txBody>
                    <a:bodyPr/>
                    <a:lstStyle/>
                    <a:p>
                      <a:pPr algn="ctr"/>
                      <a:r>
                        <a:rPr lang="en-US" dirty="0"/>
                        <a:t>Matplotlib</a:t>
                      </a:r>
                    </a:p>
                  </a:txBody>
                  <a:tcPr/>
                </a:tc>
                <a:tc>
                  <a:txBody>
                    <a:bodyPr/>
                    <a:lstStyle/>
                    <a:p>
                      <a:r>
                        <a:rPr lang="en-US" dirty="0"/>
                        <a:t>For data plotting</a:t>
                      </a:r>
                    </a:p>
                  </a:txBody>
                  <a:tcPr/>
                </a:tc>
                <a:extLst>
                  <a:ext uri="{0D108BD9-81ED-4DB2-BD59-A6C34878D82A}">
                    <a16:rowId xmlns:a16="http://schemas.microsoft.com/office/drawing/2014/main" val="2507419604"/>
                  </a:ext>
                </a:extLst>
              </a:tr>
              <a:tr h="452829">
                <a:tc>
                  <a:txBody>
                    <a:bodyPr/>
                    <a:lstStyle/>
                    <a:p>
                      <a:pPr algn="ctr"/>
                      <a:r>
                        <a:rPr lang="en-US" dirty="0"/>
                        <a:t>plotly</a:t>
                      </a:r>
                    </a:p>
                  </a:txBody>
                  <a:tcPr/>
                </a:tc>
                <a:tc>
                  <a:txBody>
                    <a:bodyPr/>
                    <a:lstStyle/>
                    <a:p>
                      <a:r>
                        <a:rPr lang="en-US" dirty="0"/>
                        <a:t>Interactive graphs </a:t>
                      </a:r>
                    </a:p>
                  </a:txBody>
                  <a:tcPr/>
                </a:tc>
                <a:extLst>
                  <a:ext uri="{0D108BD9-81ED-4DB2-BD59-A6C34878D82A}">
                    <a16:rowId xmlns:a16="http://schemas.microsoft.com/office/drawing/2014/main" val="2536038152"/>
                  </a:ext>
                </a:extLst>
              </a:tr>
            </a:tbl>
          </a:graphicData>
        </a:graphic>
      </p:graphicFrame>
      <p:sp>
        <p:nvSpPr>
          <p:cNvPr id="4" name="Footer Placeholder 3">
            <a:extLst>
              <a:ext uri="{FF2B5EF4-FFF2-40B4-BE49-F238E27FC236}">
                <a16:creationId xmlns:a16="http://schemas.microsoft.com/office/drawing/2014/main" id="{1C166416-850D-44A3-8CEA-98CDE028EC56}"/>
              </a:ext>
            </a:extLst>
          </p:cNvPr>
          <p:cNvSpPr>
            <a:spLocks noGrp="1"/>
          </p:cNvSpPr>
          <p:nvPr>
            <p:ph type="ftr" sz="quarter" idx="10"/>
          </p:nvPr>
        </p:nvSpPr>
        <p:spPr/>
        <p:txBody>
          <a:bodyPr/>
          <a:lstStyle/>
          <a:p>
            <a:fld id="{EB53C135-CEC6-A548-8917-8F7FEB82358B}" type="slidenum">
              <a:rPr lang="en-US" smtClean="0"/>
              <a:pPr/>
              <a:t>5</a:t>
            </a:fld>
            <a:endParaRPr lang="en-US" dirty="0"/>
          </a:p>
        </p:txBody>
      </p:sp>
    </p:spTree>
    <p:extLst>
      <p:ext uri="{BB962C8B-B14F-4D97-AF65-F5344CB8AC3E}">
        <p14:creationId xmlns:p14="http://schemas.microsoft.com/office/powerpoint/2010/main" val="385830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46-0FE9-44BE-9D0C-5EF21E9BE5D5}"/>
              </a:ext>
            </a:extLst>
          </p:cNvPr>
          <p:cNvSpPr>
            <a:spLocks noGrp="1"/>
          </p:cNvSpPr>
          <p:nvPr>
            <p:ph type="title"/>
          </p:nvPr>
        </p:nvSpPr>
        <p:spPr>
          <a:xfrm>
            <a:off x="566928" y="1333417"/>
            <a:ext cx="11122152" cy="757130"/>
          </a:xfrm>
        </p:spPr>
        <p:txBody>
          <a:bodyPr/>
          <a:lstStyle/>
          <a:p>
            <a:pPr algn="ctr"/>
            <a:r>
              <a:rPr lang="en-US" sz="4000" dirty="0"/>
              <a:t>Code</a:t>
            </a:r>
            <a:r>
              <a:rPr lang="en-US" sz="4800" dirty="0"/>
              <a:t> </a:t>
            </a:r>
            <a:r>
              <a:rPr lang="en-US" sz="4000" dirty="0"/>
              <a:t>Flow</a:t>
            </a:r>
            <a:endParaRPr lang="en-US" sz="4800" dirty="0"/>
          </a:p>
        </p:txBody>
      </p:sp>
      <p:sp>
        <p:nvSpPr>
          <p:cNvPr id="3" name="Content Placeholder 2">
            <a:extLst>
              <a:ext uri="{FF2B5EF4-FFF2-40B4-BE49-F238E27FC236}">
                <a16:creationId xmlns:a16="http://schemas.microsoft.com/office/drawing/2014/main" id="{B6D5EC6F-C554-4E1A-B387-D9CE938079E6}"/>
              </a:ext>
            </a:extLst>
          </p:cNvPr>
          <p:cNvSpPr>
            <a:spLocks noGrp="1"/>
          </p:cNvSpPr>
          <p:nvPr>
            <p:ph idx="1"/>
          </p:nvPr>
        </p:nvSpPr>
        <p:spPr>
          <a:xfrm>
            <a:off x="566928" y="2185416"/>
            <a:ext cx="11122152" cy="3968249"/>
          </a:xfrm>
        </p:spPr>
        <p:txBody>
          <a:bodyPr anchor="ctr"/>
          <a:lstStyle/>
          <a:p>
            <a:pPr marL="0" indent="0" algn="just">
              <a:lnSpc>
                <a:spcPct val="200000"/>
              </a:lnSpc>
              <a:buNone/>
            </a:pPr>
            <a:r>
              <a:rPr lang="en-US" sz="2000" dirty="0"/>
              <a:t>Let’s go through the code flow for the following:</a:t>
            </a:r>
          </a:p>
          <a:p>
            <a:pPr algn="just">
              <a:lnSpc>
                <a:spcPct val="200000"/>
              </a:lnSpc>
            </a:pPr>
            <a:r>
              <a:rPr lang="en-US" sz="2000" dirty="0"/>
              <a:t>Data Parsing </a:t>
            </a:r>
          </a:p>
          <a:p>
            <a:pPr algn="just">
              <a:lnSpc>
                <a:spcPct val="200000"/>
              </a:lnSpc>
            </a:pPr>
            <a:r>
              <a:rPr lang="en-US" sz="2000" dirty="0"/>
              <a:t>Loading into the Database</a:t>
            </a:r>
          </a:p>
          <a:p>
            <a:pPr algn="just">
              <a:lnSpc>
                <a:spcPct val="200000"/>
              </a:lnSpc>
            </a:pPr>
            <a:r>
              <a:rPr lang="en-US" sz="2000" dirty="0"/>
              <a:t>Data Preprocessing</a:t>
            </a:r>
          </a:p>
          <a:p>
            <a:pPr algn="just">
              <a:lnSpc>
                <a:spcPct val="200000"/>
              </a:lnSpc>
            </a:pPr>
            <a:r>
              <a:rPr lang="en-US" sz="2000" dirty="0"/>
              <a:t>Sentiment Analysis</a:t>
            </a:r>
          </a:p>
          <a:p>
            <a:pPr algn="just">
              <a:lnSpc>
                <a:spcPct val="200000"/>
              </a:lnSpc>
            </a:pPr>
            <a:r>
              <a:rPr lang="en-US" sz="2000" dirty="0"/>
              <a:t>Correlation of Tweet Sentiment Scores to Tesla Stock Prices using plots</a:t>
            </a:r>
          </a:p>
        </p:txBody>
      </p:sp>
      <p:sp>
        <p:nvSpPr>
          <p:cNvPr id="4" name="Footer Placeholder 3">
            <a:extLst>
              <a:ext uri="{FF2B5EF4-FFF2-40B4-BE49-F238E27FC236}">
                <a16:creationId xmlns:a16="http://schemas.microsoft.com/office/drawing/2014/main" id="{3752E2E9-4FB0-4C87-B83F-664A97DB604E}"/>
              </a:ext>
            </a:extLst>
          </p:cNvPr>
          <p:cNvSpPr>
            <a:spLocks noGrp="1"/>
          </p:cNvSpPr>
          <p:nvPr>
            <p:ph type="ftr" sz="quarter" idx="10"/>
          </p:nvPr>
        </p:nvSpPr>
        <p:spPr/>
        <p:txBody>
          <a:bodyPr/>
          <a:lstStyle/>
          <a:p>
            <a:fld id="{EB53C135-CEC6-A548-8917-8F7FEB82358B}" type="slidenum">
              <a:rPr lang="en-US" smtClean="0"/>
              <a:pPr/>
              <a:t>6</a:t>
            </a:fld>
            <a:endParaRPr lang="en-US" dirty="0"/>
          </a:p>
        </p:txBody>
      </p:sp>
    </p:spTree>
    <p:extLst>
      <p:ext uri="{BB962C8B-B14F-4D97-AF65-F5344CB8AC3E}">
        <p14:creationId xmlns:p14="http://schemas.microsoft.com/office/powerpoint/2010/main" val="219257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D5AE-9259-4C14-95CD-AC2079419C2F}"/>
              </a:ext>
            </a:extLst>
          </p:cNvPr>
          <p:cNvSpPr>
            <a:spLocks noGrp="1"/>
          </p:cNvSpPr>
          <p:nvPr>
            <p:ph type="title"/>
          </p:nvPr>
        </p:nvSpPr>
        <p:spPr>
          <a:xfrm>
            <a:off x="566928" y="1444216"/>
            <a:ext cx="11122152" cy="646331"/>
          </a:xfrm>
        </p:spPr>
        <p:txBody>
          <a:bodyPr/>
          <a:lstStyle/>
          <a:p>
            <a:pPr algn="ctr"/>
            <a:r>
              <a:rPr lang="en-US" sz="4000" dirty="0"/>
              <a:t>Plots and Inferences</a:t>
            </a:r>
          </a:p>
        </p:txBody>
      </p:sp>
      <p:pic>
        <p:nvPicPr>
          <p:cNvPr id="6" name="Content Placeholder 5">
            <a:extLst>
              <a:ext uri="{FF2B5EF4-FFF2-40B4-BE49-F238E27FC236}">
                <a16:creationId xmlns:a16="http://schemas.microsoft.com/office/drawing/2014/main" id="{5EBE725B-C96A-4AE9-A8C3-09F5E8F38490}"/>
              </a:ext>
            </a:extLst>
          </p:cNvPr>
          <p:cNvPicPr>
            <a:picLocks noGrp="1" noChangeAspect="1"/>
          </p:cNvPicPr>
          <p:nvPr>
            <p:ph idx="1"/>
          </p:nvPr>
        </p:nvPicPr>
        <p:blipFill rotWithShape="1">
          <a:blip r:embed="rId3"/>
          <a:srcRect l="21923" t="19973" r="15927" b="25368"/>
          <a:stretch/>
        </p:blipFill>
        <p:spPr>
          <a:xfrm>
            <a:off x="566928" y="2036724"/>
            <a:ext cx="5130655" cy="2168436"/>
          </a:xfrm>
        </p:spPr>
      </p:pic>
      <p:sp>
        <p:nvSpPr>
          <p:cNvPr id="4" name="Footer Placeholder 3">
            <a:extLst>
              <a:ext uri="{FF2B5EF4-FFF2-40B4-BE49-F238E27FC236}">
                <a16:creationId xmlns:a16="http://schemas.microsoft.com/office/drawing/2014/main" id="{9EDC44BE-2951-42D1-88D0-7B2ADF21A3A8}"/>
              </a:ext>
            </a:extLst>
          </p:cNvPr>
          <p:cNvSpPr>
            <a:spLocks noGrp="1"/>
          </p:cNvSpPr>
          <p:nvPr>
            <p:ph type="ftr" sz="quarter" idx="10"/>
          </p:nvPr>
        </p:nvSpPr>
        <p:spPr/>
        <p:txBody>
          <a:bodyPr/>
          <a:lstStyle/>
          <a:p>
            <a:fld id="{EB53C135-CEC6-A548-8917-8F7FEB82358B}" type="slidenum">
              <a:rPr lang="en-US" smtClean="0"/>
              <a:pPr/>
              <a:t>7</a:t>
            </a:fld>
            <a:endParaRPr lang="en-US" dirty="0"/>
          </a:p>
        </p:txBody>
      </p:sp>
      <p:pic>
        <p:nvPicPr>
          <p:cNvPr id="8" name="Picture 7">
            <a:extLst>
              <a:ext uri="{FF2B5EF4-FFF2-40B4-BE49-F238E27FC236}">
                <a16:creationId xmlns:a16="http://schemas.microsoft.com/office/drawing/2014/main" id="{37DA5C52-4531-497F-9911-D82D00BCE714}"/>
              </a:ext>
            </a:extLst>
          </p:cNvPr>
          <p:cNvPicPr>
            <a:picLocks noChangeAspect="1"/>
          </p:cNvPicPr>
          <p:nvPr/>
        </p:nvPicPr>
        <p:blipFill rotWithShape="1">
          <a:blip r:embed="rId4"/>
          <a:srcRect l="22223" t="27809" r="14999" b="18730"/>
          <a:stretch/>
        </p:blipFill>
        <p:spPr>
          <a:xfrm>
            <a:off x="6035039" y="2036724"/>
            <a:ext cx="5991497" cy="2168436"/>
          </a:xfrm>
          <a:prstGeom prst="rect">
            <a:avLst/>
          </a:prstGeom>
        </p:spPr>
      </p:pic>
      <p:pic>
        <p:nvPicPr>
          <p:cNvPr id="10" name="Picture 9">
            <a:extLst>
              <a:ext uri="{FF2B5EF4-FFF2-40B4-BE49-F238E27FC236}">
                <a16:creationId xmlns:a16="http://schemas.microsoft.com/office/drawing/2014/main" id="{CE75F0E1-8D31-4B29-B8D0-487E8C8A8919}"/>
              </a:ext>
            </a:extLst>
          </p:cNvPr>
          <p:cNvPicPr>
            <a:picLocks noChangeAspect="1"/>
          </p:cNvPicPr>
          <p:nvPr/>
        </p:nvPicPr>
        <p:blipFill rotWithShape="1">
          <a:blip r:embed="rId5"/>
          <a:srcRect l="12222" t="17143" r="5079" b="17333"/>
          <a:stretch/>
        </p:blipFill>
        <p:spPr>
          <a:xfrm>
            <a:off x="697059" y="4205160"/>
            <a:ext cx="5000524" cy="2479739"/>
          </a:xfrm>
          <a:prstGeom prst="rect">
            <a:avLst/>
          </a:prstGeom>
        </p:spPr>
      </p:pic>
      <p:pic>
        <p:nvPicPr>
          <p:cNvPr id="12" name="Picture 11">
            <a:extLst>
              <a:ext uri="{FF2B5EF4-FFF2-40B4-BE49-F238E27FC236}">
                <a16:creationId xmlns:a16="http://schemas.microsoft.com/office/drawing/2014/main" id="{04D5553F-37EC-4315-ACFD-79269C6F6816}"/>
              </a:ext>
            </a:extLst>
          </p:cNvPr>
          <p:cNvPicPr>
            <a:picLocks noChangeAspect="1"/>
          </p:cNvPicPr>
          <p:nvPr/>
        </p:nvPicPr>
        <p:blipFill rotWithShape="1">
          <a:blip r:embed="rId6"/>
          <a:srcRect l="11747" t="16890" r="4126" b="17460"/>
          <a:stretch/>
        </p:blipFill>
        <p:spPr>
          <a:xfrm>
            <a:off x="6128004" y="4205160"/>
            <a:ext cx="5561076" cy="2387085"/>
          </a:xfrm>
          <a:prstGeom prst="rect">
            <a:avLst/>
          </a:prstGeom>
        </p:spPr>
      </p:pic>
    </p:spTree>
    <p:extLst>
      <p:ext uri="{BB962C8B-B14F-4D97-AF65-F5344CB8AC3E}">
        <p14:creationId xmlns:p14="http://schemas.microsoft.com/office/powerpoint/2010/main" val="246143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BC53-1063-483A-AE3C-497E3A940441}"/>
              </a:ext>
            </a:extLst>
          </p:cNvPr>
          <p:cNvSpPr>
            <a:spLocks noGrp="1"/>
          </p:cNvSpPr>
          <p:nvPr>
            <p:ph type="title"/>
          </p:nvPr>
        </p:nvSpPr>
        <p:spPr>
          <a:xfrm>
            <a:off x="566928" y="1444216"/>
            <a:ext cx="11122152" cy="646331"/>
          </a:xfrm>
        </p:spPr>
        <p:txBody>
          <a:bodyPr/>
          <a:lstStyle/>
          <a:p>
            <a:pPr algn="ctr"/>
            <a:r>
              <a:rPr lang="en-US" dirty="0"/>
              <a:t>Conclusion </a:t>
            </a:r>
            <a:r>
              <a:rPr lang="en-US" sz="4000" dirty="0"/>
              <a:t>and</a:t>
            </a:r>
            <a:r>
              <a:rPr lang="en-US" dirty="0"/>
              <a:t> Insights	</a:t>
            </a:r>
          </a:p>
        </p:txBody>
      </p:sp>
      <p:sp>
        <p:nvSpPr>
          <p:cNvPr id="3" name="Content Placeholder 2">
            <a:extLst>
              <a:ext uri="{FF2B5EF4-FFF2-40B4-BE49-F238E27FC236}">
                <a16:creationId xmlns:a16="http://schemas.microsoft.com/office/drawing/2014/main" id="{15998C4E-A033-4B82-B5FF-D890047484E9}"/>
              </a:ext>
            </a:extLst>
          </p:cNvPr>
          <p:cNvSpPr>
            <a:spLocks noGrp="1"/>
          </p:cNvSpPr>
          <p:nvPr>
            <p:ph idx="1"/>
          </p:nvPr>
        </p:nvSpPr>
        <p:spPr>
          <a:xfrm>
            <a:off x="566927" y="2185416"/>
            <a:ext cx="11122151" cy="3968249"/>
          </a:xfrm>
        </p:spPr>
        <p:txBody>
          <a:bodyPr anchor="ctr"/>
          <a:lstStyle/>
          <a:p>
            <a:pPr algn="just"/>
            <a:r>
              <a:rPr lang="en-US" sz="2000" dirty="0"/>
              <a:t>The insights from the project are as follows:</a:t>
            </a:r>
          </a:p>
          <a:p>
            <a:pPr lvl="1" algn="just"/>
            <a:r>
              <a:rPr lang="en-US" sz="2000" dirty="0"/>
              <a:t>From the plots, we are able to infer that the tweets from Elon Musk have a direct influence on the stock prices of Tesla</a:t>
            </a:r>
          </a:p>
          <a:p>
            <a:pPr lvl="1" algn="just"/>
            <a:r>
              <a:rPr lang="en-US" sz="2000" dirty="0"/>
              <a:t>Whenever there is a positive tweet, we see a spike in the stock price and vice versa.</a:t>
            </a:r>
          </a:p>
          <a:p>
            <a:pPr lvl="1" algn="just"/>
            <a:r>
              <a:rPr lang="en-US" sz="2000" dirty="0"/>
              <a:t>With further research, there is a possibility to precisely predict the fluctuations in stock prices based on the sentiment analysis scores.</a:t>
            </a:r>
          </a:p>
          <a:p>
            <a:pPr lvl="1" algn="just"/>
            <a:r>
              <a:rPr lang="en-US" sz="2000" dirty="0"/>
              <a:t>Sentiment Analysis using VADER is not 100% accurate. However, there is a huge scope for research in this domain using concepts of Machine Learning.</a:t>
            </a:r>
          </a:p>
          <a:p>
            <a:pPr marL="502920" lvl="1" indent="0" algn="just">
              <a:buNone/>
            </a:pPr>
            <a:endParaRPr lang="en-US" sz="2000" dirty="0"/>
          </a:p>
        </p:txBody>
      </p:sp>
      <p:sp>
        <p:nvSpPr>
          <p:cNvPr id="4" name="Footer Placeholder 3">
            <a:extLst>
              <a:ext uri="{FF2B5EF4-FFF2-40B4-BE49-F238E27FC236}">
                <a16:creationId xmlns:a16="http://schemas.microsoft.com/office/drawing/2014/main" id="{96A52C35-A45A-4CF0-95D0-955269C7DA0A}"/>
              </a:ext>
            </a:extLst>
          </p:cNvPr>
          <p:cNvSpPr>
            <a:spLocks noGrp="1"/>
          </p:cNvSpPr>
          <p:nvPr>
            <p:ph type="ftr" sz="quarter" idx="10"/>
          </p:nvPr>
        </p:nvSpPr>
        <p:spPr/>
        <p:txBody>
          <a:bodyPr/>
          <a:lstStyle/>
          <a:p>
            <a:fld id="{EB53C135-CEC6-A548-8917-8F7FEB82358B}" type="slidenum">
              <a:rPr lang="en-US" smtClean="0"/>
              <a:pPr/>
              <a:t>8</a:t>
            </a:fld>
            <a:endParaRPr lang="en-US" dirty="0"/>
          </a:p>
        </p:txBody>
      </p:sp>
    </p:spTree>
    <p:extLst>
      <p:ext uri="{BB962C8B-B14F-4D97-AF65-F5344CB8AC3E}">
        <p14:creationId xmlns:p14="http://schemas.microsoft.com/office/powerpoint/2010/main" val="47783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C9C178-B44B-48C7-A538-627831BABCD1}"/>
              </a:ext>
            </a:extLst>
          </p:cNvPr>
          <p:cNvSpPr>
            <a:spLocks noGrp="1"/>
          </p:cNvSpPr>
          <p:nvPr>
            <p:ph type="ctrTitle"/>
          </p:nvPr>
        </p:nvSpPr>
        <p:spPr/>
        <p:txBody>
          <a:bodyPr/>
          <a:lstStyle/>
          <a:p>
            <a:r>
              <a:rPr lang="en-US" dirty="0"/>
              <a:t>Thank you</a:t>
            </a:r>
          </a:p>
        </p:txBody>
      </p:sp>
      <p:sp>
        <p:nvSpPr>
          <p:cNvPr id="4" name="Footer Placeholder 3">
            <a:extLst>
              <a:ext uri="{FF2B5EF4-FFF2-40B4-BE49-F238E27FC236}">
                <a16:creationId xmlns:a16="http://schemas.microsoft.com/office/drawing/2014/main" id="{80EC9F37-1135-4837-ACD5-4328A1F6975B}"/>
              </a:ext>
            </a:extLst>
          </p:cNvPr>
          <p:cNvSpPr>
            <a:spLocks noGrp="1"/>
          </p:cNvSpPr>
          <p:nvPr>
            <p:ph type="ftr" sz="quarter" idx="4294967295"/>
          </p:nvPr>
        </p:nvSpPr>
        <p:spPr>
          <a:xfrm>
            <a:off x="8077200" y="6319838"/>
            <a:ext cx="4114800" cy="365125"/>
          </a:xfrm>
        </p:spPr>
        <p:txBody>
          <a:bodyPr/>
          <a:lstStyle/>
          <a:p>
            <a:fld id="{EB53C135-CEC6-A548-8917-8F7FEB82358B}" type="slidenum">
              <a:rPr lang="en-US" smtClean="0"/>
              <a:pPr/>
              <a:t>9</a:t>
            </a:fld>
            <a:endParaRPr lang="en-US" dirty="0"/>
          </a:p>
        </p:txBody>
      </p:sp>
    </p:spTree>
    <p:extLst>
      <p:ext uri="{BB962C8B-B14F-4D97-AF65-F5344CB8AC3E}">
        <p14:creationId xmlns:p14="http://schemas.microsoft.com/office/powerpoint/2010/main" val="1247270827"/>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486</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Regular</vt:lpstr>
      <vt:lpstr>Georgia</vt:lpstr>
      <vt:lpstr>System Font Regular</vt:lpstr>
      <vt:lpstr>Times New Roman</vt:lpstr>
      <vt:lpstr>Office Theme</vt:lpstr>
      <vt:lpstr>Fluctuations in stock prices based on tweets using sentiment analysis</vt:lpstr>
      <vt:lpstr>Introduction</vt:lpstr>
      <vt:lpstr>What Is Sentiment Analysis And Why Do We Need It ?</vt:lpstr>
      <vt:lpstr>Datasets Used</vt:lpstr>
      <vt:lpstr>Packages Used</vt:lpstr>
      <vt:lpstr>Code Flow</vt:lpstr>
      <vt:lpstr>Plots and Inferences</vt:lpstr>
      <vt:lpstr>Conclusion and Insights </vt:lpstr>
      <vt:lpstr>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Anand Prabhu</cp:lastModifiedBy>
  <cp:revision>86</cp:revision>
  <dcterms:created xsi:type="dcterms:W3CDTF">2019-04-04T19:20:28Z</dcterms:created>
  <dcterms:modified xsi:type="dcterms:W3CDTF">2020-05-13T22:35:14Z</dcterms:modified>
  <cp:category/>
</cp:coreProperties>
</file>