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70" r:id="rId4"/>
    <p:sldId id="258" r:id="rId5"/>
    <p:sldId id="272" r:id="rId6"/>
    <p:sldId id="261" r:id="rId7"/>
    <p:sldId id="262" r:id="rId8"/>
    <p:sldId id="273" r:id="rId9"/>
    <p:sldId id="263" r:id="rId10"/>
    <p:sldId id="274" r:id="rId11"/>
    <p:sldId id="275" r:id="rId12"/>
    <p:sldId id="276" r:id="rId13"/>
    <p:sldId id="277" r:id="rId14"/>
    <p:sldId id="279" r:id="rId15"/>
    <p:sldId id="281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68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8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1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7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8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B786A13-2AA7-4D3F-96F3-E635120370B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0828E8-3902-4A87-9455-179A29C1DE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7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rogamer.net/retro_games80/the-making-of-ms-pac-ma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sgamer.net/articles/long-time-coming-finishing-the-original-legend-of-zelda-in-2016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math-machine-learning-ai/ch-12-1-model-free-reinforcement-learning-algorithms-monte-carlo-sarsa-q-learning-65267cb8d1b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Planning for Treasure Hunting with Adversaries and Items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Anand Patel</a:t>
            </a:r>
          </a:p>
          <a:p>
            <a:r>
              <a:rPr lang="en-US" dirty="0" smtClean="0"/>
              <a:t>ENAE788V</a:t>
            </a:r>
          </a:p>
          <a:p>
            <a:r>
              <a:rPr lang="en-US" dirty="0" smtClean="0"/>
              <a:t>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State/Action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383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Q(S,A) = Q(A, a(A), b, c, d, e(A), f(A), g(A), h(A),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A: [down, left, right, up] = [1,2,3,4]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a(A): </a:t>
            </a:r>
            <a:r>
              <a:rPr lang="en-US" dirty="0" err="1" smtClean="0">
                <a:sym typeface="Wingdings" panose="05000000000000000000" pitchFamily="2" charset="2"/>
              </a:rPr>
              <a:t>DoorInput</a:t>
            </a:r>
            <a:r>
              <a:rPr lang="en-US" dirty="0" smtClean="0">
                <a:sym typeface="Wingdings" panose="05000000000000000000" pitchFamily="2" charset="2"/>
              </a:rPr>
              <a:t>(A) = distance to door [0,24]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Manhattan Distance used for all distances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24 is max distance between nodes in this </a:t>
            </a:r>
            <a:r>
              <a:rPr lang="en-US" i="1" dirty="0" smtClean="0"/>
              <a:t>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b: </a:t>
            </a:r>
            <a:r>
              <a:rPr lang="en-US" dirty="0" err="1" smtClean="0"/>
              <a:t>LightningInput</a:t>
            </a:r>
            <a:r>
              <a:rPr lang="en-US" dirty="0" smtClean="0"/>
              <a:t> = if lightning has been used [0 or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c: </a:t>
            </a:r>
            <a:r>
              <a:rPr lang="en-US" dirty="0" err="1" smtClean="0"/>
              <a:t>CharmInput</a:t>
            </a:r>
            <a:r>
              <a:rPr lang="en-US" dirty="0" smtClean="0"/>
              <a:t> = current duration of charm [0,9]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d: </a:t>
            </a:r>
            <a:r>
              <a:rPr lang="en-US" dirty="0" err="1" smtClean="0"/>
              <a:t>RootInput</a:t>
            </a:r>
            <a:r>
              <a:rPr lang="en-US" dirty="0" smtClean="0"/>
              <a:t> = current duration of root [0,5]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62" y="2470725"/>
            <a:ext cx="4015307" cy="301148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508308" y="2143555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053243" y="2143555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463954" y="2143387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740441" y="2143387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016928" y="2143387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State/Action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652634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Q(S,A) = Q(A, a(A), b, c, d, e(A), f(A), g(A), h(A),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e(A): EnemyInput(A) = (</a:t>
            </a:r>
            <a:r>
              <a:rPr lang="en-US" i="1" dirty="0" smtClean="0"/>
              <a:t>D</a:t>
            </a:r>
            <a:r>
              <a:rPr lang="en-US" i="1" baseline="-25000" dirty="0" smtClean="0"/>
              <a:t>max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i="1" dirty="0"/>
              <a:t>D</a:t>
            </a:r>
            <a:r>
              <a:rPr lang="en-US" i="1" baseline="-25000" dirty="0"/>
              <a:t>i,explorer</a:t>
            </a:r>
            <a:r>
              <a:rPr lang="en-US" dirty="0" smtClean="0">
                <a:sym typeface="Wingdings" panose="05000000000000000000" pitchFamily="2" charset="2"/>
              </a:rPr>
              <a:t> + </a:t>
            </a:r>
            <a:r>
              <a:rPr lang="en-US" i="1" dirty="0"/>
              <a:t>D</a:t>
            </a:r>
            <a:r>
              <a:rPr lang="en-US" i="1" baseline="-25000" dirty="0"/>
              <a:t>i,adversary</a:t>
            </a:r>
            <a:r>
              <a:rPr lang="en-US" dirty="0" smtClean="0">
                <a:sym typeface="Wingdings" panose="05000000000000000000" pitchFamily="2" charset="2"/>
              </a:rPr>
              <a:t>) [0,24]</a:t>
            </a:r>
          </a:p>
          <a:p>
            <a:pPr marL="128016" lvl="1" indent="0">
              <a:buNone/>
            </a:pPr>
            <a:endParaRPr lang="en-US" i="1" dirty="0" smtClean="0"/>
          </a:p>
          <a:p>
            <a:pPr marL="128016" lvl="1" indent="0">
              <a:buNone/>
            </a:pPr>
            <a:r>
              <a:rPr lang="en-US" i="1" dirty="0" smtClean="0"/>
              <a:t>D</a:t>
            </a:r>
            <a:r>
              <a:rPr lang="en-US" i="1" baseline="-25000" dirty="0" smtClean="0"/>
              <a:t>max</a:t>
            </a:r>
            <a:r>
              <a:rPr lang="en-US" dirty="0" smtClean="0">
                <a:sym typeface="Wingdings" panose="05000000000000000000" pitchFamily="2" charset="2"/>
              </a:rPr>
              <a:t>: 24</a:t>
            </a:r>
          </a:p>
          <a:p>
            <a:pPr marL="128016" lvl="1" indent="0">
              <a:buNone/>
            </a:pPr>
            <a:r>
              <a:rPr lang="en-US" i="1" dirty="0"/>
              <a:t>D</a:t>
            </a:r>
            <a:r>
              <a:rPr lang="en-US" i="1" baseline="-25000" dirty="0"/>
              <a:t>i,explorer</a:t>
            </a:r>
            <a:r>
              <a:rPr lang="en-US" dirty="0" smtClean="0">
                <a:sym typeface="Wingdings" panose="05000000000000000000" pitchFamily="2" charset="2"/>
              </a:rPr>
              <a:t>: distance between explorer and closest intersection along action A</a:t>
            </a:r>
          </a:p>
          <a:p>
            <a:pPr marL="128016" lvl="1" indent="0">
              <a:buNone/>
            </a:pPr>
            <a:r>
              <a:rPr lang="en-US" i="1" dirty="0"/>
              <a:t>D</a:t>
            </a:r>
            <a:r>
              <a:rPr lang="en-US" i="1" baseline="-25000" dirty="0"/>
              <a:t>i,adversary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>
                <a:sym typeface="Wingdings" panose="05000000000000000000" pitchFamily="2" charset="2"/>
              </a:rPr>
              <a:t>distance between </a:t>
            </a:r>
            <a:r>
              <a:rPr lang="en-US" dirty="0" smtClean="0">
                <a:sym typeface="Wingdings" panose="05000000000000000000" pitchFamily="2" charset="2"/>
              </a:rPr>
              <a:t>closest </a:t>
            </a:r>
            <a:r>
              <a:rPr lang="en-US" dirty="0">
                <a:sym typeface="Wingdings" panose="05000000000000000000" pitchFamily="2" charset="2"/>
              </a:rPr>
              <a:t>intersection </a:t>
            </a:r>
            <a:r>
              <a:rPr lang="en-US" dirty="0" smtClean="0">
                <a:sym typeface="Wingdings" panose="05000000000000000000" pitchFamily="2" charset="2"/>
              </a:rPr>
              <a:t>along A and the nearest adversary </a:t>
            </a:r>
          </a:p>
          <a:p>
            <a:pPr marL="128016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Input is capped at 24; equidistant is worst case threshold</a:t>
            </a:r>
          </a:p>
          <a:p>
            <a:pPr marL="128016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28016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128016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Gives adversary threat for a given action A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072694" y="1757364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[bom2013]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94" y="2084832"/>
            <a:ext cx="4363754" cy="1019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73068" y="3104749"/>
            <a:ext cx="3905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Why nearest enemy only considered. </a:t>
            </a:r>
          </a:p>
          <a:p>
            <a:r>
              <a:rPr lang="en-US" sz="1400" dirty="0" smtClean="0"/>
              <a:t>For the “left” action, even though 2 ghosts approach, only the closest one to Ms. Pacman determines danger since they share the worst input value.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21" y="4454547"/>
            <a:ext cx="4570069" cy="10487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40033" y="5408654"/>
            <a:ext cx="3905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How input changes. </a:t>
            </a:r>
          </a:p>
          <a:p>
            <a:r>
              <a:rPr lang="en-US" sz="1400" dirty="0" smtClean="0"/>
              <a:t>For the “right” action, the ghost being closer to the intersection than Ms. Pac-Man makes this the highest threat level (input = 24). If the ghost was further away from the intersection than Ms. Pacman, the input would be lower.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4496499" y="2118220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072693" y="4118263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[bom2013]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State/Action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383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Q(S,A) = Q(A, a(A), b, c, d, e(A), f(A), g(A), h(A),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f(A): </a:t>
            </a:r>
            <a:r>
              <a:rPr lang="en-US" dirty="0" err="1" smtClean="0">
                <a:sym typeface="Wingdings" panose="05000000000000000000" pitchFamily="2" charset="2"/>
              </a:rPr>
              <a:t>LootProxInput</a:t>
            </a:r>
            <a:r>
              <a:rPr lang="en-US" dirty="0" smtClean="0">
                <a:sym typeface="Wingdings" panose="05000000000000000000" pitchFamily="2" charset="2"/>
              </a:rPr>
              <a:t>(A) = distance to nearest loot [0,24]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Tells which action gets explorer closer to loot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g(A</a:t>
            </a:r>
            <a:r>
              <a:rPr lang="en-US" dirty="0">
                <a:sym typeface="Wingdings" panose="05000000000000000000" pitchFamily="2" charset="2"/>
              </a:rPr>
              <a:t>): </a:t>
            </a:r>
            <a:r>
              <a:rPr lang="en-US" dirty="0" err="1" smtClean="0">
                <a:sym typeface="Wingdings" panose="05000000000000000000" pitchFamily="2" charset="2"/>
              </a:rPr>
              <a:t>ItemProxInput</a:t>
            </a:r>
            <a:r>
              <a:rPr lang="en-US" dirty="0" smtClean="0">
                <a:sym typeface="Wingdings" panose="05000000000000000000" pitchFamily="2" charset="2"/>
              </a:rPr>
              <a:t>(A</a:t>
            </a:r>
            <a:r>
              <a:rPr lang="en-US" dirty="0">
                <a:sym typeface="Wingdings" panose="05000000000000000000" pitchFamily="2" charset="2"/>
              </a:rPr>
              <a:t>) = distance to nearest </a:t>
            </a:r>
            <a:r>
              <a:rPr lang="en-US" dirty="0" smtClean="0">
                <a:sym typeface="Wingdings" panose="05000000000000000000" pitchFamily="2" charset="2"/>
              </a:rPr>
              <a:t>item [0,24</a:t>
            </a:r>
            <a:r>
              <a:rPr lang="en-US" dirty="0">
                <a:sym typeface="Wingdings" panose="05000000000000000000" pitchFamily="2" charset="2"/>
              </a:rPr>
              <a:t>]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Tells which action gets explorer closer to </a:t>
            </a:r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150840" y="2084832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17051" y="2084832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State/Action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170205" cy="4383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Q(S,A) = Q(A, a(A), b, c, d, e(A), f(A), g(A), h(A),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h(A): </a:t>
            </a:r>
            <a:r>
              <a:rPr lang="en-US" dirty="0" err="1"/>
              <a:t>EntrapmentInput</a:t>
            </a:r>
            <a:r>
              <a:rPr lang="en-US" dirty="0"/>
              <a:t>(A) = </a:t>
            </a:r>
            <a:r>
              <a:rPr lang="en-US" dirty="0" smtClean="0"/>
              <a:t>(</a:t>
            </a:r>
            <a:r>
              <a:rPr lang="en-US" dirty="0" err="1" smtClean="0"/>
              <a:t>SafeRoutes</a:t>
            </a:r>
            <a:r>
              <a:rPr lang="en-US" dirty="0" smtClean="0"/>
              <a:t> –</a:t>
            </a:r>
            <a:r>
              <a:rPr lang="en-US" dirty="0" err="1" smtClean="0"/>
              <a:t>SafeRoutes</a:t>
            </a:r>
            <a:r>
              <a:rPr lang="en-US" dirty="0" smtClean="0"/>
              <a:t>(A))/</a:t>
            </a:r>
            <a:r>
              <a:rPr lang="en-US" dirty="0" err="1" smtClean="0"/>
              <a:t>SafeRoutes</a:t>
            </a:r>
            <a:r>
              <a:rPr lang="en-US" dirty="0" smtClean="0"/>
              <a:t> [0,10]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Safe route = Shortest path from explorer to 3 intersections away that can be reached before any adversary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SafeRoutes</a:t>
            </a:r>
            <a:r>
              <a:rPr lang="en-US" dirty="0"/>
              <a:t> = number of safe routes from current </a:t>
            </a:r>
            <a:r>
              <a:rPr lang="en-US" dirty="0" smtClean="0"/>
              <a:t>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SafeRoutes</a:t>
            </a:r>
            <a:r>
              <a:rPr lang="en-US" dirty="0" smtClean="0"/>
              <a:t>(A) = number of safe routes beginning with action </a:t>
            </a:r>
            <a:r>
              <a:rPr lang="en-US" i="1" dirty="0" smtClean="0"/>
              <a:t>A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length(</a:t>
            </a:r>
            <a:r>
              <a:rPr lang="en-US" dirty="0" err="1" smtClean="0"/>
              <a:t>SafeRoutes</a:t>
            </a:r>
            <a:r>
              <a:rPr lang="en-US" dirty="0" smtClean="0"/>
              <a:t>) = 0, use 2 intersections away, 1 intersection away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If 1 intersection away = 0, set input to worst case </a:t>
            </a:r>
            <a:r>
              <a:rPr lang="en-US" dirty="0" smtClean="0">
                <a:sym typeface="Wingdings" panose="05000000000000000000" pitchFamily="2" charset="2"/>
              </a:rPr>
              <a:t> 10 (totally entrapped)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% of safe routes NOT along an action A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(A): </a:t>
            </a:r>
            <a:r>
              <a:rPr lang="en-US" dirty="0" err="1" smtClean="0">
                <a:sym typeface="Wingdings" panose="05000000000000000000" pitchFamily="2" charset="2"/>
              </a:rPr>
              <a:t>SameDirectionInput</a:t>
            </a:r>
            <a:r>
              <a:rPr lang="en-US" dirty="0" smtClean="0">
                <a:sym typeface="Wingdings" panose="05000000000000000000" pitchFamily="2" charset="2"/>
              </a:rPr>
              <a:t>(A) = </a:t>
            </a:r>
            <a:r>
              <a:rPr lang="en-US" dirty="0"/>
              <a:t>if </a:t>
            </a:r>
            <a:r>
              <a:rPr lang="en-US" dirty="0" smtClean="0"/>
              <a:t>explorer is traveling in same direction [0 </a:t>
            </a:r>
            <a:r>
              <a:rPr lang="en-US" dirty="0"/>
              <a:t>or 1</a:t>
            </a:r>
            <a:r>
              <a:rPr lang="en-US" dirty="0" smtClean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00" y="978017"/>
            <a:ext cx="3874900" cy="1307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68313" y="754879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[bom2013]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81083" y="2332139"/>
            <a:ext cx="299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Shows entrapped </a:t>
            </a:r>
            <a:r>
              <a:rPr lang="en-US" dirty="0" err="1" smtClean="0"/>
              <a:t>Ms.Pacman</a:t>
            </a:r>
            <a:r>
              <a:rPr lang="en-US" dirty="0" smtClean="0"/>
              <a:t> approaching </a:t>
            </a:r>
            <a:r>
              <a:rPr lang="en-US" dirty="0" err="1" smtClean="0"/>
              <a:t>SafeRoute</a:t>
            </a:r>
            <a:r>
              <a:rPr lang="en-US" dirty="0" smtClean="0"/>
              <a:t> 1 intersection away as best chance for survival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968766" y="2101526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551801" y="2101526"/>
            <a:ext cx="134224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(In progress)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73320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Training on 7000 episodes [bom2013], [segarro2017]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Started Monday night, </a:t>
            </a:r>
            <a:r>
              <a:rPr lang="en-US" u="sng" dirty="0" smtClean="0"/>
              <a:t>still training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ixed loot/item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No graphics  visualization done post-training/testing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56" y="1169616"/>
            <a:ext cx="5186055" cy="4176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6782" y="5415093"/>
            <a:ext cx="4739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Training trial for 10 episodes:</a:t>
            </a:r>
          </a:p>
          <a:p>
            <a:r>
              <a:rPr lang="en-US" dirty="0" smtClean="0"/>
              <a:t>Explorer (red) uses 1xLightning, 1xCharm. </a:t>
            </a:r>
          </a:p>
          <a:p>
            <a:r>
              <a:rPr lang="en-US" dirty="0"/>
              <a:t>K</a:t>
            </a:r>
            <a:r>
              <a:rPr lang="en-US" dirty="0" smtClean="0"/>
              <a:t>illed adversary (yellow) @ node 68. </a:t>
            </a:r>
          </a:p>
          <a:p>
            <a:r>
              <a:rPr lang="en-US" dirty="0" smtClean="0"/>
              <a:t>LOSS: caught by adversary (green) @ node 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(next steps)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41619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training completes…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Testing on 500 episodes [segarro2017]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On same </a:t>
            </a:r>
            <a:r>
              <a:rPr lang="en-US" i="1" dirty="0">
                <a:sym typeface="Wingdings" panose="05000000000000000000" pitchFamily="2" charset="2"/>
              </a:rPr>
              <a:t>G </a:t>
            </a:r>
            <a:r>
              <a:rPr lang="en-US" dirty="0">
                <a:sym typeface="Wingdings" panose="05000000000000000000" pitchFamily="2" charset="2"/>
              </a:rPr>
              <a:t>(fixed loot/items)</a:t>
            </a:r>
            <a:endParaRPr lang="en-US" i="1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On </a:t>
            </a:r>
            <a:r>
              <a:rPr lang="en-US" i="1" dirty="0" smtClean="0">
                <a:sym typeface="Wingdings" panose="05000000000000000000" pitchFamily="2" charset="2"/>
              </a:rPr>
              <a:t>G </a:t>
            </a:r>
            <a:r>
              <a:rPr lang="en-US" dirty="0">
                <a:sym typeface="Wingdings" panose="05000000000000000000" pitchFamily="2" charset="2"/>
              </a:rPr>
              <a:t>with random loot/item locations per episode assess policy </a:t>
            </a:r>
            <a:r>
              <a:rPr lang="en-US" dirty="0" smtClean="0">
                <a:sym typeface="Wingdings" panose="05000000000000000000" pitchFamily="2" charset="2"/>
              </a:rPr>
              <a:t>transfer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Metrics to analyze: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Win 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% Loot Value collected per win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Items used per win </a:t>
            </a:r>
            <a:r>
              <a:rPr lang="en-US" dirty="0" smtClean="0">
                <a:sym typeface="Wingdings" panose="05000000000000000000" pitchFamily="2" charset="2"/>
              </a:rPr>
              <a:t> impact of items on success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81" y="1766673"/>
            <a:ext cx="64293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7385835" cy="439583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Design &amp; solve a treasure hunting game with adversaries, items, and exit door goal.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Games provide a complex, interesting testbed for motion planning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Unique </a:t>
            </a:r>
            <a:r>
              <a:rPr lang="en-US" dirty="0"/>
              <a:t>rules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Actions alter environment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Motivation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Pursuit/Evasion </a:t>
            </a:r>
            <a:r>
              <a:rPr lang="en-US" dirty="0"/>
              <a:t>Motion Planning </a:t>
            </a:r>
            <a:r>
              <a:rPr lang="en-US" dirty="0" smtClean="0"/>
              <a:t>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Applications for entertainment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Human vs Robot: Can we beat the machines?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Robot vs Robot: Who designed better agent?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244" y="167484"/>
            <a:ext cx="2783267" cy="3585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2668" y="3753288"/>
            <a:ext cx="2424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3"/>
              </a:rPr>
              <a:t>https://www.retrogamer.net/retro_games80/the-making-of-ms-pac-man/</a:t>
            </a:r>
            <a:endParaRPr lang="en-US" sz="800" dirty="0"/>
          </a:p>
        </p:txBody>
      </p:sp>
      <p:pic>
        <p:nvPicPr>
          <p:cNvPr id="1026" name="Picture 2" descr="https://cdn.gamer-network.net/2016/usgamer/zelda.png/EG11/resize/640x-1/quality/7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767" y="4074229"/>
            <a:ext cx="2620220" cy="229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16560" y="6309360"/>
            <a:ext cx="24566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5"/>
              </a:rPr>
              <a:t>https://www.usgamer.net/articles/long-time-coming-finishing-the-original-legend-of-zelda-in-2016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945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Game Description: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2D static grid </a:t>
            </a:r>
            <a:r>
              <a:rPr lang="en-US" dirty="0" smtClean="0">
                <a:sym typeface="Wingdings" panose="05000000000000000000" pitchFamily="2" charset="2"/>
              </a:rPr>
              <a:t>Undirected Graph: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Rooms  Nodes: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Connections between rooms  Edges: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4 directions of movement, Turn-based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Explorer Agent </a:t>
            </a:r>
            <a:r>
              <a:rPr lang="en-US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	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smtClean="0">
                <a:cs typeface="Times New Roman" panose="02020603050405020304" pitchFamily="18" charset="0"/>
              </a:rPr>
              <a:t>R </a:t>
            </a:r>
            <a:r>
              <a:rPr lang="en-US" dirty="0" smtClean="0">
                <a:cs typeface="Times New Roman" panose="02020603050405020304" pitchFamily="18" charset="0"/>
              </a:rPr>
              <a:t>begins game at fixed start node </a:t>
            </a:r>
            <a:r>
              <a:rPr lang="en-US" i="1" dirty="0" smtClean="0"/>
              <a:t>v</a:t>
            </a:r>
            <a:r>
              <a:rPr lang="en-US" i="1" baseline="-25000" dirty="0" smtClean="0"/>
              <a:t>start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Adversaries </a:t>
            </a:r>
            <a:r>
              <a:rPr 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i="1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move randomly</a:t>
            </a:r>
            <a:endParaRPr lang="en-US" dirty="0"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3 adversaries (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, A</a:t>
            </a:r>
            <a:r>
              <a:rPr lang="en-US" i="1" baseline="-25000" dirty="0"/>
              <a:t>2</a:t>
            </a:r>
            <a:r>
              <a:rPr lang="en-US" i="1" dirty="0"/>
              <a:t>, </a:t>
            </a:r>
            <a:r>
              <a:rPr lang="en-US" i="1" dirty="0" smtClean="0"/>
              <a:t>A</a:t>
            </a:r>
            <a:r>
              <a:rPr lang="en-US" i="1" baseline="-25000" dirty="0" smtClean="0"/>
              <a:t>3</a:t>
            </a:r>
            <a:r>
              <a:rPr lang="en-US" dirty="0" smtClean="0">
                <a:cs typeface="Times New Roman" panose="02020603050405020304" pitchFamily="18" charset="0"/>
              </a:rPr>
              <a:t>) begin game at exit door </a:t>
            </a:r>
            <a:r>
              <a:rPr lang="en-US" i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>
                <a:cs typeface="Times New Roman" panose="02020603050405020304" pitchFamily="18" charset="0"/>
              </a:rPr>
              <a:t>WIN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i="1" dirty="0">
                <a:cs typeface="Times New Roman" panose="02020603050405020304" pitchFamily="18" charset="0"/>
              </a:rPr>
              <a:t>R </a:t>
            </a:r>
            <a:r>
              <a:rPr lang="en-US" dirty="0">
                <a:cs typeface="Times New Roman" panose="02020603050405020304" pitchFamily="18" charset="0"/>
              </a:rPr>
              <a:t>reaches fixed exit door </a:t>
            </a:r>
            <a:r>
              <a:rPr lang="en-US" i="1" dirty="0" smtClean="0">
                <a:cs typeface="Times New Roman" panose="02020603050405020304" pitchFamily="18" charset="0"/>
              </a:rPr>
              <a:t>D</a:t>
            </a:r>
            <a:endParaRPr lang="en-US" dirty="0" smtClean="0">
              <a:solidFill>
                <a:srgbClr val="00B0F0"/>
              </a:solidFill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 smtClean="0">
                <a:cs typeface="Times New Roman" panose="02020603050405020304" pitchFamily="18" charset="0"/>
              </a:rPr>
              <a:t>LOSE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cs typeface="Times New Roman" panose="02020603050405020304" pitchFamily="18" charset="0"/>
              </a:rPr>
              <a:t>R, A</a:t>
            </a:r>
            <a:r>
              <a:rPr lang="en-US" dirty="0" smtClean="0">
                <a:cs typeface="Times New Roman" panose="02020603050405020304" pitchFamily="18" charset="0"/>
              </a:rPr>
              <a:t> occupy same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Loot </a:t>
            </a:r>
            <a:r>
              <a:rPr lang="en-US" i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L</a:t>
            </a:r>
            <a:r>
              <a:rPr lang="en-US" dirty="0" smtClean="0">
                <a:cs typeface="Times New Roman" panose="02020603050405020304" pitchFamily="18" charset="0"/>
              </a:rPr>
              <a:t> and Items </a:t>
            </a:r>
            <a:r>
              <a:rPr lang="en-US" i="1" dirty="0" smtClean="0">
                <a:cs typeface="Times New Roman" panose="02020603050405020304" pitchFamily="18" charset="0"/>
              </a:rPr>
              <a:t>I </a:t>
            </a:r>
            <a:r>
              <a:rPr lang="en-US" dirty="0" smtClean="0">
                <a:cs typeface="Times New Roman" panose="02020603050405020304" pitchFamily="18" charset="0"/>
              </a:rPr>
              <a:t>placed at unique nodes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Collected by </a:t>
            </a:r>
            <a:r>
              <a:rPr lang="en-US" i="1" dirty="0" smtClean="0">
                <a:cs typeface="Times New Roman" panose="02020603050405020304" pitchFamily="18" charset="0"/>
              </a:rPr>
              <a:t>R </a:t>
            </a:r>
            <a:r>
              <a:rPr lang="en-US" dirty="0" smtClean="0">
                <a:cs typeface="Times New Roman" panose="02020603050405020304" pitchFamily="18" charset="0"/>
              </a:rPr>
              <a:t>by traveling onto node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Total Loot value: </a:t>
            </a:r>
            <a:r>
              <a:rPr lang="en-US" i="1" dirty="0" smtClean="0"/>
              <a:t>L</a:t>
            </a:r>
            <a:r>
              <a:rPr lang="en-US" i="1" baseline="-25000" dirty="0" smtClean="0"/>
              <a:t>T </a:t>
            </a:r>
            <a:r>
              <a:rPr lang="en-US" dirty="0" smtClean="0">
                <a:cs typeface="Times New Roman" panose="02020603050405020304" pitchFamily="18" charset="0"/>
              </a:rPr>
              <a:t>= 103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Loot collected by explorer: </a:t>
            </a:r>
            <a:r>
              <a:rPr lang="en-US" i="1" dirty="0" smtClean="0"/>
              <a:t>L</a:t>
            </a:r>
            <a:r>
              <a:rPr lang="en-US" i="1" baseline="-25000" dirty="0" smtClean="0"/>
              <a:t>C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56" y="573470"/>
            <a:ext cx="4114096" cy="4152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87" y="2581423"/>
            <a:ext cx="116205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397" y="2865436"/>
            <a:ext cx="1613442" cy="250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538" y="3100443"/>
            <a:ext cx="1837364" cy="2463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327" y="4864213"/>
            <a:ext cx="2523354" cy="18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 for Treasure Hunting with Adversaries and Items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3" y="2841333"/>
            <a:ext cx="683895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62329"/>
            <a:ext cx="4114096" cy="4152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6953" y="4737951"/>
            <a:ext cx="62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Algorithm Chosen: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Q-Learning Explorer Agent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Items are </a:t>
            </a:r>
            <a:r>
              <a:rPr lang="en-US" u="sng" dirty="0" smtClean="0"/>
              <a:t>used upon collection</a:t>
            </a:r>
            <a:r>
              <a:rPr lang="en-US" dirty="0" smtClean="0"/>
              <a:t> by explorer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Item 1: </a:t>
            </a:r>
            <a:r>
              <a:rPr lang="en-US" i="1" dirty="0" smtClean="0"/>
              <a:t>I</a:t>
            </a:r>
            <a:r>
              <a:rPr lang="en-US" i="1" baseline="-25000" dirty="0" smtClean="0"/>
              <a:t>1</a:t>
            </a:r>
            <a:r>
              <a:rPr lang="en-US" dirty="0" smtClean="0"/>
              <a:t>= Charm, 9 turns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Nearest adversary: harmless to explorer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Item </a:t>
            </a:r>
            <a:r>
              <a:rPr lang="en-US" dirty="0" smtClean="0"/>
              <a:t>2: </a:t>
            </a:r>
            <a:r>
              <a:rPr lang="en-US" i="1" dirty="0" smtClean="0"/>
              <a:t>I</a:t>
            </a:r>
            <a:r>
              <a:rPr lang="en-US" i="1" baseline="-25000" dirty="0" smtClean="0"/>
              <a:t>2</a:t>
            </a:r>
            <a:r>
              <a:rPr lang="en-US" dirty="0" smtClean="0"/>
              <a:t>= Root, 5 turns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 adversaries: Stationary, but harmful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Item </a:t>
            </a:r>
            <a:r>
              <a:rPr lang="en-US" dirty="0" smtClean="0"/>
              <a:t>3: </a:t>
            </a:r>
            <a:r>
              <a:rPr lang="en-US" i="1" dirty="0" smtClean="0"/>
              <a:t>I</a:t>
            </a:r>
            <a:r>
              <a:rPr lang="en-US" i="1" baseline="-25000" dirty="0" smtClean="0"/>
              <a:t>3</a:t>
            </a:r>
            <a:r>
              <a:rPr lang="en-US" dirty="0" smtClean="0"/>
              <a:t>= Lightning, permanent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Kills nearest adversary</a:t>
            </a:r>
            <a:r>
              <a:rPr lang="en-US" dirty="0"/>
              <a:t>: </a:t>
            </a:r>
            <a:r>
              <a:rPr lang="en-US" dirty="0" smtClean="0"/>
              <a:t>harmless &amp; stationary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886" y="5161889"/>
            <a:ext cx="3483190" cy="1475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21" y="2446680"/>
            <a:ext cx="886943" cy="858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702" y="3346102"/>
            <a:ext cx="688583" cy="736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950" y="4325227"/>
            <a:ext cx="723925" cy="8038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84" y="681156"/>
            <a:ext cx="4114096" cy="41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Adversary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turn…</a:t>
            </a: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Random Walk:</a:t>
            </a:r>
          </a:p>
          <a:p>
            <a:pPr marL="128016" lvl="1" indent="0">
              <a:buNone/>
            </a:pPr>
            <a:r>
              <a:rPr lang="en-US" dirty="0" smtClean="0"/>
              <a:t>If in hallway: </a:t>
            </a:r>
          </a:p>
          <a:p>
            <a:pPr marL="310896" lvl="2" indent="0">
              <a:buNone/>
            </a:pPr>
            <a:r>
              <a:rPr lang="en-US" dirty="0" smtClean="0"/>
              <a:t>Continue in same direction of movement</a:t>
            </a:r>
          </a:p>
          <a:p>
            <a:pPr marL="128016" lvl="1" indent="0">
              <a:buNone/>
            </a:pPr>
            <a:r>
              <a:rPr lang="en-US" dirty="0" smtClean="0"/>
              <a:t>If @ </a:t>
            </a:r>
            <a:r>
              <a:rPr lang="en-US" dirty="0" smtClean="0">
                <a:solidFill>
                  <a:srgbClr val="0070C0"/>
                </a:solidFill>
              </a:rPr>
              <a:t>intersection</a:t>
            </a:r>
            <a:r>
              <a:rPr lang="en-US" dirty="0" smtClean="0"/>
              <a:t>: </a:t>
            </a:r>
          </a:p>
          <a:p>
            <a:pPr marL="310896" lvl="2" indent="0">
              <a:buNone/>
            </a:pPr>
            <a:r>
              <a:rPr lang="en-US" dirty="0" smtClean="0"/>
              <a:t>Randomly pick from possible directions at current node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Non-Deterministic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04" y="243365"/>
            <a:ext cx="3847751" cy="2885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26" y="3280091"/>
            <a:ext cx="4709020" cy="3531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8903" y="2975289"/>
            <a:ext cx="321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Blue circles </a:t>
            </a:r>
            <a:r>
              <a:rPr lang="en-US" sz="1400" dirty="0" smtClean="0"/>
              <a:t>= intersection nodes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Q(</a:t>
            </a:r>
            <a:r>
              <a:rPr lang="en-US" dirty="0" err="1" smtClean="0"/>
              <a:t>s,A</a:t>
            </a:r>
            <a:r>
              <a:rPr lang="en-US" dirty="0" smtClean="0"/>
              <a:t>) = Q-Table (multi-dimensional array), initialized @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0" y="3492057"/>
            <a:ext cx="7801761" cy="2817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981" y="6279696"/>
            <a:ext cx="7613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3"/>
              </a:rPr>
              <a:t>https://medium.com/deep-math-machine-learning-ai/ch-12-1-model-free-reinforcement-learning-algorithms-monte-carlo-sarsa-q-learning-65267cb8d1b4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231" y="2939607"/>
            <a:ext cx="6219825" cy="552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9750" y="2936140"/>
            <a:ext cx="2734811" cy="3416320"/>
          </a:xfrm>
          <a:prstGeom prst="rect">
            <a:avLst/>
          </a:prstGeom>
          <a:noFill/>
          <a:ln w="22225" cap="sq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Epsilon-greedy annealing:</a:t>
            </a:r>
          </a:p>
          <a:p>
            <a:endParaRPr lang="en-US" dirty="0" smtClean="0"/>
          </a:p>
          <a:p>
            <a:r>
              <a:rPr lang="en-US" dirty="0" smtClean="0"/>
              <a:t>For current observation </a:t>
            </a:r>
            <a:r>
              <a:rPr lang="en-US" i="1" dirty="0" smtClean="0"/>
              <a:t>S</a:t>
            </a:r>
            <a:r>
              <a:rPr lang="en-US" dirty="0" smtClean="0"/>
              <a:t>, select random action </a:t>
            </a:r>
            <a:r>
              <a:rPr lang="en-US" i="1" dirty="0" smtClean="0"/>
              <a:t>A </a:t>
            </a:r>
            <a:r>
              <a:rPr lang="en-US" dirty="0" smtClean="0"/>
              <a:t>with probability </a:t>
            </a:r>
            <a:r>
              <a:rPr lang="en-US" i="1" dirty="0" smtClean="0"/>
              <a:t>epsilon</a:t>
            </a:r>
            <a:r>
              <a:rPr lang="en-US" dirty="0" smtClean="0"/>
              <a:t>. Otherwise choose action based on greatest Q-value (greedy):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456" y="5287863"/>
            <a:ext cx="1977398" cy="653195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9" idx="1"/>
          </p:cNvCxnSpPr>
          <p:nvPr/>
        </p:nvCxnSpPr>
        <p:spPr>
          <a:xfrm flipH="1">
            <a:off x="6539218" y="4644300"/>
            <a:ext cx="2340532" cy="435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&amp; Rewards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292782" cy="42993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Learning Rate </a:t>
            </a:r>
            <a:r>
              <a:rPr lang="en-US" i="1" dirty="0" smtClean="0"/>
              <a:t>alpha </a:t>
            </a:r>
            <a:r>
              <a:rPr lang="en-US" dirty="0" smtClean="0"/>
              <a:t>= 0.0003 [Segarro2017mspacman]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Discount Factor </a:t>
            </a:r>
            <a:r>
              <a:rPr lang="en-US" i="1" dirty="0" smtClean="0"/>
              <a:t>gamma </a:t>
            </a:r>
            <a:r>
              <a:rPr lang="en-US" dirty="0" smtClean="0"/>
              <a:t>= 0.945 [Segarro2017mspacman]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alpha </a:t>
            </a:r>
            <a:r>
              <a:rPr lang="en-US" dirty="0" smtClean="0"/>
              <a:t>&amp; </a:t>
            </a:r>
            <a:r>
              <a:rPr lang="en-US" i="1" dirty="0" smtClean="0"/>
              <a:t>gamma </a:t>
            </a:r>
            <a:r>
              <a:rPr lang="en-US" dirty="0" smtClean="0"/>
              <a:t>need trial and error for fine tuning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Training = 7000 episodes, Testing = 500 episodes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Epsilon </a:t>
            </a:r>
            <a:r>
              <a:rPr lang="en-US" dirty="0" smtClean="0"/>
              <a:t>decays per episode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0.9 </a:t>
            </a:r>
            <a:r>
              <a:rPr lang="en-US" dirty="0" smtClean="0">
                <a:sym typeface="Wingdings" panose="05000000000000000000" pitchFamily="2" charset="2"/>
              </a:rPr>
              <a:t>0.1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Decay rate chosen based on 7000 training episodes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01" y="3185892"/>
            <a:ext cx="4339904" cy="3584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11" y="1773496"/>
            <a:ext cx="5690594" cy="13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game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3832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Avoid over-fitted exploring agent by representing states S with info </a:t>
            </a:r>
            <a:r>
              <a:rPr lang="en-US" dirty="0"/>
              <a:t>that translates between </a:t>
            </a:r>
            <a:r>
              <a:rPr lang="en-US" i="1" dirty="0" smtClean="0"/>
              <a:t>G</a:t>
            </a:r>
            <a:r>
              <a:rPr lang="en-US" dirty="0" smtClean="0"/>
              <a:t> (intersection </a:t>
            </a:r>
            <a:r>
              <a:rPr lang="en-US" dirty="0"/>
              <a:t>nodes, relative distances, </a:t>
            </a:r>
            <a:r>
              <a:rPr lang="en-US" dirty="0" smtClean="0"/>
              <a:t>etc.)</a:t>
            </a:r>
          </a:p>
          <a:p>
            <a:pPr marL="128016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Q(S,A) = Q(A, a(A), b, c, d, e(A), f(A), g(A), h(A),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</a:p>
          <a:p>
            <a:pPr marL="128016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Actions + </a:t>
            </a:r>
            <a:r>
              <a:rPr lang="en-US" dirty="0" smtClean="0"/>
              <a:t>9 </a:t>
            </a:r>
            <a:r>
              <a:rPr lang="en-US" dirty="0"/>
              <a:t>Higher-order state/action inputs </a:t>
            </a:r>
            <a:r>
              <a:rPr lang="en-US" dirty="0" smtClean="0"/>
              <a:t>= </a:t>
            </a:r>
            <a:r>
              <a:rPr lang="en-US" dirty="0"/>
              <a:t>10-D </a:t>
            </a:r>
            <a:r>
              <a:rPr lang="en-US" dirty="0" smtClean="0"/>
              <a:t>Q-Table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Observe S in </a:t>
            </a:r>
            <a:r>
              <a:rPr lang="en-US" dirty="0" smtClean="0">
                <a:sym typeface="Wingdings" panose="05000000000000000000" pitchFamily="2" charset="2"/>
              </a:rPr>
              <a:t>Q-Learning  </a:t>
            </a:r>
            <a:r>
              <a:rPr lang="en-US" u="sng" dirty="0" smtClean="0"/>
              <a:t>Calculate (S,A) for all actions available to the Explorer @ current node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8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3708</TotalTime>
  <Words>1027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Times New Roman</vt:lpstr>
      <vt:lpstr>Tw Cen MT</vt:lpstr>
      <vt:lpstr>Tw Cen MT Condensed</vt:lpstr>
      <vt:lpstr>Wingdings</vt:lpstr>
      <vt:lpstr>Wingdings 3</vt:lpstr>
      <vt:lpstr>Integral</vt:lpstr>
      <vt:lpstr>Path Planning for Treasure Hunting with Adversaries and Items</vt:lpstr>
      <vt:lpstr>Background</vt:lpstr>
      <vt:lpstr>Concept Overview</vt:lpstr>
      <vt:lpstr>Problem Statement</vt:lpstr>
      <vt:lpstr>Items</vt:lpstr>
      <vt:lpstr>Adversary behavior</vt:lpstr>
      <vt:lpstr>Q-learning</vt:lpstr>
      <vt:lpstr>Parameters &amp; Rewards used</vt:lpstr>
      <vt:lpstr>Representing the game environment</vt:lpstr>
      <vt:lpstr>State/Action inputs</vt:lpstr>
      <vt:lpstr>State/Action inputs</vt:lpstr>
      <vt:lpstr>State/Action inputs</vt:lpstr>
      <vt:lpstr>State/Action inputs</vt:lpstr>
      <vt:lpstr>Training (In progress)</vt:lpstr>
      <vt:lpstr>Testing (next steps)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for Treasure Hunting with Adversaries and Items</dc:title>
  <dc:creator>Anand Patel</dc:creator>
  <cp:lastModifiedBy>Anand Patel</cp:lastModifiedBy>
  <cp:revision>216</cp:revision>
  <dcterms:created xsi:type="dcterms:W3CDTF">2019-05-07T02:09:39Z</dcterms:created>
  <dcterms:modified xsi:type="dcterms:W3CDTF">2019-05-09T15:58:32Z</dcterms:modified>
</cp:coreProperties>
</file>