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Anton" pitchFamily="2" charset="0"/>
      <p:regular r:id="rId13"/>
    </p:embeddedFont>
    <p:embeddedFont>
      <p:font typeface="Canva Sans" panose="020B0604020202020204" charset="0"/>
      <p:regular r:id="rId14"/>
    </p:embeddedFont>
    <p:embeddedFont>
      <p:font typeface="Canva Sans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80321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122591" y="1077887"/>
            <a:ext cx="9782585" cy="8229600"/>
          </a:xfrm>
          <a:custGeom>
            <a:avLst/>
            <a:gdLst/>
            <a:ahLst/>
            <a:cxnLst/>
            <a:rect l="l" t="t" r="r" b="b"/>
            <a:pathLst>
              <a:path w="9782585" h="8229600">
                <a:moveTo>
                  <a:pt x="0" y="0"/>
                </a:moveTo>
                <a:lnTo>
                  <a:pt x="9782586" y="0"/>
                </a:lnTo>
                <a:lnTo>
                  <a:pt x="978258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813855" y="9068185"/>
            <a:ext cx="445445" cy="445445"/>
          </a:xfrm>
          <a:custGeom>
            <a:avLst/>
            <a:gdLst/>
            <a:ahLst/>
            <a:cxnLst/>
            <a:rect l="l" t="t" r="r" b="b"/>
            <a:pathLst>
              <a:path w="445445" h="445445">
                <a:moveTo>
                  <a:pt x="0" y="0"/>
                </a:moveTo>
                <a:lnTo>
                  <a:pt x="445445" y="0"/>
                </a:lnTo>
                <a:lnTo>
                  <a:pt x="445445" y="445444"/>
                </a:lnTo>
                <a:lnTo>
                  <a:pt x="0" y="4454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122591" y="3757960"/>
            <a:ext cx="9782585" cy="2397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dirty="0">
                <a:solidFill>
                  <a:srgbClr val="FFFFFF">
                    <a:alpha val="81961"/>
                  </a:srgbClr>
                </a:solidFill>
                <a:latin typeface="Anton"/>
                <a:ea typeface="Anton"/>
                <a:cs typeface="Anton"/>
                <a:sym typeface="Anton"/>
              </a:rPr>
              <a:t>AN ANALYSIS OF CAREER TRAJECTORIES - SALARY EXPERIENCE ACROSS GLOBAL INDUSTRIES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382000" y="7224061"/>
            <a:ext cx="5162204" cy="10150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M1 Project – Data Analytics &amp; Data Science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ANAND S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endParaRPr lang="en-US" sz="1899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80321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813855" y="9068185"/>
            <a:ext cx="445445" cy="445445"/>
          </a:xfrm>
          <a:custGeom>
            <a:avLst/>
            <a:gdLst/>
            <a:ahLst/>
            <a:cxnLst/>
            <a:rect l="l" t="t" r="r" b="b"/>
            <a:pathLst>
              <a:path w="445445" h="445445">
                <a:moveTo>
                  <a:pt x="0" y="0"/>
                </a:moveTo>
                <a:lnTo>
                  <a:pt x="445445" y="0"/>
                </a:lnTo>
                <a:lnTo>
                  <a:pt x="445445" y="445444"/>
                </a:lnTo>
                <a:lnTo>
                  <a:pt x="0" y="4454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54571" y="4121110"/>
            <a:ext cx="6108171" cy="11201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88"/>
              </a:lnSpc>
            </a:pPr>
            <a:r>
              <a:rPr lang="en-US" sz="7971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CONCLUSION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8778548" y="2389461"/>
            <a:ext cx="2359620" cy="334471"/>
            <a:chOff x="0" y="0"/>
            <a:chExt cx="621464" cy="8809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21464" cy="88091"/>
            </a:xfrm>
            <a:custGeom>
              <a:avLst/>
              <a:gdLst/>
              <a:ahLst/>
              <a:cxnLst/>
              <a:rect l="l" t="t" r="r" b="b"/>
              <a:pathLst>
                <a:path w="621464" h="88091">
                  <a:moveTo>
                    <a:pt x="0" y="0"/>
                  </a:moveTo>
                  <a:lnTo>
                    <a:pt x="621464" y="0"/>
                  </a:lnTo>
                  <a:lnTo>
                    <a:pt x="621464" y="88091"/>
                  </a:lnTo>
                  <a:lnTo>
                    <a:pt x="0" y="88091"/>
                  </a:lnTo>
                  <a:close/>
                </a:path>
              </a:pathLst>
            </a:custGeom>
            <a:gradFill rotWithShape="1">
              <a:gsLst>
                <a:gs pos="0">
                  <a:srgbClr val="365E93">
                    <a:alpha val="56000"/>
                  </a:srgbClr>
                </a:gs>
                <a:gs pos="100000">
                  <a:srgbClr val="AF2BA5">
                    <a:alpha val="56000"/>
                  </a:srgbClr>
                </a:gs>
              </a:gsLst>
              <a:lin ang="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621464" cy="1261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778548" y="2981107"/>
            <a:ext cx="1851454" cy="342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18"/>
              </a:lnSpc>
            </a:pPr>
            <a:r>
              <a:rPr lang="en-US" sz="244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072460" y="3443559"/>
            <a:ext cx="5964118" cy="1136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9"/>
              </a:lnSpc>
              <a:spcBef>
                <a:spcPct val="0"/>
              </a:spcBef>
            </a:pPr>
            <a:r>
              <a:rPr lang="en-US" sz="2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Salary varies greatly across industries, education, and regions; gender pay gaps still need addressing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8778548" y="4837604"/>
            <a:ext cx="2359620" cy="334471"/>
            <a:chOff x="0" y="0"/>
            <a:chExt cx="621464" cy="8809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21464" cy="88091"/>
            </a:xfrm>
            <a:custGeom>
              <a:avLst/>
              <a:gdLst/>
              <a:ahLst/>
              <a:cxnLst/>
              <a:rect l="l" t="t" r="r" b="b"/>
              <a:pathLst>
                <a:path w="621464" h="88091">
                  <a:moveTo>
                    <a:pt x="0" y="0"/>
                  </a:moveTo>
                  <a:lnTo>
                    <a:pt x="621464" y="0"/>
                  </a:lnTo>
                  <a:lnTo>
                    <a:pt x="621464" y="88091"/>
                  </a:lnTo>
                  <a:lnTo>
                    <a:pt x="0" y="88091"/>
                  </a:lnTo>
                  <a:close/>
                </a:path>
              </a:pathLst>
            </a:custGeom>
            <a:gradFill rotWithShape="1">
              <a:gsLst>
                <a:gs pos="0">
                  <a:srgbClr val="365E93">
                    <a:alpha val="56000"/>
                  </a:srgbClr>
                </a:gs>
                <a:gs pos="100000">
                  <a:srgbClr val="AF2BA5">
                    <a:alpha val="56000"/>
                  </a:srgbClr>
                </a:gs>
              </a:gsLst>
              <a:lin ang="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21464" cy="1261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8651620" y="5404421"/>
            <a:ext cx="2972654" cy="342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18"/>
              </a:lnSpc>
            </a:pPr>
            <a:r>
              <a:rPr lang="en-US" sz="244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Recommendations: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295182" y="6148182"/>
            <a:ext cx="5964118" cy="1136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9"/>
              </a:lnSpc>
              <a:spcBef>
                <a:spcPct val="0"/>
              </a:spcBef>
            </a:pPr>
            <a:r>
              <a:rPr lang="en-US" sz="2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Industries should work towards pay equity; professionals can use insights for informed career moves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80321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27342" y="3980122"/>
            <a:ext cx="12327182" cy="2326756"/>
          </a:xfrm>
          <a:custGeom>
            <a:avLst/>
            <a:gdLst/>
            <a:ahLst/>
            <a:cxnLst/>
            <a:rect l="l" t="t" r="r" b="b"/>
            <a:pathLst>
              <a:path w="12327182" h="2326756">
                <a:moveTo>
                  <a:pt x="0" y="0"/>
                </a:moveTo>
                <a:lnTo>
                  <a:pt x="12327182" y="0"/>
                </a:lnTo>
                <a:lnTo>
                  <a:pt x="12327182" y="2326756"/>
                </a:lnTo>
                <a:lnTo>
                  <a:pt x="0" y="23267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398743" y="3761826"/>
            <a:ext cx="9490515" cy="2487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350"/>
              </a:lnSpc>
              <a:spcBef>
                <a:spcPct val="0"/>
              </a:spcBef>
            </a:pPr>
            <a:r>
              <a:rPr lang="en-US" sz="14535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THANK YOU!</a:t>
            </a:r>
          </a:p>
        </p:txBody>
      </p:sp>
      <p:sp>
        <p:nvSpPr>
          <p:cNvPr id="4" name="Freeform 4"/>
          <p:cNvSpPr/>
          <p:nvPr/>
        </p:nvSpPr>
        <p:spPr>
          <a:xfrm flipH="1" flipV="1">
            <a:off x="16813855" y="9068185"/>
            <a:ext cx="445445" cy="445445"/>
          </a:xfrm>
          <a:custGeom>
            <a:avLst/>
            <a:gdLst/>
            <a:ahLst/>
            <a:cxnLst/>
            <a:rect l="l" t="t" r="r" b="b"/>
            <a:pathLst>
              <a:path w="445445" h="445445">
                <a:moveTo>
                  <a:pt x="445445" y="445444"/>
                </a:moveTo>
                <a:lnTo>
                  <a:pt x="0" y="445444"/>
                </a:lnTo>
                <a:lnTo>
                  <a:pt x="0" y="0"/>
                </a:lnTo>
                <a:lnTo>
                  <a:pt x="445445" y="0"/>
                </a:lnTo>
                <a:lnTo>
                  <a:pt x="445445" y="44544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80321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812582" y="1077887"/>
            <a:ext cx="9782585" cy="8229600"/>
          </a:xfrm>
          <a:custGeom>
            <a:avLst/>
            <a:gdLst/>
            <a:ahLst/>
            <a:cxnLst/>
            <a:rect l="l" t="t" r="r" b="b"/>
            <a:pathLst>
              <a:path w="9782585" h="8229600">
                <a:moveTo>
                  <a:pt x="0" y="0"/>
                </a:moveTo>
                <a:lnTo>
                  <a:pt x="9782586" y="0"/>
                </a:lnTo>
                <a:lnTo>
                  <a:pt x="978258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149722" y="9563100"/>
            <a:ext cx="445445" cy="445445"/>
          </a:xfrm>
          <a:custGeom>
            <a:avLst/>
            <a:gdLst/>
            <a:ahLst/>
            <a:cxnLst/>
            <a:rect l="l" t="t" r="r" b="b"/>
            <a:pathLst>
              <a:path w="445445" h="445445">
                <a:moveTo>
                  <a:pt x="0" y="0"/>
                </a:moveTo>
                <a:lnTo>
                  <a:pt x="445445" y="0"/>
                </a:lnTo>
                <a:lnTo>
                  <a:pt x="445445" y="445444"/>
                </a:lnTo>
                <a:lnTo>
                  <a:pt x="0" y="4454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4413" y="3058986"/>
            <a:ext cx="3868413" cy="3942331"/>
          </a:xfrm>
          <a:custGeom>
            <a:avLst/>
            <a:gdLst/>
            <a:ahLst/>
            <a:cxnLst/>
            <a:rect l="l" t="t" r="r" b="b"/>
            <a:pathLst>
              <a:path w="3868413" h="3942331">
                <a:moveTo>
                  <a:pt x="0" y="0"/>
                </a:moveTo>
                <a:lnTo>
                  <a:pt x="3868413" y="0"/>
                </a:lnTo>
                <a:lnTo>
                  <a:pt x="3868413" y="3942331"/>
                </a:lnTo>
                <a:lnTo>
                  <a:pt x="0" y="394233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1999"/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1466773" y="4156625"/>
            <a:ext cx="5267534" cy="2263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41"/>
              </a:lnSpc>
              <a:spcBef>
                <a:spcPct val="0"/>
              </a:spcBef>
            </a:pPr>
            <a:r>
              <a:rPr lang="en-US" sz="6529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PROJECT OBJECTIVE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001000" y="2489407"/>
            <a:ext cx="9372600" cy="11391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2420" lvl="1" indent="-457200" algn="l">
              <a:lnSpc>
                <a:spcPts val="4716"/>
              </a:lnSpc>
              <a:buFont typeface="Wingdings" panose="05000000000000000000" pitchFamily="2" charset="2"/>
              <a:buChar char="Ø"/>
            </a:pPr>
            <a:r>
              <a:rPr lang="en-US" sz="254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Analyze global salary trends by industry, gender, education, and experience.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AC09CF-F805-60BC-7F45-7414BDB6FACD}"/>
              </a:ext>
            </a:extLst>
          </p:cNvPr>
          <p:cNvSpPr txBox="1"/>
          <p:nvPr/>
        </p:nvSpPr>
        <p:spPr>
          <a:xfrm>
            <a:off x="8638003" y="3993938"/>
            <a:ext cx="8098594" cy="536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2420" lvl="1" indent="-457200" algn="l">
              <a:lnSpc>
                <a:spcPts val="4716"/>
              </a:lnSpc>
              <a:buFont typeface="Wingdings" panose="05000000000000000000" pitchFamily="2" charset="2"/>
              <a:buChar char="Ø"/>
            </a:pPr>
            <a:r>
              <a:rPr lang="en-US" sz="254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Identify top-paying job roles and locations.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F6079EAF-AD35-703C-2B28-04C8DEC1DC16}"/>
              </a:ext>
            </a:extLst>
          </p:cNvPr>
          <p:cNvSpPr txBox="1"/>
          <p:nvPr/>
        </p:nvSpPr>
        <p:spPr>
          <a:xfrm>
            <a:off x="9273850" y="4992051"/>
            <a:ext cx="8098594" cy="11391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2420" lvl="1" indent="-457200" algn="l">
              <a:lnSpc>
                <a:spcPts val="4716"/>
              </a:lnSpc>
              <a:buFont typeface="Wingdings" panose="05000000000000000000" pitchFamily="2" charset="2"/>
              <a:buChar char="Ø"/>
            </a:pPr>
            <a:r>
              <a:rPr lang="en-US" sz="254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Examine the influence of education and experience on earnings.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80321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813855" y="9068185"/>
            <a:ext cx="445445" cy="445445"/>
          </a:xfrm>
          <a:custGeom>
            <a:avLst/>
            <a:gdLst/>
            <a:ahLst/>
            <a:cxnLst/>
            <a:rect l="l" t="t" r="r" b="b"/>
            <a:pathLst>
              <a:path w="445445" h="445445">
                <a:moveTo>
                  <a:pt x="0" y="0"/>
                </a:moveTo>
                <a:lnTo>
                  <a:pt x="445445" y="0"/>
                </a:lnTo>
                <a:lnTo>
                  <a:pt x="445445" y="445444"/>
                </a:lnTo>
                <a:lnTo>
                  <a:pt x="0" y="4454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572350" y="1940108"/>
            <a:ext cx="11589850" cy="2119101"/>
          </a:xfrm>
          <a:custGeom>
            <a:avLst/>
            <a:gdLst/>
            <a:ahLst/>
            <a:cxnLst/>
            <a:rect l="l" t="t" r="r" b="b"/>
            <a:pathLst>
              <a:path w="11589850" h="2119101">
                <a:moveTo>
                  <a:pt x="0" y="0"/>
                </a:moveTo>
                <a:lnTo>
                  <a:pt x="11589850" y="0"/>
                </a:lnTo>
                <a:lnTo>
                  <a:pt x="11589850" y="2119100"/>
                </a:lnTo>
                <a:lnTo>
                  <a:pt x="0" y="21191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300907" y="2553111"/>
            <a:ext cx="10132737" cy="969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85"/>
              </a:lnSpc>
            </a:pPr>
            <a:r>
              <a:rPr lang="en-US" sz="6867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DATASET DESCRIPTION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541870" y="4810183"/>
            <a:ext cx="12968677" cy="546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2420" lvl="1" indent="-457200" algn="just">
              <a:lnSpc>
                <a:spcPts val="4818"/>
              </a:lnSpc>
              <a:buFont typeface="Wingdings" panose="05000000000000000000" pitchFamily="2" charset="2"/>
              <a:buChar char="Ø"/>
            </a:pPr>
            <a:r>
              <a:rPr lang="en-US" sz="254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Salary Survey 2021 dataset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6289E972-775D-25C8-7DD3-9028AB529EBB}"/>
              </a:ext>
            </a:extLst>
          </p:cNvPr>
          <p:cNvSpPr txBox="1"/>
          <p:nvPr/>
        </p:nvSpPr>
        <p:spPr>
          <a:xfrm>
            <a:off x="4316147" y="5816653"/>
            <a:ext cx="12968677" cy="546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2420" lvl="1" indent="-457200" algn="just">
              <a:lnSpc>
                <a:spcPts val="4818"/>
              </a:lnSpc>
              <a:buFont typeface="Wingdings" panose="05000000000000000000" pitchFamily="2" charset="2"/>
              <a:buChar char="Ø"/>
            </a:pPr>
            <a:r>
              <a:rPr lang="en-US" sz="254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13 attributes, 27,927 cleaned records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762FA949-D2FE-5AAD-00FB-F0671B2A49CB}"/>
              </a:ext>
            </a:extLst>
          </p:cNvPr>
          <p:cNvSpPr txBox="1"/>
          <p:nvPr/>
        </p:nvSpPr>
        <p:spPr>
          <a:xfrm>
            <a:off x="4876800" y="6743700"/>
            <a:ext cx="12968677" cy="116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2420" lvl="1" indent="-457200" algn="just">
              <a:lnSpc>
                <a:spcPts val="4818"/>
              </a:lnSpc>
              <a:buFont typeface="Wingdings" panose="05000000000000000000" pitchFamily="2" charset="2"/>
              <a:buChar char="Ø"/>
            </a:pPr>
            <a:r>
              <a:rPr lang="en-US" sz="254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Covers global industries, various education levels, genders, and experience ranges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80321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59300" y="9481022"/>
            <a:ext cx="445445" cy="445445"/>
          </a:xfrm>
          <a:custGeom>
            <a:avLst/>
            <a:gdLst/>
            <a:ahLst/>
            <a:cxnLst/>
            <a:rect l="l" t="t" r="r" b="b"/>
            <a:pathLst>
              <a:path w="445445" h="445445">
                <a:moveTo>
                  <a:pt x="0" y="0"/>
                </a:moveTo>
                <a:lnTo>
                  <a:pt x="445445" y="0"/>
                </a:lnTo>
                <a:lnTo>
                  <a:pt x="445445" y="445445"/>
                </a:lnTo>
                <a:lnTo>
                  <a:pt x="0" y="44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2665187"/>
            <a:ext cx="7842715" cy="6593113"/>
          </a:xfrm>
          <a:custGeom>
            <a:avLst/>
            <a:gdLst/>
            <a:ahLst/>
            <a:cxnLst/>
            <a:rect l="l" t="t" r="r" b="b"/>
            <a:pathLst>
              <a:path w="7842715" h="6593113">
                <a:moveTo>
                  <a:pt x="0" y="0"/>
                </a:moveTo>
                <a:lnTo>
                  <a:pt x="7842715" y="0"/>
                </a:lnTo>
                <a:lnTo>
                  <a:pt x="7842715" y="6593113"/>
                </a:lnTo>
                <a:lnTo>
                  <a:pt x="0" y="65931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883" r="-4281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904919" y="2665187"/>
            <a:ext cx="7799826" cy="6593113"/>
          </a:xfrm>
          <a:custGeom>
            <a:avLst/>
            <a:gdLst/>
            <a:ahLst/>
            <a:cxnLst/>
            <a:rect l="l" t="t" r="r" b="b"/>
            <a:pathLst>
              <a:path w="7799826" h="6593113">
                <a:moveTo>
                  <a:pt x="0" y="0"/>
                </a:moveTo>
                <a:lnTo>
                  <a:pt x="7799826" y="0"/>
                </a:lnTo>
                <a:lnTo>
                  <a:pt x="7799826" y="6593113"/>
                </a:lnTo>
                <a:lnTo>
                  <a:pt x="0" y="65931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104" t="-1188" b="-5501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951921" y="614175"/>
            <a:ext cx="11296632" cy="1342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87"/>
              </a:lnSpc>
            </a:pPr>
            <a:r>
              <a:rPr lang="en-US" sz="9529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DATA CLEANING PROCESS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040495" y="4192671"/>
            <a:ext cx="695344" cy="1711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16"/>
              </a:lnSpc>
            </a:pPr>
            <a:r>
              <a:rPr lang="en-US" sz="10011" dirty="0">
                <a:solidFill>
                  <a:srgbClr val="FDFDFD"/>
                </a:solidFill>
                <a:latin typeface="Canva Sans"/>
                <a:ea typeface="Canva Sans"/>
                <a:cs typeface="Canva Sans"/>
                <a:sym typeface="Canva Sans"/>
              </a:rPr>
              <a:t>=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80321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259300" y="9406660"/>
            <a:ext cx="445445" cy="445445"/>
          </a:xfrm>
          <a:custGeom>
            <a:avLst/>
            <a:gdLst/>
            <a:ahLst/>
            <a:cxnLst/>
            <a:rect l="l" t="t" r="r" b="b"/>
            <a:pathLst>
              <a:path w="445445" h="445445">
                <a:moveTo>
                  <a:pt x="0" y="0"/>
                </a:moveTo>
                <a:lnTo>
                  <a:pt x="445445" y="0"/>
                </a:lnTo>
                <a:lnTo>
                  <a:pt x="445445" y="445445"/>
                </a:lnTo>
                <a:lnTo>
                  <a:pt x="0" y="44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6469" y="2373062"/>
            <a:ext cx="16230600" cy="6695122"/>
          </a:xfrm>
          <a:custGeom>
            <a:avLst/>
            <a:gdLst/>
            <a:ahLst/>
            <a:cxnLst/>
            <a:rect l="l" t="t" r="r" b="b"/>
            <a:pathLst>
              <a:path w="16230600" h="6695122">
                <a:moveTo>
                  <a:pt x="0" y="0"/>
                </a:moveTo>
                <a:lnTo>
                  <a:pt x="16230600" y="0"/>
                </a:lnTo>
                <a:lnTo>
                  <a:pt x="16230600" y="6695123"/>
                </a:lnTo>
                <a:lnTo>
                  <a:pt x="0" y="66951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112336" y="705065"/>
            <a:ext cx="8338866" cy="1035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25"/>
              </a:lnSpc>
            </a:pPr>
            <a:r>
              <a:rPr lang="en-US" sz="7271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DATA IMPORT TO MYSQL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66469" y="1740092"/>
            <a:ext cx="2514600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02"/>
              </a:lnSpc>
              <a:spcBef>
                <a:spcPct val="0"/>
              </a:spcBef>
            </a:pPr>
            <a:r>
              <a:rPr lang="en-US" sz="3030" dirty="0">
                <a:solidFill>
                  <a:srgbClr val="F6F8FB"/>
                </a:solidFill>
                <a:latin typeface="Anton"/>
                <a:ea typeface="Anton"/>
                <a:cs typeface="Anton"/>
                <a:sym typeface="Anton"/>
              </a:rPr>
              <a:t>TABLE PREVIEW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80321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813855" y="9068185"/>
            <a:ext cx="445445" cy="445445"/>
          </a:xfrm>
          <a:custGeom>
            <a:avLst/>
            <a:gdLst/>
            <a:ahLst/>
            <a:cxnLst/>
            <a:rect l="l" t="t" r="r" b="b"/>
            <a:pathLst>
              <a:path w="445445" h="445445">
                <a:moveTo>
                  <a:pt x="0" y="0"/>
                </a:moveTo>
                <a:lnTo>
                  <a:pt x="445445" y="0"/>
                </a:lnTo>
                <a:lnTo>
                  <a:pt x="445445" y="445444"/>
                </a:lnTo>
                <a:lnTo>
                  <a:pt x="0" y="4454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14501" y="1028700"/>
            <a:ext cx="8283860" cy="8262207"/>
          </a:xfrm>
          <a:custGeom>
            <a:avLst/>
            <a:gdLst/>
            <a:ahLst/>
            <a:cxnLst/>
            <a:rect l="l" t="t" r="r" b="b"/>
            <a:pathLst>
              <a:path w="8283860" h="8262207">
                <a:moveTo>
                  <a:pt x="0" y="0"/>
                </a:moveTo>
                <a:lnTo>
                  <a:pt x="8283860" y="0"/>
                </a:lnTo>
                <a:lnTo>
                  <a:pt x="8283860" y="8262207"/>
                </a:lnTo>
                <a:lnTo>
                  <a:pt x="0" y="82622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361" r="-9198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07268" y="2123388"/>
            <a:ext cx="7524508" cy="6111137"/>
            <a:chOff x="0" y="0"/>
            <a:chExt cx="1165743" cy="9467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65743" cy="946775"/>
            </a:xfrm>
            <a:custGeom>
              <a:avLst/>
              <a:gdLst/>
              <a:ahLst/>
              <a:cxnLst/>
              <a:rect l="l" t="t" r="r" b="b"/>
              <a:pathLst>
                <a:path w="1165743" h="946775">
                  <a:moveTo>
                    <a:pt x="0" y="0"/>
                  </a:moveTo>
                  <a:lnTo>
                    <a:pt x="1165743" y="0"/>
                  </a:lnTo>
                  <a:lnTo>
                    <a:pt x="1165743" y="946775"/>
                  </a:lnTo>
                  <a:lnTo>
                    <a:pt x="0" y="946775"/>
                  </a:lnTo>
                  <a:close/>
                </a:path>
              </a:pathLst>
            </a:custGeom>
            <a:blipFill>
              <a:blip r:embed="rId5"/>
              <a:stretch>
                <a:fillRect t="-8560" b="-8560"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10439400" y="3009900"/>
            <a:ext cx="7188645" cy="1219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81"/>
              </a:lnSpc>
              <a:spcBef>
                <a:spcPct val="0"/>
              </a:spcBef>
            </a:pPr>
            <a:r>
              <a:rPr lang="en-US" sz="7129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SAMPLE SQL QUERY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591800" y="4457700"/>
            <a:ext cx="7188645" cy="2029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89"/>
              </a:lnSpc>
            </a:pPr>
            <a:r>
              <a:rPr lang="en-US" sz="234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SELECT industry, gender, ROUND(AVG(</a:t>
            </a:r>
            <a:r>
              <a:rPr lang="en-US" sz="2349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annual_salary</a:t>
            </a:r>
            <a:r>
              <a:rPr lang="en-US" sz="234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),2) AS </a:t>
            </a:r>
            <a:r>
              <a:rPr lang="en-US" sz="2349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avg_salary</a:t>
            </a:r>
            <a:endParaRPr lang="en-US" sz="2349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289"/>
              </a:lnSpc>
            </a:pPr>
            <a:r>
              <a:rPr lang="en-US" sz="234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FROM salaries</a:t>
            </a:r>
          </a:p>
          <a:p>
            <a:pPr algn="l">
              <a:lnSpc>
                <a:spcPts val="3289"/>
              </a:lnSpc>
            </a:pPr>
            <a:r>
              <a:rPr lang="en-US" sz="234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GROUP BY industry, gender</a:t>
            </a:r>
          </a:p>
          <a:p>
            <a:pPr algn="l">
              <a:lnSpc>
                <a:spcPts val="3289"/>
              </a:lnSpc>
              <a:spcBef>
                <a:spcPct val="0"/>
              </a:spcBef>
            </a:pPr>
            <a:r>
              <a:rPr lang="en-US" sz="234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ORDER BY industry, gender;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80321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813855" y="9068185"/>
            <a:ext cx="445445" cy="445445"/>
          </a:xfrm>
          <a:custGeom>
            <a:avLst/>
            <a:gdLst/>
            <a:ahLst/>
            <a:cxnLst/>
            <a:rect l="l" t="t" r="r" b="b"/>
            <a:pathLst>
              <a:path w="445445" h="445445">
                <a:moveTo>
                  <a:pt x="0" y="0"/>
                </a:moveTo>
                <a:lnTo>
                  <a:pt x="445445" y="0"/>
                </a:lnTo>
                <a:lnTo>
                  <a:pt x="445445" y="445444"/>
                </a:lnTo>
                <a:lnTo>
                  <a:pt x="0" y="4454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15259" y="2735754"/>
            <a:ext cx="7485524" cy="5153967"/>
          </a:xfrm>
          <a:custGeom>
            <a:avLst/>
            <a:gdLst/>
            <a:ahLst/>
            <a:cxnLst/>
            <a:rect l="l" t="t" r="r" b="b"/>
            <a:pathLst>
              <a:path w="7485524" h="5153967">
                <a:moveTo>
                  <a:pt x="0" y="0"/>
                </a:moveTo>
                <a:lnTo>
                  <a:pt x="7485523" y="0"/>
                </a:lnTo>
                <a:lnTo>
                  <a:pt x="7485523" y="5153967"/>
                </a:lnTo>
                <a:lnTo>
                  <a:pt x="0" y="51539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428341" y="3385349"/>
            <a:ext cx="7608237" cy="5153967"/>
          </a:xfrm>
          <a:custGeom>
            <a:avLst/>
            <a:gdLst/>
            <a:ahLst/>
            <a:cxnLst/>
            <a:rect l="l" t="t" r="r" b="b"/>
            <a:pathLst>
              <a:path w="7608237" h="5153967">
                <a:moveTo>
                  <a:pt x="0" y="0"/>
                </a:moveTo>
                <a:lnTo>
                  <a:pt x="7608237" y="0"/>
                </a:lnTo>
                <a:lnTo>
                  <a:pt x="7608237" y="5153967"/>
                </a:lnTo>
                <a:lnTo>
                  <a:pt x="0" y="515396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764168" y="1114425"/>
            <a:ext cx="9921575" cy="1131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52"/>
              </a:lnSpc>
            </a:pPr>
            <a:r>
              <a:rPr lang="en-US" sz="802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KEY INSIGHTS (PART 1)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80321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813855" y="9068185"/>
            <a:ext cx="445445" cy="445445"/>
          </a:xfrm>
          <a:custGeom>
            <a:avLst/>
            <a:gdLst/>
            <a:ahLst/>
            <a:cxnLst/>
            <a:rect l="l" t="t" r="r" b="b"/>
            <a:pathLst>
              <a:path w="445445" h="445445">
                <a:moveTo>
                  <a:pt x="0" y="0"/>
                </a:moveTo>
                <a:lnTo>
                  <a:pt x="445445" y="0"/>
                </a:lnTo>
                <a:lnTo>
                  <a:pt x="445445" y="445444"/>
                </a:lnTo>
                <a:lnTo>
                  <a:pt x="0" y="4454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2905729"/>
            <a:ext cx="7868493" cy="4379624"/>
          </a:xfrm>
          <a:custGeom>
            <a:avLst/>
            <a:gdLst/>
            <a:ahLst/>
            <a:cxnLst/>
            <a:rect l="l" t="t" r="r" b="b"/>
            <a:pathLst>
              <a:path w="7868493" h="4379624">
                <a:moveTo>
                  <a:pt x="0" y="0"/>
                </a:moveTo>
                <a:lnTo>
                  <a:pt x="7868493" y="0"/>
                </a:lnTo>
                <a:lnTo>
                  <a:pt x="7868493" y="4379624"/>
                </a:lnTo>
                <a:lnTo>
                  <a:pt x="0" y="43796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630" r="-315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597791" y="4247913"/>
            <a:ext cx="7661509" cy="4349112"/>
          </a:xfrm>
          <a:custGeom>
            <a:avLst/>
            <a:gdLst/>
            <a:ahLst/>
            <a:cxnLst/>
            <a:rect l="l" t="t" r="r" b="b"/>
            <a:pathLst>
              <a:path w="7661509" h="4349112">
                <a:moveTo>
                  <a:pt x="0" y="0"/>
                </a:moveTo>
                <a:lnTo>
                  <a:pt x="7661509" y="0"/>
                </a:lnTo>
                <a:lnTo>
                  <a:pt x="7661509" y="4349112"/>
                </a:lnTo>
                <a:lnTo>
                  <a:pt x="0" y="43491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683" r="-7761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823515" y="1114425"/>
            <a:ext cx="8640970" cy="1141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93"/>
              </a:lnSpc>
            </a:pPr>
            <a:r>
              <a:rPr lang="en-US" sz="8067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KEY INSIGHTS (PART 2)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180321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427343" y="9385505"/>
            <a:ext cx="445445" cy="445445"/>
          </a:xfrm>
          <a:custGeom>
            <a:avLst/>
            <a:gdLst/>
            <a:ahLst/>
            <a:cxnLst/>
            <a:rect l="l" t="t" r="r" b="b"/>
            <a:pathLst>
              <a:path w="445445" h="445445">
                <a:moveTo>
                  <a:pt x="0" y="0"/>
                </a:moveTo>
                <a:lnTo>
                  <a:pt x="445444" y="0"/>
                </a:lnTo>
                <a:lnTo>
                  <a:pt x="445444" y="445445"/>
                </a:lnTo>
                <a:lnTo>
                  <a:pt x="0" y="44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74280" y="1705436"/>
            <a:ext cx="15939440" cy="7552864"/>
          </a:xfrm>
          <a:custGeom>
            <a:avLst/>
            <a:gdLst/>
            <a:ahLst/>
            <a:cxnLst/>
            <a:rect l="l" t="t" r="r" b="b"/>
            <a:pathLst>
              <a:path w="15939440" h="7552864">
                <a:moveTo>
                  <a:pt x="0" y="0"/>
                </a:moveTo>
                <a:lnTo>
                  <a:pt x="15939440" y="0"/>
                </a:lnTo>
                <a:lnTo>
                  <a:pt x="15939440" y="7552864"/>
                </a:lnTo>
                <a:lnTo>
                  <a:pt x="0" y="75528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385" b="-385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327298" y="374225"/>
            <a:ext cx="10077323" cy="1131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52"/>
              </a:lnSpc>
            </a:pPr>
            <a:r>
              <a:rPr lang="en-US" sz="802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DASHBOARD OVERVIEW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178</Words>
  <Application>Microsoft Office PowerPoint</Application>
  <PresentationFormat>Custom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Canva Sans</vt:lpstr>
      <vt:lpstr>Calibri</vt:lpstr>
      <vt:lpstr>Arial</vt:lpstr>
      <vt:lpstr>Wingdings</vt:lpstr>
      <vt:lpstr>Canva Sans Bold</vt:lpstr>
      <vt:lpstr>Anton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Blue Gradient Modern Metaverse Futuristic Presentation</dc:title>
  <cp:lastModifiedBy>anand s</cp:lastModifiedBy>
  <cp:revision>2</cp:revision>
  <dcterms:created xsi:type="dcterms:W3CDTF">2006-08-16T00:00:00Z</dcterms:created>
  <dcterms:modified xsi:type="dcterms:W3CDTF">2025-08-26T13:42:01Z</dcterms:modified>
  <dc:identifier>DAGxK-fIjhg</dc:identifier>
</cp:coreProperties>
</file>