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8" r:id="rId5"/>
    <p:sldId id="266" r:id="rId6"/>
    <p:sldId id="265" r:id="rId7"/>
    <p:sldId id="260" r:id="rId8"/>
    <p:sldId id="261" r:id="rId9"/>
    <p:sldId id="262" r:id="rId10"/>
    <p:sldId id="263" r:id="rId12"/>
    <p:sldId id="264" r:id="rId13"/>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56555A"/>
                </a:solidFill>
                <a:latin typeface="Leelawadee UI" panose="020B0502040204020203"/>
                <a:cs typeface="Leelawadee UI" panose="020B0502040204020203"/>
              </a:defRPr>
            </a:lvl1pPr>
          </a:lstStyle>
          <a:p/>
        </p:txBody>
      </p:sp>
      <p:sp>
        <p:nvSpPr>
          <p:cNvPr id="3" name="Holder 3"/>
          <p:cNvSpPr>
            <a:spLocks noGrp="1"/>
          </p:cNvSpPr>
          <p:nvPr>
            <p:ph type="body" idx="1"/>
          </p:nvPr>
        </p:nvSpPr>
        <p:spPr/>
        <p:txBody>
          <a:bodyPr lIns="0" tIns="0" rIns="0" bIns="0"/>
          <a:lstStyle>
            <a:lvl1pPr>
              <a:defRPr sz="3200" b="0" i="0">
                <a:solidFill>
                  <a:schemeClr val="bg1"/>
                </a:solidFill>
                <a:latin typeface="Segoe UI" panose="020B0502040204020203"/>
                <a:cs typeface="Segoe UI" panose="020B0502040204020203"/>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56555A"/>
                </a:solidFill>
                <a:latin typeface="Leelawadee UI" panose="020B0502040204020203"/>
                <a:cs typeface="Leelawadee UI" panose="020B0502040204020203"/>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8"/>
          </a:xfrm>
          <a:prstGeom prst="rect">
            <a:avLst/>
          </a:prstGeom>
        </p:spPr>
      </p:pic>
      <p:sp>
        <p:nvSpPr>
          <p:cNvPr id="2" name="Holder 2"/>
          <p:cNvSpPr>
            <a:spLocks noGrp="1"/>
          </p:cNvSpPr>
          <p:nvPr>
            <p:ph type="title"/>
          </p:nvPr>
        </p:nvSpPr>
        <p:spPr/>
        <p:txBody>
          <a:bodyPr lIns="0" tIns="0" rIns="0" bIns="0"/>
          <a:lstStyle>
            <a:lvl1pPr>
              <a:defRPr sz="2800" b="1" i="0">
                <a:solidFill>
                  <a:srgbClr val="56555A"/>
                </a:solidFill>
                <a:latin typeface="Leelawadee UI" panose="020B0502040204020203"/>
                <a:cs typeface="Leelawadee UI" panose="020B0502040204020203"/>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61544"/>
            <a:ext cx="12192000" cy="638810"/>
          </a:xfrm>
          <a:custGeom>
            <a:avLst/>
            <a:gdLst/>
            <a:ahLst/>
            <a:cxnLst/>
            <a:rect l="l" t="t" r="r" b="b"/>
            <a:pathLst>
              <a:path w="12192000" h="638810">
                <a:moveTo>
                  <a:pt x="12192000" y="0"/>
                </a:moveTo>
                <a:lnTo>
                  <a:pt x="0" y="0"/>
                </a:lnTo>
                <a:lnTo>
                  <a:pt x="0" y="638555"/>
                </a:lnTo>
                <a:lnTo>
                  <a:pt x="12192000" y="638555"/>
                </a:lnTo>
                <a:lnTo>
                  <a:pt x="12192000" y="0"/>
                </a:lnTo>
                <a:close/>
              </a:path>
            </a:pathLst>
          </a:custGeom>
          <a:solidFill>
            <a:srgbClr val="EAEEEB"/>
          </a:solidFill>
        </p:spPr>
        <p:txBody>
          <a:bodyPr wrap="square" lIns="0" tIns="0" rIns="0" bIns="0" rtlCol="0"/>
          <a:lstStyle/>
          <a:p/>
        </p:txBody>
      </p:sp>
      <p:sp>
        <p:nvSpPr>
          <p:cNvPr id="2" name="Holder 2"/>
          <p:cNvSpPr>
            <a:spLocks noGrp="1"/>
          </p:cNvSpPr>
          <p:nvPr>
            <p:ph type="title"/>
          </p:nvPr>
        </p:nvSpPr>
        <p:spPr>
          <a:xfrm>
            <a:off x="3468877" y="215595"/>
            <a:ext cx="5254244" cy="452120"/>
          </a:xfrm>
          <a:prstGeom prst="rect">
            <a:avLst/>
          </a:prstGeom>
        </p:spPr>
        <p:txBody>
          <a:bodyPr wrap="square" lIns="0" tIns="0" rIns="0" bIns="0">
            <a:spAutoFit/>
          </a:bodyPr>
          <a:lstStyle>
            <a:lvl1pPr>
              <a:defRPr sz="2800" b="1" i="0">
                <a:solidFill>
                  <a:srgbClr val="56555A"/>
                </a:solidFill>
                <a:latin typeface="Leelawadee UI" panose="020B0502040204020203"/>
                <a:cs typeface="Leelawadee UI" panose="020B0502040204020203"/>
              </a:defRPr>
            </a:lvl1pPr>
          </a:lstStyle>
          <a:p/>
        </p:txBody>
      </p:sp>
      <p:sp>
        <p:nvSpPr>
          <p:cNvPr id="3" name="Holder 3"/>
          <p:cNvSpPr>
            <a:spLocks noGrp="1"/>
          </p:cNvSpPr>
          <p:nvPr>
            <p:ph type="body" idx="1"/>
          </p:nvPr>
        </p:nvSpPr>
        <p:spPr>
          <a:xfrm>
            <a:off x="361569" y="2326081"/>
            <a:ext cx="11468861" cy="1707514"/>
          </a:xfrm>
          <a:prstGeom prst="rect">
            <a:avLst/>
          </a:prstGeom>
        </p:spPr>
        <p:txBody>
          <a:bodyPr wrap="square" lIns="0" tIns="0" rIns="0" bIns="0">
            <a:spAutoFit/>
          </a:bodyPr>
          <a:lstStyle>
            <a:lvl1pPr>
              <a:defRPr sz="3200" b="0" i="0">
                <a:solidFill>
                  <a:schemeClr val="bg1"/>
                </a:solidFill>
                <a:latin typeface="Segoe UI" panose="020B0502040204020203"/>
                <a:cs typeface="Segoe UI" panose="020B0502040204020203"/>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jpe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3.xml"/><Relationship Id="rId4" Type="http://schemas.openxmlformats.org/officeDocument/2006/relationships/image" Target="../media/image10.png"/><Relationship Id="rId3" Type="http://schemas.openxmlformats.org/officeDocument/2006/relationships/hyperlink" Target="http://bit.ly/2w7o0rf" TargetMode="External"/><Relationship Id="rId2" Type="http://schemas.openxmlformats.org/officeDocument/2006/relationships/image" Target="../media/image9.jpe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socscistatistics.com/pvalues/Default.aspx" TargetMode="Externa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3786" y="2508008"/>
            <a:ext cx="6967855" cy="1617345"/>
          </a:xfrm>
          <a:prstGeom prst="rect">
            <a:avLst/>
          </a:prstGeom>
        </p:spPr>
        <p:txBody>
          <a:bodyPr vert="horz" wrap="square" lIns="0" tIns="45085" rIns="0" bIns="0" rtlCol="0">
            <a:spAutoFit/>
          </a:bodyPr>
          <a:lstStyle/>
          <a:p>
            <a:pPr marL="2486025" marR="5080" indent="-2473960">
              <a:lnSpc>
                <a:spcPct val="117000"/>
              </a:lnSpc>
              <a:spcBef>
                <a:spcPts val="355"/>
              </a:spcBef>
            </a:pPr>
            <a:r>
              <a:rPr sz="4800" spc="-20" dirty="0">
                <a:solidFill>
                  <a:srgbClr val="FFFFFF"/>
                </a:solidFill>
              </a:rPr>
              <a:t>C</a:t>
            </a:r>
            <a:r>
              <a:rPr sz="3850" spc="-20" dirty="0">
                <a:solidFill>
                  <a:srgbClr val="FFFFFF"/>
                </a:solidFill>
              </a:rPr>
              <a:t>OURSE</a:t>
            </a:r>
            <a:r>
              <a:rPr sz="3850" spc="240" dirty="0">
                <a:solidFill>
                  <a:srgbClr val="FFFFFF"/>
                </a:solidFill>
              </a:rPr>
              <a:t> </a:t>
            </a:r>
            <a:r>
              <a:rPr sz="3850" spc="-35" dirty="0">
                <a:solidFill>
                  <a:srgbClr val="FFFFFF"/>
                </a:solidFill>
              </a:rPr>
              <a:t>NOTES</a:t>
            </a:r>
            <a:r>
              <a:rPr sz="4800" spc="-35" dirty="0">
                <a:solidFill>
                  <a:srgbClr val="FFFFFF"/>
                </a:solidFill>
              </a:rPr>
              <a:t>:</a:t>
            </a:r>
            <a:r>
              <a:rPr sz="4800" spc="-30" dirty="0">
                <a:solidFill>
                  <a:srgbClr val="FFFFFF"/>
                </a:solidFill>
              </a:rPr>
              <a:t> </a:t>
            </a:r>
            <a:r>
              <a:rPr sz="3850" spc="-25" dirty="0">
                <a:solidFill>
                  <a:srgbClr val="FFFFFF"/>
                </a:solidFill>
              </a:rPr>
              <a:t>HYPOTHESIS </a:t>
            </a:r>
            <a:r>
              <a:rPr sz="3850" spc="-1040" dirty="0">
                <a:solidFill>
                  <a:srgbClr val="FFFFFF"/>
                </a:solidFill>
              </a:rPr>
              <a:t> </a:t>
            </a:r>
            <a:r>
              <a:rPr sz="3850" spc="-10" dirty="0">
                <a:solidFill>
                  <a:srgbClr val="FFFFFF"/>
                </a:solidFill>
              </a:rPr>
              <a:t>TESTING</a:t>
            </a:r>
            <a:endParaRPr sz="38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9050">
              <a:lnSpc>
                <a:spcPct val="100000"/>
              </a:lnSpc>
              <a:spcBef>
                <a:spcPts val="95"/>
              </a:spcBef>
            </a:pPr>
            <a:r>
              <a:rPr spc="-50" dirty="0"/>
              <a:t>Formulae</a:t>
            </a:r>
            <a:r>
              <a:rPr spc="-120" dirty="0"/>
              <a:t> </a:t>
            </a:r>
            <a:r>
              <a:rPr spc="-40" dirty="0"/>
              <a:t>for</a:t>
            </a:r>
            <a:r>
              <a:rPr spc="-114" dirty="0"/>
              <a:t> </a:t>
            </a:r>
            <a:r>
              <a:rPr spc="-50" dirty="0"/>
              <a:t>Hypothesis</a:t>
            </a:r>
            <a:r>
              <a:rPr spc="-125" dirty="0"/>
              <a:t> </a:t>
            </a:r>
            <a:r>
              <a:rPr spc="-85" dirty="0"/>
              <a:t>Testing</a:t>
            </a:r>
            <a:endParaRPr spc="-85" dirty="0"/>
          </a:p>
        </p:txBody>
      </p:sp>
      <p:pic>
        <p:nvPicPr>
          <p:cNvPr id="3" name="object 3"/>
          <p:cNvPicPr/>
          <p:nvPr/>
        </p:nvPicPr>
        <p:blipFill>
          <a:blip r:embed="rId1" cstate="print"/>
          <a:stretch>
            <a:fillRect/>
          </a:stretch>
        </p:blipFill>
        <p:spPr>
          <a:xfrm>
            <a:off x="10248900" y="6513574"/>
            <a:ext cx="1874520" cy="275844"/>
          </a:xfrm>
          <a:prstGeom prst="rect">
            <a:avLst/>
          </a:prstGeom>
        </p:spPr>
      </p:pic>
      <p:sp>
        <p:nvSpPr>
          <p:cNvPr id="4" name="object 4"/>
          <p:cNvSpPr txBox="1"/>
          <p:nvPr/>
        </p:nvSpPr>
        <p:spPr>
          <a:xfrm>
            <a:off x="5412359" y="3847881"/>
            <a:ext cx="1132840" cy="1158240"/>
          </a:xfrm>
          <a:prstGeom prst="rect">
            <a:avLst/>
          </a:prstGeom>
        </p:spPr>
        <p:txBody>
          <a:bodyPr vert="horz" wrap="square" lIns="0" tIns="0" rIns="0" bIns="0" rtlCol="0">
            <a:spAutoFit/>
          </a:bodyPr>
          <a:lstStyle/>
          <a:p>
            <a:pPr marL="709930">
              <a:lnSpc>
                <a:spcPts val="1555"/>
              </a:lnSpc>
            </a:pPr>
            <a:r>
              <a:rPr sz="1800" dirty="0">
                <a:solidFill>
                  <a:srgbClr val="56555A"/>
                </a:solidFill>
                <a:latin typeface="Cambria Math" panose="02040503050406030204"/>
                <a:cs typeface="Cambria Math" panose="02040503050406030204"/>
              </a:rPr>
              <a:t>𝝈</a:t>
            </a:r>
            <a:endParaRPr sz="1800">
              <a:latin typeface="Cambria Math" panose="02040503050406030204"/>
              <a:cs typeface="Cambria Math" panose="02040503050406030204"/>
            </a:endParaRPr>
          </a:p>
          <a:p>
            <a:pPr>
              <a:lnSpc>
                <a:spcPts val="1950"/>
              </a:lnSpc>
              <a:tabLst>
                <a:tab pos="784225" algn="l"/>
              </a:tabLst>
            </a:pPr>
            <a:r>
              <a:rPr sz="2700" spc="60" baseline="11000" dirty="0">
                <a:solidFill>
                  <a:srgbClr val="56555A"/>
                </a:solidFill>
                <a:latin typeface="Cambria Math" panose="02040503050406030204"/>
                <a:cs typeface="Cambria Math" panose="02040503050406030204"/>
              </a:rPr>
              <a:t>𝒛</a:t>
            </a:r>
            <a:r>
              <a:rPr sz="1300" spc="40" dirty="0">
                <a:solidFill>
                  <a:srgbClr val="56555A"/>
                </a:solidFill>
                <a:latin typeface="Cambria Math" panose="02040503050406030204"/>
                <a:cs typeface="Cambria Math" panose="02040503050406030204"/>
              </a:rPr>
              <a:t>𝑎/𝟐</a:t>
            </a:r>
            <a:r>
              <a:rPr sz="1300" spc="180" dirty="0">
                <a:solidFill>
                  <a:srgbClr val="56555A"/>
                </a:solidFill>
                <a:latin typeface="Cambria Math" panose="02040503050406030204"/>
                <a:cs typeface="Cambria Math" panose="02040503050406030204"/>
              </a:rPr>
              <a:t> </a:t>
            </a:r>
            <a:r>
              <a:rPr sz="2700" baseline="11000" dirty="0">
                <a:solidFill>
                  <a:srgbClr val="56555A"/>
                </a:solidFill>
                <a:latin typeface="Cambria Math" panose="02040503050406030204"/>
                <a:cs typeface="Cambria Math" panose="02040503050406030204"/>
              </a:rPr>
              <a:t>∗	</a:t>
            </a:r>
            <a:r>
              <a:rPr sz="2700" baseline="-29000" dirty="0">
                <a:solidFill>
                  <a:srgbClr val="56555A"/>
                </a:solidFill>
                <a:latin typeface="Cambria Math" panose="02040503050406030204"/>
                <a:cs typeface="Cambria Math" panose="02040503050406030204"/>
              </a:rPr>
              <a:t>𝒏</a:t>
            </a:r>
            <a:endParaRPr sz="2700" baseline="-29000">
              <a:latin typeface="Cambria Math" panose="02040503050406030204"/>
              <a:cs typeface="Cambria Math" panose="02040503050406030204"/>
            </a:endParaRPr>
          </a:p>
          <a:p>
            <a:pPr marL="1017270">
              <a:lnSpc>
                <a:spcPts val="1765"/>
              </a:lnSpc>
              <a:spcBef>
                <a:spcPts val="2045"/>
              </a:spcBef>
            </a:pPr>
            <a:r>
              <a:rPr sz="1800" dirty="0">
                <a:solidFill>
                  <a:srgbClr val="56555A"/>
                </a:solidFill>
                <a:latin typeface="Cambria Math" panose="02040503050406030204"/>
                <a:cs typeface="Cambria Math" panose="02040503050406030204"/>
              </a:rPr>
              <a:t>𝒔</a:t>
            </a:r>
            <a:endParaRPr sz="1800">
              <a:latin typeface="Cambria Math" panose="02040503050406030204"/>
              <a:cs typeface="Cambria Math" panose="02040503050406030204"/>
            </a:endParaRPr>
          </a:p>
          <a:p>
            <a:pPr marL="6985">
              <a:lnSpc>
                <a:spcPts val="1765"/>
              </a:lnSpc>
              <a:tabLst>
                <a:tab pos="764540" algn="l"/>
              </a:tabLst>
            </a:pPr>
            <a:r>
              <a:rPr sz="1800" dirty="0">
                <a:solidFill>
                  <a:srgbClr val="56555A"/>
                </a:solidFill>
                <a:latin typeface="Cambria Math" panose="02040503050406030204"/>
                <a:cs typeface="Cambria Math" panose="02040503050406030204"/>
              </a:rPr>
              <a:t>𝒕	∗</a:t>
            </a:r>
            <a:endParaRPr sz="1800">
              <a:latin typeface="Cambria Math" panose="02040503050406030204"/>
              <a:cs typeface="Cambria Math" panose="02040503050406030204"/>
            </a:endParaRPr>
          </a:p>
        </p:txBody>
      </p:sp>
      <p:sp>
        <p:nvSpPr>
          <p:cNvPr id="5" name="object 5"/>
          <p:cNvSpPr txBox="1"/>
          <p:nvPr/>
        </p:nvSpPr>
        <p:spPr>
          <a:xfrm>
            <a:off x="5515355" y="4871843"/>
            <a:ext cx="1122045" cy="300355"/>
          </a:xfrm>
          <a:prstGeom prst="rect">
            <a:avLst/>
          </a:prstGeom>
        </p:spPr>
        <p:txBody>
          <a:bodyPr vert="horz" wrap="square" lIns="0" tIns="0" rIns="0" bIns="0" rtlCol="0">
            <a:spAutoFit/>
          </a:bodyPr>
          <a:lstStyle/>
          <a:p>
            <a:pPr>
              <a:lnSpc>
                <a:spcPts val="1390"/>
              </a:lnSpc>
              <a:tabLst>
                <a:tab pos="973455" algn="l"/>
              </a:tabLst>
            </a:pPr>
            <a:r>
              <a:rPr sz="1300" spc="20" dirty="0">
                <a:solidFill>
                  <a:srgbClr val="56555A"/>
                </a:solidFill>
                <a:latin typeface="Cambria Math" panose="02040503050406030204"/>
                <a:cs typeface="Cambria Math" panose="02040503050406030204"/>
              </a:rPr>
              <a:t>𝒅</a:t>
            </a:r>
            <a:r>
              <a:rPr sz="1300" spc="5" dirty="0">
                <a:solidFill>
                  <a:srgbClr val="56555A"/>
                </a:solidFill>
                <a:latin typeface="Cambria Math" panose="02040503050406030204"/>
                <a:cs typeface="Cambria Math" panose="02040503050406030204"/>
              </a:rPr>
              <a:t>.</a:t>
            </a:r>
            <a:r>
              <a:rPr sz="1300" spc="20" dirty="0">
                <a:solidFill>
                  <a:srgbClr val="56555A"/>
                </a:solidFill>
                <a:latin typeface="Cambria Math" panose="02040503050406030204"/>
                <a:cs typeface="Cambria Math" panose="02040503050406030204"/>
              </a:rPr>
              <a:t>𝒇</a:t>
            </a:r>
            <a:r>
              <a:rPr sz="1300" spc="5" dirty="0">
                <a:solidFill>
                  <a:srgbClr val="56555A"/>
                </a:solidFill>
                <a:latin typeface="Cambria Math" panose="02040503050406030204"/>
                <a:cs typeface="Cambria Math" panose="02040503050406030204"/>
              </a:rPr>
              <a:t>.,</a:t>
            </a:r>
            <a:r>
              <a:rPr sz="1300" spc="290" dirty="0">
                <a:solidFill>
                  <a:srgbClr val="56555A"/>
                </a:solidFill>
                <a:latin typeface="Cambria Math" panose="02040503050406030204"/>
                <a:cs typeface="Cambria Math" panose="02040503050406030204"/>
              </a:rPr>
              <a:t>𝑎</a:t>
            </a:r>
            <a:r>
              <a:rPr sz="1300" spc="15" dirty="0">
                <a:solidFill>
                  <a:srgbClr val="56555A"/>
                </a:solidFill>
                <a:latin typeface="Cambria Math" panose="02040503050406030204"/>
                <a:cs typeface="Cambria Math" panose="02040503050406030204"/>
              </a:rPr>
              <a:t>/𝟐</a:t>
            </a:r>
            <a:r>
              <a:rPr sz="1300" dirty="0">
                <a:solidFill>
                  <a:srgbClr val="56555A"/>
                </a:solidFill>
                <a:latin typeface="Cambria Math" panose="02040503050406030204"/>
                <a:cs typeface="Cambria Math" panose="02040503050406030204"/>
              </a:rPr>
              <a:t>	</a:t>
            </a:r>
            <a:r>
              <a:rPr sz="2700" baseline="-29000" dirty="0">
                <a:solidFill>
                  <a:srgbClr val="56555A"/>
                </a:solidFill>
                <a:latin typeface="Cambria Math" panose="02040503050406030204"/>
                <a:cs typeface="Cambria Math" panose="02040503050406030204"/>
              </a:rPr>
              <a:t>𝒏</a:t>
            </a:r>
            <a:endParaRPr sz="2700" baseline="-29000">
              <a:latin typeface="Cambria Math" panose="02040503050406030204"/>
              <a:cs typeface="Cambria Math" panose="02040503050406030204"/>
            </a:endParaRPr>
          </a:p>
        </p:txBody>
      </p:sp>
      <p:graphicFrame>
        <p:nvGraphicFramePr>
          <p:cNvPr id="6" name="object 6"/>
          <p:cNvGraphicFramePr>
            <a:graphicFrameLocks noGrp="1"/>
          </p:cNvGraphicFramePr>
          <p:nvPr/>
        </p:nvGraphicFramePr>
        <p:xfrm>
          <a:off x="-6350" y="1365250"/>
          <a:ext cx="12211050" cy="4735830"/>
        </p:xfrm>
        <a:graphic>
          <a:graphicData uri="http://schemas.openxmlformats.org/drawingml/2006/table">
            <a:tbl>
              <a:tblPr firstRow="1" bandRow="1">
                <a:tableStyleId>{2D5ABB26-0587-4C30-8999-92F81FD0307C}</a:tableStyleId>
              </a:tblPr>
              <a:tblGrid>
                <a:gridCol w="1402080"/>
                <a:gridCol w="1066800"/>
                <a:gridCol w="1214120"/>
                <a:gridCol w="777239"/>
                <a:gridCol w="514350"/>
                <a:gridCol w="1954530"/>
                <a:gridCol w="727075"/>
                <a:gridCol w="1406525"/>
                <a:gridCol w="3129279"/>
              </a:tblGrid>
              <a:tr h="648080">
                <a:tc>
                  <a:txBody>
                    <a:bodyPr/>
                    <a:lstStyle/>
                    <a:p>
                      <a:pPr>
                        <a:lnSpc>
                          <a:spcPct val="100000"/>
                        </a:lnSpc>
                        <a:spcBef>
                          <a:spcPts val="10"/>
                        </a:spcBef>
                      </a:pPr>
                      <a:endParaRPr sz="1450">
                        <a:latin typeface="Times New Roman" panose="02020603050405020304"/>
                        <a:cs typeface="Times New Roman" panose="02020603050405020304"/>
                      </a:endParaRPr>
                    </a:p>
                    <a:p>
                      <a:pPr algn="ctr">
                        <a:lnSpc>
                          <a:spcPct val="100000"/>
                        </a:lnSpc>
                        <a:spcBef>
                          <a:spcPts val="5"/>
                        </a:spcBef>
                      </a:pPr>
                      <a:r>
                        <a:rPr sz="1400" dirty="0">
                          <a:solidFill>
                            <a:srgbClr val="FFFFFF"/>
                          </a:solidFill>
                          <a:latin typeface="Leelawadee UI Semilight" panose="020B0402040204020203"/>
                          <a:cs typeface="Leelawadee UI Semilight" panose="020B0402040204020203"/>
                        </a:rPr>
                        <a:t>#</a:t>
                      </a:r>
                      <a:r>
                        <a:rPr sz="1400" spc="-45" dirty="0">
                          <a:solidFill>
                            <a:srgbClr val="FFFFFF"/>
                          </a:solidFill>
                          <a:latin typeface="Leelawadee UI Semilight" panose="020B0402040204020203"/>
                          <a:cs typeface="Leelawadee UI Semilight" panose="020B0402040204020203"/>
                        </a:rPr>
                        <a:t> </a:t>
                      </a:r>
                      <a:r>
                        <a:rPr sz="1400" dirty="0">
                          <a:solidFill>
                            <a:srgbClr val="FFFFFF"/>
                          </a:solidFill>
                          <a:latin typeface="Leelawadee UI Semilight" panose="020B0402040204020203"/>
                          <a:cs typeface="Leelawadee UI Semilight" panose="020B0402040204020203"/>
                        </a:rPr>
                        <a:t>populations</a:t>
                      </a:r>
                      <a:endParaRPr sz="1400">
                        <a:latin typeface="Leelawadee UI Semilight" panose="020B0402040204020203"/>
                        <a:cs typeface="Leelawadee UI Semilight" panose="020B0402040204020203"/>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6AD9F"/>
                    </a:solidFill>
                  </a:tcPr>
                </a:tc>
                <a:tc>
                  <a:txBody>
                    <a:bodyPr/>
                    <a:lstStyle/>
                    <a:p>
                      <a:pPr marL="122555">
                        <a:lnSpc>
                          <a:spcPct val="100000"/>
                        </a:lnSpc>
                        <a:spcBef>
                          <a:spcPts val="840"/>
                        </a:spcBef>
                      </a:pPr>
                      <a:r>
                        <a:rPr sz="1400" spc="-5" dirty="0">
                          <a:solidFill>
                            <a:srgbClr val="FFFFFF"/>
                          </a:solidFill>
                          <a:latin typeface="Leelawadee UI Semilight" panose="020B0402040204020203"/>
                          <a:cs typeface="Leelawadee UI Semilight" panose="020B0402040204020203"/>
                        </a:rPr>
                        <a:t>Population</a:t>
                      </a:r>
                      <a:endParaRPr sz="1400">
                        <a:latin typeface="Leelawadee UI Semilight" panose="020B0402040204020203"/>
                        <a:cs typeface="Leelawadee UI Semilight" panose="020B0402040204020203"/>
                      </a:endParaRPr>
                    </a:p>
                    <a:p>
                      <a:pPr marL="217170">
                        <a:lnSpc>
                          <a:spcPct val="100000"/>
                        </a:lnSpc>
                      </a:pPr>
                      <a:r>
                        <a:rPr sz="1400" spc="-5" dirty="0">
                          <a:solidFill>
                            <a:srgbClr val="FFFFFF"/>
                          </a:solidFill>
                          <a:latin typeface="Leelawadee UI Semilight" panose="020B0402040204020203"/>
                          <a:cs typeface="Leelawadee UI Semilight" panose="020B0402040204020203"/>
                        </a:rPr>
                        <a:t>variance</a:t>
                      </a:r>
                      <a:endParaRPr sz="1400">
                        <a:latin typeface="Leelawadee UI Semilight" panose="020B0402040204020203"/>
                        <a:cs typeface="Leelawadee UI Semilight" panose="020B0402040204020203"/>
                      </a:endParaRPr>
                    </a:p>
                  </a:txBody>
                  <a:tcPr marL="0" marR="0" marT="1066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6AD9F"/>
                    </a:solidFill>
                  </a:tcPr>
                </a:tc>
                <a:tc>
                  <a:txBody>
                    <a:bodyPr/>
                    <a:lstStyle/>
                    <a:p>
                      <a:pPr>
                        <a:lnSpc>
                          <a:spcPct val="100000"/>
                        </a:lnSpc>
                        <a:spcBef>
                          <a:spcPts val="10"/>
                        </a:spcBef>
                      </a:pPr>
                      <a:endParaRPr sz="1450">
                        <a:latin typeface="Times New Roman" panose="02020603050405020304"/>
                        <a:cs typeface="Times New Roman" panose="02020603050405020304"/>
                      </a:endParaRPr>
                    </a:p>
                    <a:p>
                      <a:pPr algn="ctr">
                        <a:lnSpc>
                          <a:spcPct val="100000"/>
                        </a:lnSpc>
                        <a:spcBef>
                          <a:spcPts val="5"/>
                        </a:spcBef>
                      </a:pPr>
                      <a:r>
                        <a:rPr sz="1400" spc="-15" dirty="0">
                          <a:solidFill>
                            <a:srgbClr val="FFFFFF"/>
                          </a:solidFill>
                          <a:latin typeface="Leelawadee UI Semilight" panose="020B0402040204020203"/>
                          <a:cs typeface="Leelawadee UI Semilight" panose="020B0402040204020203"/>
                        </a:rPr>
                        <a:t>Samples</a:t>
                      </a:r>
                      <a:endParaRPr sz="1400">
                        <a:latin typeface="Leelawadee UI Semilight" panose="020B0402040204020203"/>
                        <a:cs typeface="Leelawadee UI Semilight" panose="020B0402040204020203"/>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6AD9F"/>
                    </a:solidFill>
                  </a:tcPr>
                </a:tc>
                <a:tc>
                  <a:txBody>
                    <a:bodyPr/>
                    <a:lstStyle/>
                    <a:p>
                      <a:pPr>
                        <a:lnSpc>
                          <a:spcPct val="100000"/>
                        </a:lnSpc>
                        <a:spcBef>
                          <a:spcPts val="10"/>
                        </a:spcBef>
                      </a:pPr>
                      <a:endParaRPr sz="1450">
                        <a:latin typeface="Times New Roman" panose="02020603050405020304"/>
                        <a:cs typeface="Times New Roman" panose="02020603050405020304"/>
                      </a:endParaRPr>
                    </a:p>
                    <a:p>
                      <a:pPr marL="1905" algn="ctr">
                        <a:lnSpc>
                          <a:spcPct val="100000"/>
                        </a:lnSpc>
                        <a:spcBef>
                          <a:spcPts val="5"/>
                        </a:spcBef>
                      </a:pPr>
                      <a:r>
                        <a:rPr sz="1400" spc="-10" dirty="0">
                          <a:solidFill>
                            <a:srgbClr val="FFFFFF"/>
                          </a:solidFill>
                          <a:latin typeface="Leelawadee UI Semilight" panose="020B0402040204020203"/>
                          <a:cs typeface="Leelawadee UI Semilight" panose="020B0402040204020203"/>
                        </a:rPr>
                        <a:t>Statistic</a:t>
                      </a:r>
                      <a:endParaRPr sz="1400">
                        <a:latin typeface="Leelawadee UI Semilight" panose="020B0402040204020203"/>
                        <a:cs typeface="Leelawadee UI Semilight" panose="020B0402040204020203"/>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6AD9F"/>
                    </a:solidFill>
                  </a:tcPr>
                </a:tc>
                <a:tc gridSpan="2">
                  <a:txBody>
                    <a:bodyPr/>
                    <a:lstStyle/>
                    <a:p>
                      <a:pPr>
                        <a:lnSpc>
                          <a:spcPct val="100000"/>
                        </a:lnSpc>
                        <a:spcBef>
                          <a:spcPts val="10"/>
                        </a:spcBef>
                      </a:pPr>
                      <a:endParaRPr sz="1450">
                        <a:latin typeface="Times New Roman" panose="02020603050405020304"/>
                        <a:cs typeface="Times New Roman" panose="02020603050405020304"/>
                      </a:endParaRPr>
                    </a:p>
                    <a:p>
                      <a:pPr marL="4445" algn="ctr">
                        <a:lnSpc>
                          <a:spcPct val="100000"/>
                        </a:lnSpc>
                        <a:spcBef>
                          <a:spcPts val="5"/>
                        </a:spcBef>
                      </a:pPr>
                      <a:r>
                        <a:rPr sz="1400" spc="-25" dirty="0">
                          <a:solidFill>
                            <a:srgbClr val="FFFFFF"/>
                          </a:solidFill>
                          <a:latin typeface="Leelawadee UI Semilight" panose="020B0402040204020203"/>
                          <a:cs typeface="Leelawadee UI Semilight" panose="020B0402040204020203"/>
                        </a:rPr>
                        <a:t>Variance</a:t>
                      </a:r>
                      <a:endParaRPr sz="1400">
                        <a:latin typeface="Leelawadee UI Semilight" panose="020B0402040204020203"/>
                        <a:cs typeface="Leelawadee UI Semilight" panose="020B0402040204020203"/>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6AD9F"/>
                    </a:solidFill>
                  </a:tcPr>
                </a:tc>
                <a:tc hMerge="1">
                  <a:tcPr marL="0" marR="0" marT="0" marB="0"/>
                </a:tc>
                <a:tc gridSpan="2">
                  <a:txBody>
                    <a:bodyPr/>
                    <a:lstStyle/>
                    <a:p>
                      <a:pPr>
                        <a:lnSpc>
                          <a:spcPct val="100000"/>
                        </a:lnSpc>
                        <a:spcBef>
                          <a:spcPts val="10"/>
                        </a:spcBef>
                      </a:pPr>
                      <a:endParaRPr sz="1450">
                        <a:latin typeface="Times New Roman" panose="02020603050405020304"/>
                        <a:cs typeface="Times New Roman" panose="02020603050405020304"/>
                      </a:endParaRPr>
                    </a:p>
                    <a:p>
                      <a:pPr marL="170815">
                        <a:lnSpc>
                          <a:spcPct val="100000"/>
                        </a:lnSpc>
                        <a:spcBef>
                          <a:spcPts val="5"/>
                        </a:spcBef>
                      </a:pPr>
                      <a:r>
                        <a:rPr sz="1400" spc="-10" dirty="0">
                          <a:solidFill>
                            <a:srgbClr val="FFFFFF"/>
                          </a:solidFill>
                          <a:latin typeface="Leelawadee UI Semilight" panose="020B0402040204020203"/>
                          <a:cs typeface="Leelawadee UI Semilight" panose="020B0402040204020203"/>
                        </a:rPr>
                        <a:t>Formula</a:t>
                      </a:r>
                      <a:r>
                        <a:rPr sz="1400" spc="-75" dirty="0">
                          <a:solidFill>
                            <a:srgbClr val="FFFFFF"/>
                          </a:solidFill>
                          <a:latin typeface="Leelawadee UI Semilight" panose="020B0402040204020203"/>
                          <a:cs typeface="Leelawadee UI Semilight" panose="020B0402040204020203"/>
                        </a:rPr>
                        <a:t> </a:t>
                      </a:r>
                      <a:r>
                        <a:rPr sz="1400" dirty="0">
                          <a:solidFill>
                            <a:srgbClr val="FFFFFF"/>
                          </a:solidFill>
                          <a:latin typeface="Leelawadee UI Semilight" panose="020B0402040204020203"/>
                          <a:cs typeface="Leelawadee UI Semilight" panose="020B0402040204020203"/>
                        </a:rPr>
                        <a:t>for</a:t>
                      </a:r>
                      <a:r>
                        <a:rPr sz="1400" spc="-70" dirty="0">
                          <a:solidFill>
                            <a:srgbClr val="FFFFFF"/>
                          </a:solidFill>
                          <a:latin typeface="Leelawadee UI Semilight" panose="020B0402040204020203"/>
                          <a:cs typeface="Leelawadee UI Semilight" panose="020B0402040204020203"/>
                        </a:rPr>
                        <a:t> </a:t>
                      </a:r>
                      <a:r>
                        <a:rPr sz="1400" spc="-5" dirty="0">
                          <a:solidFill>
                            <a:srgbClr val="FFFFFF"/>
                          </a:solidFill>
                          <a:latin typeface="Leelawadee UI Semilight" panose="020B0402040204020203"/>
                          <a:cs typeface="Leelawadee UI Semilight" panose="020B0402040204020203"/>
                        </a:rPr>
                        <a:t>test</a:t>
                      </a:r>
                      <a:r>
                        <a:rPr sz="1400" spc="-75" dirty="0">
                          <a:solidFill>
                            <a:srgbClr val="FFFFFF"/>
                          </a:solidFill>
                          <a:latin typeface="Leelawadee UI Semilight" panose="020B0402040204020203"/>
                          <a:cs typeface="Leelawadee UI Semilight" panose="020B0402040204020203"/>
                        </a:rPr>
                        <a:t> </a:t>
                      </a:r>
                      <a:r>
                        <a:rPr sz="1400" spc="-5" dirty="0">
                          <a:solidFill>
                            <a:srgbClr val="FFFFFF"/>
                          </a:solidFill>
                          <a:latin typeface="Leelawadee UI Semilight" panose="020B0402040204020203"/>
                          <a:cs typeface="Leelawadee UI Semilight" panose="020B0402040204020203"/>
                        </a:rPr>
                        <a:t>statistic</a:t>
                      </a:r>
                      <a:endParaRPr sz="1400">
                        <a:latin typeface="Leelawadee UI Semilight" panose="020B0402040204020203"/>
                        <a:cs typeface="Leelawadee UI Semilight" panose="020B0402040204020203"/>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6AD9F"/>
                    </a:solidFill>
                  </a:tcPr>
                </a:tc>
                <a:tc hMerge="1">
                  <a:tcPr marL="0" marR="0" marT="0" marB="0"/>
                </a:tc>
                <a:tc>
                  <a:txBody>
                    <a:bodyPr/>
                    <a:lstStyle/>
                    <a:p>
                      <a:pPr>
                        <a:lnSpc>
                          <a:spcPct val="100000"/>
                        </a:lnSpc>
                        <a:spcBef>
                          <a:spcPts val="10"/>
                        </a:spcBef>
                      </a:pPr>
                      <a:endParaRPr sz="1450">
                        <a:latin typeface="Times New Roman" panose="02020603050405020304"/>
                        <a:cs typeface="Times New Roman" panose="02020603050405020304"/>
                      </a:endParaRPr>
                    </a:p>
                    <a:p>
                      <a:pPr marL="2540" algn="ctr">
                        <a:lnSpc>
                          <a:spcPct val="100000"/>
                        </a:lnSpc>
                        <a:spcBef>
                          <a:spcPts val="5"/>
                        </a:spcBef>
                      </a:pPr>
                      <a:r>
                        <a:rPr sz="1400" spc="-5" dirty="0">
                          <a:solidFill>
                            <a:srgbClr val="FFFFFF"/>
                          </a:solidFill>
                          <a:latin typeface="Leelawadee UI Semilight" panose="020B0402040204020203"/>
                          <a:cs typeface="Leelawadee UI Semilight" panose="020B0402040204020203"/>
                        </a:rPr>
                        <a:t>D</a:t>
                      </a:r>
                      <a:r>
                        <a:rPr sz="1400" dirty="0">
                          <a:solidFill>
                            <a:srgbClr val="FFFFFF"/>
                          </a:solidFill>
                          <a:latin typeface="Leelawadee UI Semilight" panose="020B0402040204020203"/>
                          <a:cs typeface="Leelawadee UI Semilight" panose="020B0402040204020203"/>
                        </a:rPr>
                        <a:t>eci</a:t>
                      </a:r>
                      <a:r>
                        <a:rPr sz="1400" spc="-25" dirty="0">
                          <a:solidFill>
                            <a:srgbClr val="FFFFFF"/>
                          </a:solidFill>
                          <a:latin typeface="Leelawadee UI Semilight" panose="020B0402040204020203"/>
                          <a:cs typeface="Leelawadee UI Semilight" panose="020B0402040204020203"/>
                        </a:rPr>
                        <a:t>s</a:t>
                      </a:r>
                      <a:r>
                        <a:rPr sz="1400" dirty="0">
                          <a:solidFill>
                            <a:srgbClr val="FFFFFF"/>
                          </a:solidFill>
                          <a:latin typeface="Leelawadee UI Semilight" panose="020B0402040204020203"/>
                          <a:cs typeface="Leelawadee UI Semilight" panose="020B0402040204020203"/>
                        </a:rPr>
                        <a:t>i</a:t>
                      </a:r>
                      <a:r>
                        <a:rPr sz="1400" spc="-15" dirty="0">
                          <a:solidFill>
                            <a:srgbClr val="FFFFFF"/>
                          </a:solidFill>
                          <a:latin typeface="Leelawadee UI Semilight" panose="020B0402040204020203"/>
                          <a:cs typeface="Leelawadee UI Semilight" panose="020B0402040204020203"/>
                        </a:rPr>
                        <a:t>o</a:t>
                      </a:r>
                      <a:r>
                        <a:rPr sz="1400" dirty="0">
                          <a:solidFill>
                            <a:srgbClr val="FFFFFF"/>
                          </a:solidFill>
                          <a:latin typeface="Leelawadee UI Semilight" panose="020B0402040204020203"/>
                          <a:cs typeface="Leelawadee UI Semilight" panose="020B0402040204020203"/>
                        </a:rPr>
                        <a:t>n</a:t>
                      </a:r>
                      <a:r>
                        <a:rPr sz="1400" spc="-70" dirty="0">
                          <a:solidFill>
                            <a:srgbClr val="FFFFFF"/>
                          </a:solidFill>
                          <a:latin typeface="Leelawadee UI Semilight" panose="020B0402040204020203"/>
                          <a:cs typeface="Leelawadee UI Semilight" panose="020B0402040204020203"/>
                        </a:rPr>
                        <a:t> </a:t>
                      </a:r>
                      <a:r>
                        <a:rPr sz="1400" dirty="0">
                          <a:solidFill>
                            <a:srgbClr val="FFFFFF"/>
                          </a:solidFill>
                          <a:latin typeface="Leelawadee UI Semilight" panose="020B0402040204020203"/>
                          <a:cs typeface="Leelawadee UI Semilight" panose="020B0402040204020203"/>
                        </a:rPr>
                        <a:t>rule</a:t>
                      </a:r>
                      <a:endParaRPr sz="1400">
                        <a:latin typeface="Leelawadee UI Semilight" panose="020B0402040204020203"/>
                        <a:cs typeface="Leelawadee UI Semilight" panose="020B0402040204020203"/>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6AD9F"/>
                    </a:solidFill>
                  </a:tcPr>
                </a:tc>
              </a:tr>
              <a:tr h="621792">
                <a:tc>
                  <a:txBody>
                    <a:bodyPr/>
                    <a:lstStyle/>
                    <a:p>
                      <a:pPr algn="ctr">
                        <a:lnSpc>
                          <a:spcPct val="100000"/>
                        </a:lnSpc>
                        <a:spcBef>
                          <a:spcPts val="1580"/>
                        </a:spcBef>
                      </a:pPr>
                      <a:r>
                        <a:rPr sz="1400" spc="-5" dirty="0">
                          <a:solidFill>
                            <a:srgbClr val="56555A"/>
                          </a:solidFill>
                          <a:latin typeface="Leelawadee UI Semilight" panose="020B0402040204020203"/>
                          <a:cs typeface="Leelawadee UI Semilight" panose="020B0402040204020203"/>
                        </a:rPr>
                        <a:t>One</a:t>
                      </a:r>
                      <a:endParaRPr sz="1400">
                        <a:latin typeface="Leelawadee UI Semilight" panose="020B0402040204020203"/>
                        <a:cs typeface="Leelawadee UI Semilight" panose="020B0402040204020203"/>
                      </a:endParaRPr>
                    </a:p>
                  </a:txBody>
                  <a:tcPr marL="0" marR="0" marT="2006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2DF"/>
                    </a:solidFill>
                  </a:tcPr>
                </a:tc>
                <a:tc>
                  <a:txBody>
                    <a:bodyPr/>
                    <a:lstStyle/>
                    <a:p>
                      <a:pPr algn="ctr">
                        <a:lnSpc>
                          <a:spcPct val="100000"/>
                        </a:lnSpc>
                        <a:spcBef>
                          <a:spcPts val="1580"/>
                        </a:spcBef>
                      </a:pPr>
                      <a:r>
                        <a:rPr sz="1400" spc="-5" dirty="0">
                          <a:solidFill>
                            <a:srgbClr val="56555A"/>
                          </a:solidFill>
                          <a:latin typeface="Leelawadee UI Semilight" panose="020B0402040204020203"/>
                          <a:cs typeface="Leelawadee UI Semilight" panose="020B0402040204020203"/>
                        </a:rPr>
                        <a:t>known</a:t>
                      </a:r>
                      <a:endParaRPr sz="1400">
                        <a:latin typeface="Leelawadee UI Semilight" panose="020B0402040204020203"/>
                        <a:cs typeface="Leelawadee UI Semilight" panose="020B0402040204020203"/>
                      </a:endParaRPr>
                    </a:p>
                  </a:txBody>
                  <a:tcPr marL="0" marR="0" marT="2006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2DF"/>
                    </a:solidFill>
                  </a:tcPr>
                </a:tc>
                <a:tc>
                  <a:txBody>
                    <a:bodyPr/>
                    <a:lstStyle/>
                    <a:p>
                      <a:pPr algn="ctr">
                        <a:lnSpc>
                          <a:spcPct val="100000"/>
                        </a:lnSpc>
                        <a:spcBef>
                          <a:spcPts val="1580"/>
                        </a:spcBef>
                      </a:pPr>
                      <a:r>
                        <a:rPr sz="1400" dirty="0">
                          <a:solidFill>
                            <a:srgbClr val="56555A"/>
                          </a:solidFill>
                          <a:latin typeface="Leelawadee UI Semilight" panose="020B0402040204020203"/>
                          <a:cs typeface="Leelawadee UI Semilight" panose="020B0402040204020203"/>
                        </a:rPr>
                        <a:t>-</a:t>
                      </a:r>
                      <a:endParaRPr sz="1400">
                        <a:latin typeface="Leelawadee UI Semilight" panose="020B0402040204020203"/>
                        <a:cs typeface="Leelawadee UI Semilight" panose="020B0402040204020203"/>
                      </a:endParaRPr>
                    </a:p>
                  </a:txBody>
                  <a:tcPr marL="0" marR="0" marT="2006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2DF"/>
                    </a:solidFill>
                  </a:tcPr>
                </a:tc>
                <a:tc>
                  <a:txBody>
                    <a:bodyPr/>
                    <a:lstStyle/>
                    <a:p>
                      <a:pPr marL="635" algn="ctr">
                        <a:lnSpc>
                          <a:spcPct val="100000"/>
                        </a:lnSpc>
                        <a:spcBef>
                          <a:spcPts val="1580"/>
                        </a:spcBef>
                      </a:pPr>
                      <a:r>
                        <a:rPr sz="1400" dirty="0">
                          <a:solidFill>
                            <a:srgbClr val="56555A"/>
                          </a:solidFill>
                          <a:latin typeface="Leelawadee UI Semilight" panose="020B0402040204020203"/>
                          <a:cs typeface="Leelawadee UI Semilight" panose="020B0402040204020203"/>
                        </a:rPr>
                        <a:t>z</a:t>
                      </a:r>
                      <a:endParaRPr sz="1400">
                        <a:latin typeface="Leelawadee UI Semilight" panose="020B0402040204020203"/>
                        <a:cs typeface="Leelawadee UI Semilight" panose="020B0402040204020203"/>
                      </a:endParaRPr>
                    </a:p>
                  </a:txBody>
                  <a:tcPr marL="0" marR="0" marT="2006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2DF"/>
                    </a:solidFill>
                  </a:tcPr>
                </a:tc>
                <a:tc gridSpan="2">
                  <a:txBody>
                    <a:bodyPr/>
                    <a:lstStyle/>
                    <a:p>
                      <a:pPr marR="48895" algn="ctr">
                        <a:lnSpc>
                          <a:spcPct val="100000"/>
                        </a:lnSpc>
                        <a:spcBef>
                          <a:spcPts val="1065"/>
                        </a:spcBef>
                      </a:pPr>
                      <a:r>
                        <a:rPr sz="2100" spc="82" baseline="-20000" dirty="0">
                          <a:solidFill>
                            <a:srgbClr val="56555A"/>
                          </a:solidFill>
                          <a:latin typeface="Cambria Math" panose="02040503050406030204"/>
                          <a:cs typeface="Cambria Math" panose="02040503050406030204"/>
                        </a:rPr>
                        <a:t>𝜎</a:t>
                      </a:r>
                      <a:r>
                        <a:rPr sz="1000" spc="55" dirty="0">
                          <a:solidFill>
                            <a:srgbClr val="56555A"/>
                          </a:solidFill>
                          <a:latin typeface="Cambria Math" panose="02040503050406030204"/>
                          <a:cs typeface="Cambria Math" panose="02040503050406030204"/>
                        </a:rPr>
                        <a:t>2</a:t>
                      </a:r>
                      <a:endParaRPr sz="1000">
                        <a:latin typeface="Cambria Math" panose="02040503050406030204"/>
                        <a:cs typeface="Cambria Math" panose="02040503050406030204"/>
                      </a:endParaRPr>
                    </a:p>
                  </a:txBody>
                  <a:tcPr marL="0" marR="0" marT="1352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2DF"/>
                    </a:solidFill>
                  </a:tcPr>
                </a:tc>
                <a:tc hMerge="1">
                  <a:tcPr marL="0" marR="0" marT="0" marB="0"/>
                </a:tc>
                <a:tc gridSpan="2">
                  <a:txBody>
                    <a:bodyPr/>
                    <a:lstStyle/>
                    <a:p>
                      <a:pPr marL="972185">
                        <a:lnSpc>
                          <a:spcPts val="1375"/>
                        </a:lnSpc>
                        <a:spcBef>
                          <a:spcPts val="55"/>
                        </a:spcBef>
                      </a:pPr>
                      <a:r>
                        <a:rPr sz="1400" spc="-20" dirty="0">
                          <a:solidFill>
                            <a:srgbClr val="56555A"/>
                          </a:solidFill>
                          <a:latin typeface="Cambria Math" panose="02040503050406030204"/>
                          <a:cs typeface="Cambria Math" panose="02040503050406030204"/>
                        </a:rPr>
                        <a:t>𝑥ҧ</a:t>
                      </a:r>
                      <a:r>
                        <a:rPr sz="1400" spc="7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a:t>
                      </a:r>
                      <a:r>
                        <a:rPr sz="1400" spc="-10" dirty="0">
                          <a:solidFill>
                            <a:srgbClr val="56555A"/>
                          </a:solidFill>
                          <a:latin typeface="Cambria Math" panose="02040503050406030204"/>
                          <a:cs typeface="Cambria Math" panose="02040503050406030204"/>
                        </a:rPr>
                        <a:t> </a:t>
                      </a:r>
                      <a:r>
                        <a:rPr sz="1400" spc="15" dirty="0">
                          <a:solidFill>
                            <a:srgbClr val="56555A"/>
                          </a:solidFill>
                          <a:latin typeface="Cambria Math" panose="02040503050406030204"/>
                          <a:cs typeface="Cambria Math" panose="02040503050406030204"/>
                        </a:rPr>
                        <a:t>𝜇</a:t>
                      </a:r>
                      <a:r>
                        <a:rPr sz="1500" spc="22" baseline="-17000" dirty="0">
                          <a:solidFill>
                            <a:srgbClr val="56555A"/>
                          </a:solidFill>
                          <a:latin typeface="Cambria Math" panose="02040503050406030204"/>
                          <a:cs typeface="Cambria Math" panose="02040503050406030204"/>
                        </a:rPr>
                        <a:t>0</a:t>
                      </a:r>
                      <a:endParaRPr sz="1500" baseline="-17000">
                        <a:latin typeface="Cambria Math" panose="02040503050406030204"/>
                        <a:cs typeface="Cambria Math" panose="02040503050406030204"/>
                      </a:endParaRPr>
                    </a:p>
                    <a:p>
                      <a:pPr marL="591185">
                        <a:lnSpc>
                          <a:spcPts val="1150"/>
                        </a:lnSpc>
                        <a:tabLst>
                          <a:tab pos="1040765" algn="l"/>
                        </a:tabLst>
                      </a:pPr>
                      <a:r>
                        <a:rPr sz="1400" dirty="0">
                          <a:solidFill>
                            <a:srgbClr val="56555A"/>
                          </a:solidFill>
                          <a:latin typeface="Cambria Math" panose="02040503050406030204"/>
                          <a:cs typeface="Cambria Math" panose="02040503050406030204"/>
                        </a:rPr>
                        <a:t>𝑍</a:t>
                      </a:r>
                      <a:r>
                        <a:rPr sz="1400" spc="10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	</a:t>
                      </a:r>
                      <a:r>
                        <a:rPr sz="2100" baseline="-20000" dirty="0">
                          <a:solidFill>
                            <a:srgbClr val="56555A"/>
                          </a:solidFill>
                          <a:latin typeface="Cambria Math" panose="02040503050406030204"/>
                          <a:cs typeface="Cambria Math" panose="02040503050406030204"/>
                        </a:rPr>
                        <a:t>𝜎</a:t>
                      </a:r>
                      <a:endParaRPr sz="2100" baseline="-20000">
                        <a:latin typeface="Cambria Math" panose="02040503050406030204"/>
                        <a:cs typeface="Cambria Math" panose="02040503050406030204"/>
                      </a:endParaRPr>
                    </a:p>
                    <a:p>
                      <a:pPr marL="1136650">
                        <a:lnSpc>
                          <a:spcPts val="1460"/>
                        </a:lnSpc>
                      </a:pPr>
                      <a:r>
                        <a:rPr sz="1400" dirty="0">
                          <a:solidFill>
                            <a:srgbClr val="56555A"/>
                          </a:solidFill>
                          <a:latin typeface="Cambria Math" panose="02040503050406030204"/>
                          <a:cs typeface="Cambria Math" panose="02040503050406030204"/>
                        </a:rPr>
                        <a:t>ൗ</a:t>
                      </a:r>
                      <a:r>
                        <a:rPr sz="1400" dirty="0">
                          <a:solidFill>
                            <a:srgbClr val="56555A"/>
                          </a:solidFill>
                          <a:latin typeface="Cambria Math" panose="02040503050406030204"/>
                          <a:cs typeface="Cambria Math" panose="02040503050406030204"/>
                        </a:rPr>
                        <a:t>  </a:t>
                      </a:r>
                      <a:r>
                        <a:rPr sz="1400" spc="-114" dirty="0">
                          <a:solidFill>
                            <a:srgbClr val="56555A"/>
                          </a:solidFill>
                          <a:latin typeface="Cambria Math" panose="02040503050406030204"/>
                          <a:cs typeface="Cambria Math" panose="02040503050406030204"/>
                        </a:rPr>
                        <a:t> </a:t>
                      </a:r>
                      <a:r>
                        <a:rPr sz="2100" baseline="-22000" dirty="0">
                          <a:solidFill>
                            <a:srgbClr val="56555A"/>
                          </a:solidFill>
                          <a:latin typeface="Cambria Math" panose="02040503050406030204"/>
                          <a:cs typeface="Cambria Math" panose="02040503050406030204"/>
                        </a:rPr>
                        <a:t>n</a:t>
                      </a:r>
                      <a:endParaRPr sz="2100" baseline="-22000">
                        <a:latin typeface="Cambria Math" panose="02040503050406030204"/>
                        <a:cs typeface="Cambria Math" panose="02040503050406030204"/>
                      </a:endParaRPr>
                    </a:p>
                  </a:txBody>
                  <a:tcPr marL="0" marR="0" marT="69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tcPr>
                </a:tc>
                <a:tc hMerge="1">
                  <a:tcPr marL="0" marR="0" marT="0" marB="0"/>
                </a:tc>
                <a:tc rowSpan="5">
                  <a:txBody>
                    <a:bodyPr/>
                    <a:lstStyle/>
                    <a:p>
                      <a:pPr marL="92075" marR="260350">
                        <a:lnSpc>
                          <a:spcPct val="100000"/>
                        </a:lnSpc>
                        <a:spcBef>
                          <a:spcPts val="320"/>
                        </a:spcBef>
                      </a:pPr>
                      <a:r>
                        <a:rPr sz="1400" spc="-10" dirty="0">
                          <a:solidFill>
                            <a:srgbClr val="56555A"/>
                          </a:solidFill>
                          <a:latin typeface="Cambria Math" panose="02040503050406030204"/>
                          <a:cs typeface="Cambria Math" panose="02040503050406030204"/>
                        </a:rPr>
                        <a:t>There</a:t>
                      </a:r>
                      <a:r>
                        <a:rPr sz="1400" spc="-5" dirty="0">
                          <a:solidFill>
                            <a:srgbClr val="56555A"/>
                          </a:solidFill>
                          <a:latin typeface="Cambria Math" panose="02040503050406030204"/>
                          <a:cs typeface="Cambria Math" panose="02040503050406030204"/>
                        </a:rPr>
                        <a:t> </a:t>
                      </a:r>
                      <a:r>
                        <a:rPr sz="1400" spc="-10" dirty="0">
                          <a:solidFill>
                            <a:srgbClr val="56555A"/>
                          </a:solidFill>
                          <a:latin typeface="Cambria Math" panose="02040503050406030204"/>
                          <a:cs typeface="Cambria Math" panose="02040503050406030204"/>
                        </a:rPr>
                        <a:t>are</a:t>
                      </a:r>
                      <a:r>
                        <a:rPr sz="1400" spc="10" dirty="0">
                          <a:solidFill>
                            <a:srgbClr val="56555A"/>
                          </a:solidFill>
                          <a:latin typeface="Cambria Math" panose="02040503050406030204"/>
                          <a:cs typeface="Cambria Math" panose="02040503050406030204"/>
                        </a:rPr>
                        <a:t> </a:t>
                      </a:r>
                      <a:r>
                        <a:rPr sz="1400" spc="-15" dirty="0">
                          <a:solidFill>
                            <a:srgbClr val="56555A"/>
                          </a:solidFill>
                          <a:latin typeface="Cambria Math" panose="02040503050406030204"/>
                          <a:cs typeface="Cambria Math" panose="02040503050406030204"/>
                        </a:rPr>
                        <a:t>several</a:t>
                      </a:r>
                      <a:r>
                        <a:rPr sz="1400" spc="-10" dirty="0">
                          <a:solidFill>
                            <a:srgbClr val="56555A"/>
                          </a:solidFill>
                          <a:latin typeface="Cambria Math" panose="02040503050406030204"/>
                          <a:cs typeface="Cambria Math" panose="02040503050406030204"/>
                        </a:rPr>
                        <a:t> </a:t>
                      </a:r>
                      <a:r>
                        <a:rPr sz="1400" spc="-15" dirty="0">
                          <a:solidFill>
                            <a:srgbClr val="56555A"/>
                          </a:solidFill>
                          <a:latin typeface="Cambria Math" panose="02040503050406030204"/>
                          <a:cs typeface="Cambria Math" panose="02040503050406030204"/>
                        </a:rPr>
                        <a:t>ways </a:t>
                      </a:r>
                      <a:r>
                        <a:rPr sz="1400" spc="-5" dirty="0">
                          <a:solidFill>
                            <a:srgbClr val="56555A"/>
                          </a:solidFill>
                          <a:latin typeface="Cambria Math" panose="02040503050406030204"/>
                          <a:cs typeface="Cambria Math" panose="02040503050406030204"/>
                        </a:rPr>
                        <a:t>to</a:t>
                      </a:r>
                      <a:r>
                        <a:rPr sz="1400" spc="-15" dirty="0">
                          <a:solidFill>
                            <a:srgbClr val="56555A"/>
                          </a:solidFill>
                          <a:latin typeface="Cambria Math" panose="02040503050406030204"/>
                          <a:cs typeface="Cambria Math" panose="02040503050406030204"/>
                        </a:rPr>
                        <a:t> </a:t>
                      </a:r>
                      <a:r>
                        <a:rPr sz="1400" spc="-10" dirty="0">
                          <a:solidFill>
                            <a:srgbClr val="56555A"/>
                          </a:solidFill>
                          <a:latin typeface="Cambria Math" panose="02040503050406030204"/>
                          <a:cs typeface="Cambria Math" panose="02040503050406030204"/>
                        </a:rPr>
                        <a:t>phrase </a:t>
                      </a:r>
                      <a:r>
                        <a:rPr sz="1400" dirty="0">
                          <a:solidFill>
                            <a:srgbClr val="56555A"/>
                          </a:solidFill>
                          <a:latin typeface="Cambria Math" panose="02040503050406030204"/>
                          <a:cs typeface="Cambria Math" panose="02040503050406030204"/>
                        </a:rPr>
                        <a:t>the </a:t>
                      </a:r>
                      <a:r>
                        <a:rPr sz="1400" spc="-29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decision </a:t>
                      </a:r>
                      <a:r>
                        <a:rPr sz="1400" spc="-5" dirty="0">
                          <a:solidFill>
                            <a:srgbClr val="56555A"/>
                          </a:solidFill>
                          <a:latin typeface="Cambria Math" panose="02040503050406030204"/>
                          <a:cs typeface="Cambria Math" panose="02040503050406030204"/>
                        </a:rPr>
                        <a:t>rule and they all </a:t>
                      </a:r>
                      <a:r>
                        <a:rPr sz="1400" spc="-15" dirty="0">
                          <a:solidFill>
                            <a:srgbClr val="56555A"/>
                          </a:solidFill>
                          <a:latin typeface="Cambria Math" panose="02040503050406030204"/>
                          <a:cs typeface="Cambria Math" panose="02040503050406030204"/>
                        </a:rPr>
                        <a:t>have </a:t>
                      </a:r>
                      <a:r>
                        <a:rPr sz="1400" dirty="0">
                          <a:solidFill>
                            <a:srgbClr val="56555A"/>
                          </a:solidFill>
                          <a:latin typeface="Cambria Math" panose="02040503050406030204"/>
                          <a:cs typeface="Cambria Math" panose="02040503050406030204"/>
                        </a:rPr>
                        <a:t>the </a:t>
                      </a:r>
                      <a:r>
                        <a:rPr sz="1400" spc="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same</a:t>
                      </a:r>
                      <a:r>
                        <a:rPr sz="1400" spc="-15"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meaning.</a:t>
                      </a:r>
                      <a:endParaRPr sz="1400">
                        <a:latin typeface="Cambria Math" panose="02040503050406030204"/>
                        <a:cs typeface="Cambria Math" panose="02040503050406030204"/>
                      </a:endParaRPr>
                    </a:p>
                    <a:p>
                      <a:pPr>
                        <a:lnSpc>
                          <a:spcPct val="100000"/>
                        </a:lnSpc>
                        <a:spcBef>
                          <a:spcPts val="10"/>
                        </a:spcBef>
                      </a:pPr>
                      <a:endParaRPr sz="1450">
                        <a:latin typeface="Times New Roman" panose="02020603050405020304"/>
                        <a:cs typeface="Times New Roman" panose="02020603050405020304"/>
                      </a:endParaRPr>
                    </a:p>
                    <a:p>
                      <a:pPr marL="92075">
                        <a:lnSpc>
                          <a:spcPct val="100000"/>
                        </a:lnSpc>
                      </a:pPr>
                      <a:r>
                        <a:rPr sz="1400" spc="-35" dirty="0">
                          <a:solidFill>
                            <a:srgbClr val="56555A"/>
                          </a:solidFill>
                          <a:latin typeface="Cambria Math" panose="02040503050406030204"/>
                          <a:cs typeface="Cambria Math" panose="02040503050406030204"/>
                        </a:rPr>
                        <a:t>R</a:t>
                      </a:r>
                      <a:r>
                        <a:rPr sz="1400" dirty="0">
                          <a:solidFill>
                            <a:srgbClr val="56555A"/>
                          </a:solidFill>
                          <a:latin typeface="Cambria Math" panose="02040503050406030204"/>
                          <a:cs typeface="Cambria Math" panose="02040503050406030204"/>
                        </a:rPr>
                        <a:t>e</a:t>
                      </a:r>
                      <a:r>
                        <a:rPr sz="1400" spc="-5" dirty="0">
                          <a:solidFill>
                            <a:srgbClr val="56555A"/>
                          </a:solidFill>
                          <a:latin typeface="Cambria Math" panose="02040503050406030204"/>
                          <a:cs typeface="Cambria Math" panose="02040503050406030204"/>
                        </a:rPr>
                        <a:t>j</a:t>
                      </a:r>
                      <a:r>
                        <a:rPr sz="1400" spc="-15" dirty="0">
                          <a:solidFill>
                            <a:srgbClr val="56555A"/>
                          </a:solidFill>
                          <a:latin typeface="Cambria Math" panose="02040503050406030204"/>
                          <a:cs typeface="Cambria Math" panose="02040503050406030204"/>
                        </a:rPr>
                        <a:t>e</a:t>
                      </a:r>
                      <a:r>
                        <a:rPr sz="1400" spc="-20" dirty="0">
                          <a:solidFill>
                            <a:srgbClr val="56555A"/>
                          </a:solidFill>
                          <a:latin typeface="Cambria Math" panose="02040503050406030204"/>
                          <a:cs typeface="Cambria Math" panose="02040503050406030204"/>
                        </a:rPr>
                        <a:t>c</a:t>
                      </a:r>
                      <a:r>
                        <a:rPr sz="1400" dirty="0">
                          <a:solidFill>
                            <a:srgbClr val="56555A"/>
                          </a:solidFill>
                          <a:latin typeface="Cambria Math" panose="02040503050406030204"/>
                          <a:cs typeface="Cambria Math" panose="02040503050406030204"/>
                        </a:rPr>
                        <a:t>t</a:t>
                      </a:r>
                      <a:r>
                        <a:rPr sz="1400" spc="-5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t</a:t>
                      </a:r>
                      <a:r>
                        <a:rPr sz="1400" spc="-10" dirty="0">
                          <a:solidFill>
                            <a:srgbClr val="56555A"/>
                          </a:solidFill>
                          <a:latin typeface="Cambria Math" panose="02040503050406030204"/>
                          <a:cs typeface="Cambria Math" panose="02040503050406030204"/>
                        </a:rPr>
                        <a:t>h</a:t>
                      </a:r>
                      <a:r>
                        <a:rPr sz="1400" dirty="0">
                          <a:solidFill>
                            <a:srgbClr val="56555A"/>
                          </a:solidFill>
                          <a:latin typeface="Cambria Math" panose="02040503050406030204"/>
                          <a:cs typeface="Cambria Math" panose="02040503050406030204"/>
                        </a:rPr>
                        <a:t>e</a:t>
                      </a:r>
                      <a:r>
                        <a:rPr sz="1400" spc="-50"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nu</a:t>
                      </a:r>
                      <a:r>
                        <a:rPr sz="1400" spc="5" dirty="0">
                          <a:solidFill>
                            <a:srgbClr val="56555A"/>
                          </a:solidFill>
                          <a:latin typeface="Cambria Math" panose="02040503050406030204"/>
                          <a:cs typeface="Cambria Math" panose="02040503050406030204"/>
                        </a:rPr>
                        <a:t>l</a:t>
                      </a:r>
                      <a:r>
                        <a:rPr sz="1400" dirty="0">
                          <a:solidFill>
                            <a:srgbClr val="56555A"/>
                          </a:solidFill>
                          <a:latin typeface="Cambria Math" panose="02040503050406030204"/>
                          <a:cs typeface="Cambria Math" panose="02040503050406030204"/>
                        </a:rPr>
                        <a:t>l</a:t>
                      </a:r>
                      <a:r>
                        <a:rPr sz="1400" spc="-5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if:</a:t>
                      </a:r>
                      <a:endParaRPr sz="1400">
                        <a:latin typeface="Cambria Math" panose="02040503050406030204"/>
                        <a:cs typeface="Cambria Math" panose="02040503050406030204"/>
                      </a:endParaRPr>
                    </a:p>
                    <a:p>
                      <a:pPr>
                        <a:lnSpc>
                          <a:spcPct val="100000"/>
                        </a:lnSpc>
                        <a:spcBef>
                          <a:spcPts val="15"/>
                        </a:spcBef>
                      </a:pPr>
                      <a:endParaRPr sz="1450">
                        <a:latin typeface="Times New Roman" panose="02020603050405020304"/>
                        <a:cs typeface="Times New Roman" panose="02020603050405020304"/>
                      </a:endParaRPr>
                    </a:p>
                    <a:p>
                      <a:pPr marL="434975" indent="-343535">
                        <a:lnSpc>
                          <a:spcPct val="100000"/>
                        </a:lnSpc>
                        <a:buAutoNum type="arabicParenR"/>
                        <a:tabLst>
                          <a:tab pos="434975" algn="l"/>
                          <a:tab pos="434975" algn="l"/>
                        </a:tabLst>
                      </a:pPr>
                      <a:r>
                        <a:rPr sz="1400" spc="-5" dirty="0">
                          <a:solidFill>
                            <a:srgbClr val="56555A"/>
                          </a:solidFill>
                          <a:latin typeface="Cambria Math" panose="02040503050406030204"/>
                          <a:cs typeface="Cambria Math" panose="02040503050406030204"/>
                        </a:rPr>
                        <a:t>|test</a:t>
                      </a:r>
                      <a:r>
                        <a:rPr sz="1400" spc="-1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statistic|</a:t>
                      </a:r>
                      <a:r>
                        <a:rPr sz="1400" spc="-5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&gt;</a:t>
                      </a:r>
                      <a:r>
                        <a:rPr sz="1400" spc="-5" dirty="0">
                          <a:solidFill>
                            <a:srgbClr val="56555A"/>
                          </a:solidFill>
                          <a:latin typeface="Cambria Math" panose="02040503050406030204"/>
                          <a:cs typeface="Cambria Math" panose="02040503050406030204"/>
                        </a:rPr>
                        <a:t> |critical</a:t>
                      </a:r>
                      <a:r>
                        <a:rPr sz="1400" spc="-40"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value|</a:t>
                      </a:r>
                      <a:endParaRPr sz="1400">
                        <a:latin typeface="Cambria Math" panose="02040503050406030204"/>
                        <a:cs typeface="Cambria Math" panose="02040503050406030204"/>
                      </a:endParaRPr>
                    </a:p>
                    <a:p>
                      <a:pPr marL="434975" marR="469900" indent="-342900">
                        <a:lnSpc>
                          <a:spcPct val="100000"/>
                        </a:lnSpc>
                        <a:buAutoNum type="arabicParenR"/>
                        <a:tabLst>
                          <a:tab pos="434975" algn="l"/>
                          <a:tab pos="434975" algn="l"/>
                        </a:tabLst>
                      </a:pPr>
                      <a:r>
                        <a:rPr sz="1400" dirty="0">
                          <a:solidFill>
                            <a:srgbClr val="56555A"/>
                          </a:solidFill>
                          <a:latin typeface="Cambria Math" panose="02040503050406030204"/>
                          <a:cs typeface="Cambria Math" panose="02040503050406030204"/>
                        </a:rPr>
                        <a:t>The</a:t>
                      </a:r>
                      <a:r>
                        <a:rPr sz="1400" spc="-10"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absolute</a:t>
                      </a:r>
                      <a:r>
                        <a:rPr sz="1400" spc="-35"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value</a:t>
                      </a:r>
                      <a:r>
                        <a:rPr sz="1400" spc="-3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of</a:t>
                      </a:r>
                      <a:r>
                        <a:rPr sz="1400" spc="-2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the</a:t>
                      </a:r>
                      <a:r>
                        <a:rPr sz="1400" spc="-20"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test </a:t>
                      </a:r>
                      <a:r>
                        <a:rPr sz="1400" spc="-29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statistic is bigger than the </a:t>
                      </a:r>
                      <a:r>
                        <a:rPr sz="1400" spc="5"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absolute</a:t>
                      </a:r>
                      <a:r>
                        <a:rPr sz="1400" spc="-30"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critical</a:t>
                      </a:r>
                      <a:r>
                        <a:rPr sz="1400" spc="-35"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value</a:t>
                      </a:r>
                      <a:endParaRPr sz="1400">
                        <a:latin typeface="Cambria Math" panose="02040503050406030204"/>
                        <a:cs typeface="Cambria Math" panose="02040503050406030204"/>
                      </a:endParaRPr>
                    </a:p>
                    <a:p>
                      <a:pPr marL="434975" indent="-343535">
                        <a:lnSpc>
                          <a:spcPts val="1655"/>
                        </a:lnSpc>
                        <a:buAutoNum type="arabicParenR"/>
                        <a:tabLst>
                          <a:tab pos="434975" algn="l"/>
                          <a:tab pos="434975" algn="l"/>
                        </a:tabLst>
                      </a:pPr>
                      <a:r>
                        <a:rPr sz="1400" spc="-5" dirty="0">
                          <a:solidFill>
                            <a:srgbClr val="56555A"/>
                          </a:solidFill>
                          <a:latin typeface="Cambria Math" panose="02040503050406030204"/>
                          <a:cs typeface="Cambria Math" panose="02040503050406030204"/>
                        </a:rPr>
                        <a:t>p-value</a:t>
                      </a:r>
                      <a:r>
                        <a:rPr sz="1400" spc="-4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&lt;</a:t>
                      </a:r>
                      <a:r>
                        <a:rPr sz="1400" spc="-10"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some</a:t>
                      </a:r>
                      <a:r>
                        <a:rPr sz="1400" spc="-1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significance</a:t>
                      </a:r>
                      <a:r>
                        <a:rPr sz="1400" spc="-45" dirty="0">
                          <a:solidFill>
                            <a:srgbClr val="56555A"/>
                          </a:solidFill>
                          <a:latin typeface="Cambria Math" panose="02040503050406030204"/>
                          <a:cs typeface="Cambria Math" panose="02040503050406030204"/>
                        </a:rPr>
                        <a:t> </a:t>
                      </a:r>
                      <a:r>
                        <a:rPr sz="1400" spc="-10" dirty="0">
                          <a:solidFill>
                            <a:srgbClr val="56555A"/>
                          </a:solidFill>
                          <a:latin typeface="Cambria Math" panose="02040503050406030204"/>
                          <a:cs typeface="Cambria Math" panose="02040503050406030204"/>
                        </a:rPr>
                        <a:t>level</a:t>
                      </a:r>
                      <a:endParaRPr sz="1400">
                        <a:latin typeface="Cambria Math" panose="02040503050406030204"/>
                        <a:cs typeface="Cambria Math" panose="02040503050406030204"/>
                      </a:endParaRPr>
                    </a:p>
                    <a:p>
                      <a:pPr marL="408940">
                        <a:lnSpc>
                          <a:spcPts val="1715"/>
                        </a:lnSpc>
                      </a:pPr>
                      <a:r>
                        <a:rPr sz="1450" spc="-30" dirty="0">
                          <a:solidFill>
                            <a:srgbClr val="56555A"/>
                          </a:solidFill>
                          <a:latin typeface="Cambria Math" panose="02040503050406030204"/>
                          <a:cs typeface="Cambria Math" panose="02040503050406030204"/>
                        </a:rPr>
                        <a:t>most</a:t>
                      </a:r>
                      <a:r>
                        <a:rPr sz="1450" spc="-40" dirty="0">
                          <a:solidFill>
                            <a:srgbClr val="56555A"/>
                          </a:solidFill>
                          <a:latin typeface="Cambria Math" panose="02040503050406030204"/>
                          <a:cs typeface="Cambria Math" panose="02040503050406030204"/>
                        </a:rPr>
                        <a:t> </a:t>
                      </a:r>
                      <a:r>
                        <a:rPr sz="1450" spc="-25" dirty="0">
                          <a:solidFill>
                            <a:srgbClr val="56555A"/>
                          </a:solidFill>
                          <a:latin typeface="Cambria Math" panose="02040503050406030204"/>
                          <a:cs typeface="Cambria Math" panose="02040503050406030204"/>
                        </a:rPr>
                        <a:t>often 0.05</a:t>
                      </a:r>
                      <a:endParaRPr sz="1450">
                        <a:latin typeface="Cambria Math" panose="02040503050406030204"/>
                        <a:cs typeface="Cambria Math" panose="02040503050406030204"/>
                      </a:endParaRPr>
                    </a:p>
                    <a:p>
                      <a:pPr>
                        <a:lnSpc>
                          <a:spcPct val="100000"/>
                        </a:lnSpc>
                        <a:spcBef>
                          <a:spcPts val="5"/>
                        </a:spcBef>
                      </a:pPr>
                      <a:endParaRPr sz="1450">
                        <a:latin typeface="Times New Roman" panose="02020603050405020304"/>
                        <a:cs typeface="Times New Roman" panose="02020603050405020304"/>
                      </a:endParaRPr>
                    </a:p>
                    <a:p>
                      <a:pPr marL="92075" marR="241300">
                        <a:lnSpc>
                          <a:spcPct val="100000"/>
                        </a:lnSpc>
                      </a:pPr>
                      <a:r>
                        <a:rPr sz="1400" spc="-20" dirty="0">
                          <a:solidFill>
                            <a:srgbClr val="56555A"/>
                          </a:solidFill>
                          <a:latin typeface="Cambria Math" panose="02040503050406030204"/>
                          <a:cs typeface="Cambria Math" panose="02040503050406030204"/>
                        </a:rPr>
                        <a:t>Usually, </a:t>
                      </a:r>
                      <a:r>
                        <a:rPr sz="1400" spc="-10" dirty="0">
                          <a:solidFill>
                            <a:srgbClr val="56555A"/>
                          </a:solidFill>
                          <a:latin typeface="Cambria Math" panose="02040503050406030204"/>
                          <a:cs typeface="Cambria Math" panose="02040503050406030204"/>
                        </a:rPr>
                        <a:t>you </a:t>
                      </a:r>
                      <a:r>
                        <a:rPr sz="1400" dirty="0">
                          <a:solidFill>
                            <a:srgbClr val="56555A"/>
                          </a:solidFill>
                          <a:latin typeface="Cambria Math" panose="02040503050406030204"/>
                          <a:cs typeface="Cambria Math" panose="02040503050406030204"/>
                        </a:rPr>
                        <a:t>will </a:t>
                      </a:r>
                      <a:r>
                        <a:rPr sz="1400" spc="-5" dirty="0">
                          <a:solidFill>
                            <a:srgbClr val="56555A"/>
                          </a:solidFill>
                          <a:latin typeface="Cambria Math" panose="02040503050406030204"/>
                          <a:cs typeface="Cambria Math" panose="02040503050406030204"/>
                        </a:rPr>
                        <a:t>be </a:t>
                      </a:r>
                      <a:r>
                        <a:rPr sz="1400" dirty="0">
                          <a:solidFill>
                            <a:srgbClr val="56555A"/>
                          </a:solidFill>
                          <a:latin typeface="Cambria Math" panose="02040503050406030204"/>
                          <a:cs typeface="Cambria Math" panose="02040503050406030204"/>
                        </a:rPr>
                        <a:t>using the </a:t>
                      </a:r>
                      <a:r>
                        <a:rPr sz="1400" spc="-5" dirty="0">
                          <a:solidFill>
                            <a:srgbClr val="56555A"/>
                          </a:solidFill>
                          <a:latin typeface="Cambria Math" panose="02040503050406030204"/>
                          <a:cs typeface="Cambria Math" panose="02040503050406030204"/>
                        </a:rPr>
                        <a:t>p-value </a:t>
                      </a:r>
                      <a:r>
                        <a:rPr sz="1400" spc="-295"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to</a:t>
                      </a:r>
                      <a:r>
                        <a:rPr sz="1400" spc="-15" dirty="0">
                          <a:solidFill>
                            <a:srgbClr val="56555A"/>
                          </a:solidFill>
                          <a:latin typeface="Cambria Math" panose="02040503050406030204"/>
                          <a:cs typeface="Cambria Math" panose="02040503050406030204"/>
                        </a:rPr>
                        <a:t> </a:t>
                      </a:r>
                      <a:r>
                        <a:rPr sz="1400" spc="-10" dirty="0">
                          <a:solidFill>
                            <a:srgbClr val="56555A"/>
                          </a:solidFill>
                          <a:latin typeface="Cambria Math" panose="02040503050406030204"/>
                          <a:cs typeface="Cambria Math" panose="02040503050406030204"/>
                        </a:rPr>
                        <a:t>make</a:t>
                      </a:r>
                      <a:r>
                        <a:rPr sz="1400" spc="1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a</a:t>
                      </a:r>
                      <a:r>
                        <a:rPr sz="1400" spc="-1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decision.</a:t>
                      </a:r>
                      <a:endParaRPr sz="1400">
                        <a:latin typeface="Cambria Math" panose="02040503050406030204"/>
                        <a:cs typeface="Cambria Math" panose="02040503050406030204"/>
                      </a:endParaRPr>
                    </a:p>
                  </a:txBody>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2DF"/>
                    </a:solidFill>
                  </a:tcPr>
                </a:tc>
              </a:tr>
              <a:tr h="622680">
                <a:tc>
                  <a:txBody>
                    <a:bodyPr/>
                    <a:lstStyle/>
                    <a:p>
                      <a:pPr algn="ctr">
                        <a:lnSpc>
                          <a:spcPct val="100000"/>
                        </a:lnSpc>
                        <a:spcBef>
                          <a:spcPts val="1585"/>
                        </a:spcBef>
                      </a:pPr>
                      <a:r>
                        <a:rPr sz="1400" spc="-5" dirty="0">
                          <a:solidFill>
                            <a:srgbClr val="56555A"/>
                          </a:solidFill>
                          <a:latin typeface="Leelawadee UI Semilight" panose="020B0402040204020203"/>
                          <a:cs typeface="Leelawadee UI Semilight" panose="020B0402040204020203"/>
                        </a:rPr>
                        <a:t>One</a:t>
                      </a:r>
                      <a:endParaRPr sz="1400">
                        <a:latin typeface="Leelawadee UI Semilight" panose="020B0402040204020203"/>
                        <a:cs typeface="Leelawadee UI Semilight" panose="020B0402040204020203"/>
                      </a:endParaRPr>
                    </a:p>
                  </a:txBody>
                  <a:tcPr marL="0" marR="0" marT="2012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1EF"/>
                    </a:solidFill>
                  </a:tcPr>
                </a:tc>
                <a:tc>
                  <a:txBody>
                    <a:bodyPr/>
                    <a:lstStyle/>
                    <a:p>
                      <a:pPr algn="ctr">
                        <a:lnSpc>
                          <a:spcPct val="100000"/>
                        </a:lnSpc>
                        <a:spcBef>
                          <a:spcPts val="1585"/>
                        </a:spcBef>
                      </a:pPr>
                      <a:r>
                        <a:rPr sz="1400" spc="-5" dirty="0">
                          <a:solidFill>
                            <a:srgbClr val="56555A"/>
                          </a:solidFill>
                          <a:latin typeface="Leelawadee UI Semilight" panose="020B0402040204020203"/>
                          <a:cs typeface="Leelawadee UI Semilight" panose="020B0402040204020203"/>
                        </a:rPr>
                        <a:t>unknown</a:t>
                      </a:r>
                      <a:endParaRPr sz="1400">
                        <a:latin typeface="Leelawadee UI Semilight" panose="020B0402040204020203"/>
                        <a:cs typeface="Leelawadee UI Semilight" panose="020B0402040204020203"/>
                      </a:endParaRPr>
                    </a:p>
                  </a:txBody>
                  <a:tcPr marL="0" marR="0" marT="2012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1EF"/>
                    </a:solidFill>
                  </a:tcPr>
                </a:tc>
                <a:tc>
                  <a:txBody>
                    <a:bodyPr/>
                    <a:lstStyle/>
                    <a:p>
                      <a:pPr algn="ctr">
                        <a:lnSpc>
                          <a:spcPct val="100000"/>
                        </a:lnSpc>
                        <a:spcBef>
                          <a:spcPts val="1585"/>
                        </a:spcBef>
                      </a:pPr>
                      <a:r>
                        <a:rPr sz="1400" dirty="0">
                          <a:solidFill>
                            <a:srgbClr val="56555A"/>
                          </a:solidFill>
                          <a:latin typeface="Leelawadee UI Semilight" panose="020B0402040204020203"/>
                          <a:cs typeface="Leelawadee UI Semilight" panose="020B0402040204020203"/>
                        </a:rPr>
                        <a:t>-</a:t>
                      </a:r>
                      <a:endParaRPr sz="1400">
                        <a:latin typeface="Leelawadee UI Semilight" panose="020B0402040204020203"/>
                        <a:cs typeface="Leelawadee UI Semilight" panose="020B0402040204020203"/>
                      </a:endParaRPr>
                    </a:p>
                  </a:txBody>
                  <a:tcPr marL="0" marR="0" marT="2012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1EF"/>
                    </a:solidFill>
                  </a:tcPr>
                </a:tc>
                <a:tc>
                  <a:txBody>
                    <a:bodyPr/>
                    <a:lstStyle/>
                    <a:p>
                      <a:pPr algn="ctr">
                        <a:lnSpc>
                          <a:spcPct val="100000"/>
                        </a:lnSpc>
                        <a:spcBef>
                          <a:spcPts val="1585"/>
                        </a:spcBef>
                      </a:pPr>
                      <a:r>
                        <a:rPr sz="1400" dirty="0">
                          <a:solidFill>
                            <a:srgbClr val="56555A"/>
                          </a:solidFill>
                          <a:latin typeface="Leelawadee UI Semilight" panose="020B0402040204020203"/>
                          <a:cs typeface="Leelawadee UI Semilight" panose="020B0402040204020203"/>
                        </a:rPr>
                        <a:t>t</a:t>
                      </a:r>
                      <a:endParaRPr sz="1400">
                        <a:latin typeface="Leelawadee UI Semilight" panose="020B0402040204020203"/>
                        <a:cs typeface="Leelawadee UI Semilight" panose="020B0402040204020203"/>
                      </a:endParaRPr>
                    </a:p>
                  </a:txBody>
                  <a:tcPr marL="0" marR="0" marT="2012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1EF"/>
                    </a:solidFill>
                  </a:tcPr>
                </a:tc>
                <a:tc gridSpan="2">
                  <a:txBody>
                    <a:bodyPr/>
                    <a:lstStyle/>
                    <a:p>
                      <a:pPr marR="48895" algn="ctr">
                        <a:lnSpc>
                          <a:spcPct val="100000"/>
                        </a:lnSpc>
                        <a:spcBef>
                          <a:spcPts val="1065"/>
                        </a:spcBef>
                      </a:pPr>
                      <a:r>
                        <a:rPr sz="2100" spc="67" baseline="-20000" dirty="0">
                          <a:solidFill>
                            <a:srgbClr val="56555A"/>
                          </a:solidFill>
                          <a:latin typeface="Cambria Math" panose="02040503050406030204"/>
                          <a:cs typeface="Cambria Math" panose="02040503050406030204"/>
                        </a:rPr>
                        <a:t>𝑠</a:t>
                      </a:r>
                      <a:r>
                        <a:rPr sz="1000" spc="45" dirty="0">
                          <a:solidFill>
                            <a:srgbClr val="56555A"/>
                          </a:solidFill>
                          <a:latin typeface="Cambria Math" panose="02040503050406030204"/>
                          <a:cs typeface="Cambria Math" panose="02040503050406030204"/>
                        </a:rPr>
                        <a:t>2</a:t>
                      </a:r>
                      <a:endParaRPr sz="1000">
                        <a:latin typeface="Cambria Math" panose="02040503050406030204"/>
                        <a:cs typeface="Cambria Math" panose="02040503050406030204"/>
                      </a:endParaRPr>
                    </a:p>
                  </a:txBody>
                  <a:tcPr marL="0" marR="0" marT="1352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1EF"/>
                    </a:solidFill>
                  </a:tcPr>
                </a:tc>
                <a:tc hMerge="1">
                  <a:tcPr marL="0" marR="0" marT="0" marB="0"/>
                </a:tc>
                <a:tc gridSpan="2">
                  <a:txBody>
                    <a:bodyPr/>
                    <a:lstStyle/>
                    <a:p>
                      <a:pPr marL="973455">
                        <a:lnSpc>
                          <a:spcPts val="1375"/>
                        </a:lnSpc>
                        <a:spcBef>
                          <a:spcPts val="55"/>
                        </a:spcBef>
                      </a:pPr>
                      <a:r>
                        <a:rPr sz="1400" spc="-20" dirty="0">
                          <a:solidFill>
                            <a:srgbClr val="56555A"/>
                          </a:solidFill>
                          <a:latin typeface="Cambria Math" panose="02040503050406030204"/>
                          <a:cs typeface="Cambria Math" panose="02040503050406030204"/>
                        </a:rPr>
                        <a:t>𝑥ҧ</a:t>
                      </a:r>
                      <a:r>
                        <a:rPr sz="1400" spc="7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a:t>
                      </a:r>
                      <a:r>
                        <a:rPr sz="1400" spc="-25" dirty="0">
                          <a:solidFill>
                            <a:srgbClr val="56555A"/>
                          </a:solidFill>
                          <a:latin typeface="Cambria Math" panose="02040503050406030204"/>
                          <a:cs typeface="Cambria Math" panose="02040503050406030204"/>
                        </a:rPr>
                        <a:t> </a:t>
                      </a:r>
                      <a:r>
                        <a:rPr sz="1400" spc="15" dirty="0">
                          <a:solidFill>
                            <a:srgbClr val="56555A"/>
                          </a:solidFill>
                          <a:latin typeface="Cambria Math" panose="02040503050406030204"/>
                          <a:cs typeface="Cambria Math" panose="02040503050406030204"/>
                        </a:rPr>
                        <a:t>𝜇</a:t>
                      </a:r>
                      <a:r>
                        <a:rPr sz="1500" spc="22" baseline="-17000" dirty="0">
                          <a:solidFill>
                            <a:srgbClr val="56555A"/>
                          </a:solidFill>
                          <a:latin typeface="Cambria Math" panose="02040503050406030204"/>
                          <a:cs typeface="Cambria Math" panose="02040503050406030204"/>
                        </a:rPr>
                        <a:t>0</a:t>
                      </a:r>
                      <a:endParaRPr sz="1500" baseline="-17000">
                        <a:latin typeface="Cambria Math" panose="02040503050406030204"/>
                        <a:cs typeface="Cambria Math" panose="02040503050406030204"/>
                      </a:endParaRPr>
                    </a:p>
                    <a:p>
                      <a:pPr marL="591185">
                        <a:lnSpc>
                          <a:spcPts val="1145"/>
                        </a:lnSpc>
                        <a:tabLst>
                          <a:tab pos="1052830" algn="l"/>
                        </a:tabLst>
                      </a:pPr>
                      <a:r>
                        <a:rPr sz="1400" dirty="0">
                          <a:solidFill>
                            <a:srgbClr val="56555A"/>
                          </a:solidFill>
                          <a:latin typeface="Cambria Math" panose="02040503050406030204"/>
                          <a:cs typeface="Cambria Math" panose="02040503050406030204"/>
                        </a:rPr>
                        <a:t>𝑇</a:t>
                      </a:r>
                      <a:r>
                        <a:rPr sz="1400" spc="114"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	</a:t>
                      </a:r>
                      <a:r>
                        <a:rPr sz="2100" baseline="-20000" dirty="0">
                          <a:solidFill>
                            <a:srgbClr val="56555A"/>
                          </a:solidFill>
                          <a:latin typeface="Cambria Math" panose="02040503050406030204"/>
                          <a:cs typeface="Cambria Math" panose="02040503050406030204"/>
                        </a:rPr>
                        <a:t>𝑠</a:t>
                      </a:r>
                      <a:endParaRPr sz="2100" baseline="-20000">
                        <a:latin typeface="Cambria Math" panose="02040503050406030204"/>
                        <a:cs typeface="Cambria Math" panose="02040503050406030204"/>
                      </a:endParaRPr>
                    </a:p>
                    <a:p>
                      <a:pPr marL="1125855">
                        <a:lnSpc>
                          <a:spcPts val="1450"/>
                        </a:lnSpc>
                      </a:pPr>
                      <a:r>
                        <a:rPr sz="1400" dirty="0">
                          <a:solidFill>
                            <a:srgbClr val="56555A"/>
                          </a:solidFill>
                          <a:latin typeface="Cambria Math" panose="02040503050406030204"/>
                          <a:cs typeface="Cambria Math" panose="02040503050406030204"/>
                        </a:rPr>
                        <a:t>ൗ</a:t>
                      </a:r>
                      <a:r>
                        <a:rPr sz="1400" dirty="0">
                          <a:solidFill>
                            <a:srgbClr val="56555A"/>
                          </a:solidFill>
                          <a:latin typeface="Cambria Math" panose="02040503050406030204"/>
                          <a:cs typeface="Cambria Math" panose="02040503050406030204"/>
                        </a:rPr>
                        <a:t>  </a:t>
                      </a:r>
                      <a:r>
                        <a:rPr sz="1400" spc="-114" dirty="0">
                          <a:solidFill>
                            <a:srgbClr val="56555A"/>
                          </a:solidFill>
                          <a:latin typeface="Cambria Math" panose="02040503050406030204"/>
                          <a:cs typeface="Cambria Math" panose="02040503050406030204"/>
                        </a:rPr>
                        <a:t> </a:t>
                      </a:r>
                      <a:r>
                        <a:rPr sz="2100" baseline="-22000" dirty="0">
                          <a:solidFill>
                            <a:srgbClr val="56555A"/>
                          </a:solidFill>
                          <a:latin typeface="Cambria Math" panose="02040503050406030204"/>
                          <a:cs typeface="Cambria Math" panose="02040503050406030204"/>
                        </a:rPr>
                        <a:t>n</a:t>
                      </a:r>
                      <a:endParaRPr sz="2100" baseline="-22000">
                        <a:latin typeface="Cambria Math" panose="02040503050406030204"/>
                        <a:cs typeface="Cambria Math" panose="02040503050406030204"/>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hMerge="1">
                  <a:tcPr marL="0" marR="0" marT="0" marB="0"/>
                </a:tc>
                <a:tc vMerge="1">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2DF"/>
                    </a:solidFill>
                  </a:tcPr>
                </a:tc>
              </a:tr>
              <a:tr h="698119">
                <a:tc>
                  <a:txBody>
                    <a:bodyPr/>
                    <a:lstStyle/>
                    <a:p>
                      <a:pPr>
                        <a:lnSpc>
                          <a:spcPct val="100000"/>
                        </a:lnSpc>
                        <a:spcBef>
                          <a:spcPts val="40"/>
                        </a:spcBef>
                      </a:pPr>
                      <a:endParaRPr sz="1600">
                        <a:latin typeface="Times New Roman" panose="02020603050405020304"/>
                        <a:cs typeface="Times New Roman" panose="02020603050405020304"/>
                      </a:endParaRPr>
                    </a:p>
                    <a:p>
                      <a:pPr algn="ctr">
                        <a:lnSpc>
                          <a:spcPct val="100000"/>
                        </a:lnSpc>
                      </a:pPr>
                      <a:r>
                        <a:rPr sz="1400" spc="-25" dirty="0">
                          <a:solidFill>
                            <a:srgbClr val="56555A"/>
                          </a:solidFill>
                          <a:latin typeface="Leelawadee UI Semilight" panose="020B0402040204020203"/>
                          <a:cs typeface="Leelawadee UI Semilight" panose="020B0402040204020203"/>
                        </a:rPr>
                        <a:t>Two</a:t>
                      </a:r>
                      <a:endParaRPr sz="1400">
                        <a:latin typeface="Leelawadee UI Semilight" panose="020B0402040204020203"/>
                        <a:cs typeface="Leelawadee UI Semilight" panose="020B0402040204020203"/>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E2DF"/>
                    </a:solidFill>
                  </a:tcPr>
                </a:tc>
                <a:tc>
                  <a:txBody>
                    <a:bodyPr/>
                    <a:lstStyle/>
                    <a:p>
                      <a:pPr>
                        <a:lnSpc>
                          <a:spcPct val="100000"/>
                        </a:lnSpc>
                        <a:spcBef>
                          <a:spcPts val="40"/>
                        </a:spcBef>
                      </a:pPr>
                      <a:endParaRPr sz="1600">
                        <a:latin typeface="Times New Roman" panose="02020603050405020304"/>
                        <a:cs typeface="Times New Roman" panose="02020603050405020304"/>
                      </a:endParaRPr>
                    </a:p>
                    <a:p>
                      <a:pPr algn="ctr">
                        <a:lnSpc>
                          <a:spcPct val="100000"/>
                        </a:lnSpc>
                      </a:pPr>
                      <a:r>
                        <a:rPr sz="1400" dirty="0">
                          <a:solidFill>
                            <a:srgbClr val="56555A"/>
                          </a:solidFill>
                          <a:latin typeface="Leelawadee UI Semilight" panose="020B0402040204020203"/>
                          <a:cs typeface="Leelawadee UI Semilight" panose="020B0402040204020203"/>
                        </a:rPr>
                        <a:t>-</a:t>
                      </a:r>
                      <a:endParaRPr sz="1400">
                        <a:latin typeface="Leelawadee UI Semilight" panose="020B0402040204020203"/>
                        <a:cs typeface="Leelawadee UI Semilight" panose="020B0402040204020203"/>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E2DF"/>
                    </a:solidFill>
                  </a:tcPr>
                </a:tc>
                <a:tc>
                  <a:txBody>
                    <a:bodyPr/>
                    <a:lstStyle/>
                    <a:p>
                      <a:pPr>
                        <a:lnSpc>
                          <a:spcPct val="100000"/>
                        </a:lnSpc>
                        <a:spcBef>
                          <a:spcPts val="40"/>
                        </a:spcBef>
                      </a:pPr>
                      <a:endParaRPr sz="1600">
                        <a:latin typeface="Times New Roman" panose="02020603050405020304"/>
                        <a:cs typeface="Times New Roman" panose="02020603050405020304"/>
                      </a:endParaRPr>
                    </a:p>
                    <a:p>
                      <a:pPr marL="635" algn="ctr">
                        <a:lnSpc>
                          <a:spcPct val="100000"/>
                        </a:lnSpc>
                      </a:pPr>
                      <a:r>
                        <a:rPr sz="1400" spc="-5" dirty="0">
                          <a:solidFill>
                            <a:srgbClr val="56555A"/>
                          </a:solidFill>
                          <a:latin typeface="Leelawadee UI Semilight" panose="020B0402040204020203"/>
                          <a:cs typeface="Leelawadee UI Semilight" panose="020B0402040204020203"/>
                        </a:rPr>
                        <a:t>dependent</a:t>
                      </a:r>
                      <a:endParaRPr sz="1400">
                        <a:latin typeface="Leelawadee UI Semilight" panose="020B0402040204020203"/>
                        <a:cs typeface="Leelawadee UI Semilight" panose="020B0402040204020203"/>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E2DF"/>
                    </a:solidFill>
                  </a:tcPr>
                </a:tc>
                <a:tc>
                  <a:txBody>
                    <a:bodyPr/>
                    <a:lstStyle/>
                    <a:p>
                      <a:pPr>
                        <a:lnSpc>
                          <a:spcPct val="100000"/>
                        </a:lnSpc>
                        <a:spcBef>
                          <a:spcPts val="40"/>
                        </a:spcBef>
                      </a:pPr>
                      <a:endParaRPr sz="1600">
                        <a:latin typeface="Times New Roman" panose="02020603050405020304"/>
                        <a:cs typeface="Times New Roman" panose="02020603050405020304"/>
                      </a:endParaRPr>
                    </a:p>
                    <a:p>
                      <a:pPr algn="ctr">
                        <a:lnSpc>
                          <a:spcPct val="100000"/>
                        </a:lnSpc>
                      </a:pPr>
                      <a:r>
                        <a:rPr sz="1400" dirty="0">
                          <a:solidFill>
                            <a:srgbClr val="56555A"/>
                          </a:solidFill>
                          <a:latin typeface="Leelawadee UI Semilight" panose="020B0402040204020203"/>
                          <a:cs typeface="Leelawadee UI Semilight" panose="020B0402040204020203"/>
                        </a:rPr>
                        <a:t>t</a:t>
                      </a:r>
                      <a:endParaRPr sz="1400">
                        <a:latin typeface="Leelawadee UI Semilight" panose="020B0402040204020203"/>
                        <a:cs typeface="Leelawadee UI Semilight" panose="020B0402040204020203"/>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E2DF"/>
                    </a:solidFill>
                  </a:tcPr>
                </a:tc>
                <a:tc gridSpan="2">
                  <a:txBody>
                    <a:bodyPr/>
                    <a:lstStyle/>
                    <a:p>
                      <a:pPr marL="809625">
                        <a:lnSpc>
                          <a:spcPts val="1495"/>
                        </a:lnSpc>
                        <a:spcBef>
                          <a:spcPts val="1225"/>
                        </a:spcBef>
                      </a:pPr>
                      <a:r>
                        <a:rPr sz="2100" spc="67" baseline="-22000" dirty="0">
                          <a:solidFill>
                            <a:srgbClr val="56555A"/>
                          </a:solidFill>
                          <a:latin typeface="Cambria Math" panose="02040503050406030204"/>
                          <a:cs typeface="Cambria Math" panose="02040503050406030204"/>
                        </a:rPr>
                        <a:t>𝑠</a:t>
                      </a:r>
                      <a:r>
                        <a:rPr sz="1000" spc="45" dirty="0">
                          <a:solidFill>
                            <a:srgbClr val="56555A"/>
                          </a:solidFill>
                          <a:latin typeface="Cambria Math" panose="02040503050406030204"/>
                          <a:cs typeface="Cambria Math" panose="02040503050406030204"/>
                        </a:rPr>
                        <a:t>2</a:t>
                      </a:r>
                      <a:endParaRPr sz="1000">
                        <a:latin typeface="Cambria Math" panose="02040503050406030204"/>
                        <a:cs typeface="Cambria Math" panose="02040503050406030204"/>
                      </a:endParaRPr>
                    </a:p>
                    <a:p>
                      <a:pPr marL="18415" algn="ctr">
                        <a:lnSpc>
                          <a:spcPts val="1015"/>
                        </a:lnSpc>
                      </a:pPr>
                      <a:r>
                        <a:rPr sz="1000" spc="60" dirty="0">
                          <a:solidFill>
                            <a:srgbClr val="56555A"/>
                          </a:solidFill>
                          <a:latin typeface="Cambria Math" panose="02040503050406030204"/>
                          <a:cs typeface="Cambria Math" panose="02040503050406030204"/>
                        </a:rPr>
                        <a:t>𝑑𝑖𝑓𝑓𝑒𝑟𝑒𝑛𝑐𝑒</a:t>
                      </a:r>
                      <a:endParaRPr sz="1000">
                        <a:latin typeface="Cambria Math" panose="02040503050406030204"/>
                        <a:cs typeface="Cambria Math" panose="02040503050406030204"/>
                      </a:endParaRPr>
                    </a:p>
                  </a:txBody>
                  <a:tcPr marL="0" marR="0" marT="1555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E2DF"/>
                    </a:solidFill>
                  </a:tcPr>
                </a:tc>
                <a:tc hMerge="1">
                  <a:tcPr marL="0" marR="0" marT="0" marB="0"/>
                </a:tc>
                <a:tc gridSpan="2">
                  <a:txBody>
                    <a:bodyPr/>
                    <a:lstStyle/>
                    <a:p>
                      <a:pPr marL="969010">
                        <a:lnSpc>
                          <a:spcPts val="1375"/>
                        </a:lnSpc>
                        <a:spcBef>
                          <a:spcPts val="355"/>
                        </a:spcBef>
                      </a:pPr>
                      <a:r>
                        <a:rPr sz="1400" spc="-5" dirty="0">
                          <a:solidFill>
                            <a:srgbClr val="56555A"/>
                          </a:solidFill>
                          <a:latin typeface="Cambria Math" panose="02040503050406030204"/>
                          <a:cs typeface="Cambria Math" panose="02040503050406030204"/>
                        </a:rPr>
                        <a:t>𝑑</a:t>
                      </a:r>
                      <a:r>
                        <a:rPr sz="2100" spc="-7" baseline="12000" dirty="0">
                          <a:solidFill>
                            <a:srgbClr val="56555A"/>
                          </a:solidFill>
                          <a:latin typeface="Cambria Math" panose="02040503050406030204"/>
                          <a:cs typeface="Cambria Math" panose="02040503050406030204"/>
                        </a:rPr>
                        <a:t>ҧ</a:t>
                      </a:r>
                      <a:r>
                        <a:rPr sz="2100" spc="37" baseline="1200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a:t>
                      </a:r>
                      <a:r>
                        <a:rPr sz="1400" spc="-10" dirty="0">
                          <a:solidFill>
                            <a:srgbClr val="56555A"/>
                          </a:solidFill>
                          <a:latin typeface="Cambria Math" panose="02040503050406030204"/>
                          <a:cs typeface="Cambria Math" panose="02040503050406030204"/>
                        </a:rPr>
                        <a:t> </a:t>
                      </a:r>
                      <a:r>
                        <a:rPr sz="1400" spc="15" dirty="0">
                          <a:solidFill>
                            <a:srgbClr val="56555A"/>
                          </a:solidFill>
                          <a:latin typeface="Cambria Math" panose="02040503050406030204"/>
                          <a:cs typeface="Cambria Math" panose="02040503050406030204"/>
                        </a:rPr>
                        <a:t>𝜇</a:t>
                      </a:r>
                      <a:r>
                        <a:rPr sz="1500" spc="22" baseline="-17000" dirty="0">
                          <a:solidFill>
                            <a:srgbClr val="56555A"/>
                          </a:solidFill>
                          <a:latin typeface="Cambria Math" panose="02040503050406030204"/>
                          <a:cs typeface="Cambria Math" panose="02040503050406030204"/>
                        </a:rPr>
                        <a:t>0</a:t>
                      </a:r>
                      <a:endParaRPr sz="1500" baseline="-17000">
                        <a:latin typeface="Cambria Math" panose="02040503050406030204"/>
                        <a:cs typeface="Cambria Math" panose="02040503050406030204"/>
                      </a:endParaRPr>
                    </a:p>
                    <a:p>
                      <a:pPr marL="586740">
                        <a:lnSpc>
                          <a:spcPts val="1375"/>
                        </a:lnSpc>
                        <a:tabLst>
                          <a:tab pos="1010285" algn="l"/>
                        </a:tabLst>
                      </a:pPr>
                      <a:r>
                        <a:rPr sz="1400" dirty="0">
                          <a:solidFill>
                            <a:srgbClr val="56555A"/>
                          </a:solidFill>
                          <a:latin typeface="Cambria Math" panose="02040503050406030204"/>
                          <a:cs typeface="Cambria Math" panose="02040503050406030204"/>
                        </a:rPr>
                        <a:t>𝑇</a:t>
                      </a:r>
                      <a:r>
                        <a:rPr sz="1400" spc="114"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	</a:t>
                      </a:r>
                      <a:r>
                        <a:rPr sz="2100" spc="-307" baseline="-20000" dirty="0">
                          <a:solidFill>
                            <a:srgbClr val="56555A"/>
                          </a:solidFill>
                          <a:latin typeface="Cambria Math" panose="02040503050406030204"/>
                          <a:cs typeface="Cambria Math" panose="02040503050406030204"/>
                        </a:rPr>
                        <a:t>𝑠</a:t>
                      </a:r>
                      <a:r>
                        <a:rPr sz="1500" spc="-307" baseline="-44000" dirty="0">
                          <a:solidFill>
                            <a:srgbClr val="56555A"/>
                          </a:solidFill>
                          <a:latin typeface="Cambria Math" panose="02040503050406030204"/>
                          <a:cs typeface="Cambria Math" panose="02040503050406030204"/>
                        </a:rPr>
                        <a:t>𝑑</a:t>
                      </a:r>
                      <a:r>
                        <a:rPr sz="2100" spc="-307" baseline="-56000" dirty="0">
                          <a:solidFill>
                            <a:srgbClr val="56555A"/>
                          </a:solidFill>
                          <a:latin typeface="Cambria Math" panose="02040503050406030204"/>
                          <a:cs typeface="Cambria Math" panose="02040503050406030204"/>
                        </a:rPr>
                        <a:t>ൗ</a:t>
                      </a:r>
                      <a:endParaRPr sz="2100" baseline="-56000">
                        <a:latin typeface="Cambria Math" panose="02040503050406030204"/>
                        <a:cs typeface="Cambria Math" panose="02040503050406030204"/>
                      </a:endParaRPr>
                    </a:p>
                    <a:p>
                      <a:pPr marL="1369695">
                        <a:lnSpc>
                          <a:spcPct val="100000"/>
                        </a:lnSpc>
                        <a:spcBef>
                          <a:spcPts val="400"/>
                        </a:spcBef>
                      </a:pPr>
                      <a:r>
                        <a:rPr sz="1400" dirty="0">
                          <a:solidFill>
                            <a:srgbClr val="56555A"/>
                          </a:solidFill>
                          <a:latin typeface="Cambria Math" panose="02040503050406030204"/>
                          <a:cs typeface="Cambria Math" panose="02040503050406030204"/>
                        </a:rPr>
                        <a:t>n</a:t>
                      </a:r>
                      <a:endParaRPr sz="1400">
                        <a:latin typeface="Cambria Math" panose="02040503050406030204"/>
                        <a:cs typeface="Cambria Math" panose="02040503050406030204"/>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hMerge="1">
                  <a:tcPr marL="0" marR="0" marT="0" marB="0"/>
                </a:tc>
                <a:tc vMerge="1">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2DF"/>
                    </a:solidFill>
                  </a:tcPr>
                </a:tc>
              </a:tr>
              <a:tr h="959357">
                <a:tc>
                  <a:txBody>
                    <a:bodyPr/>
                    <a:lstStyle/>
                    <a:p>
                      <a:pPr>
                        <a:lnSpc>
                          <a:spcPct val="100000"/>
                        </a:lnSpc>
                        <a:spcBef>
                          <a:spcPts val="35"/>
                        </a:spcBef>
                      </a:pPr>
                      <a:endParaRPr sz="2500">
                        <a:latin typeface="Times New Roman" panose="02020603050405020304"/>
                        <a:cs typeface="Times New Roman" panose="02020603050405020304"/>
                      </a:endParaRPr>
                    </a:p>
                    <a:p>
                      <a:pPr algn="ctr">
                        <a:lnSpc>
                          <a:spcPct val="100000"/>
                        </a:lnSpc>
                      </a:pPr>
                      <a:r>
                        <a:rPr sz="1400" spc="-20" dirty="0">
                          <a:solidFill>
                            <a:srgbClr val="56555A"/>
                          </a:solidFill>
                          <a:latin typeface="Leelawadee UI Semilight" panose="020B0402040204020203"/>
                          <a:cs typeface="Leelawadee UI Semilight" panose="020B0402040204020203"/>
                        </a:rPr>
                        <a:t>Two</a:t>
                      </a:r>
                      <a:endParaRPr sz="1400">
                        <a:latin typeface="Leelawadee UI Semilight" panose="020B0402040204020203"/>
                        <a:cs typeface="Leelawadee UI Semilight" panose="020B0402040204020203"/>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1EF"/>
                    </a:solidFill>
                  </a:tcPr>
                </a:tc>
                <a:tc>
                  <a:txBody>
                    <a:bodyPr/>
                    <a:lstStyle/>
                    <a:p>
                      <a:pPr>
                        <a:lnSpc>
                          <a:spcPct val="100000"/>
                        </a:lnSpc>
                        <a:spcBef>
                          <a:spcPts val="35"/>
                        </a:spcBef>
                      </a:pPr>
                      <a:endParaRPr sz="2500">
                        <a:latin typeface="Times New Roman" panose="02020603050405020304"/>
                        <a:cs typeface="Times New Roman" panose="02020603050405020304"/>
                      </a:endParaRPr>
                    </a:p>
                    <a:p>
                      <a:pPr algn="ctr">
                        <a:lnSpc>
                          <a:spcPct val="100000"/>
                        </a:lnSpc>
                      </a:pPr>
                      <a:r>
                        <a:rPr sz="1400" spc="-5" dirty="0">
                          <a:solidFill>
                            <a:srgbClr val="56555A"/>
                          </a:solidFill>
                          <a:latin typeface="Leelawadee UI Semilight" panose="020B0402040204020203"/>
                          <a:cs typeface="Leelawadee UI Semilight" panose="020B0402040204020203"/>
                        </a:rPr>
                        <a:t>Known</a:t>
                      </a:r>
                      <a:endParaRPr sz="1400">
                        <a:latin typeface="Leelawadee UI Semilight" panose="020B0402040204020203"/>
                        <a:cs typeface="Leelawadee UI Semilight" panose="020B0402040204020203"/>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1EF"/>
                    </a:solidFill>
                  </a:tcPr>
                </a:tc>
                <a:tc>
                  <a:txBody>
                    <a:bodyPr/>
                    <a:lstStyle/>
                    <a:p>
                      <a:pPr>
                        <a:lnSpc>
                          <a:spcPct val="100000"/>
                        </a:lnSpc>
                        <a:spcBef>
                          <a:spcPts val="35"/>
                        </a:spcBef>
                      </a:pPr>
                      <a:endParaRPr sz="2500">
                        <a:latin typeface="Times New Roman" panose="02020603050405020304"/>
                        <a:cs typeface="Times New Roman" panose="02020603050405020304"/>
                      </a:endParaRPr>
                    </a:p>
                    <a:p>
                      <a:pPr marL="635" algn="ctr">
                        <a:lnSpc>
                          <a:spcPct val="100000"/>
                        </a:lnSpc>
                      </a:pPr>
                      <a:r>
                        <a:rPr sz="1400" spc="-5" dirty="0">
                          <a:solidFill>
                            <a:srgbClr val="56555A"/>
                          </a:solidFill>
                          <a:latin typeface="Leelawadee UI Semilight" panose="020B0402040204020203"/>
                          <a:cs typeface="Leelawadee UI Semilight" panose="020B0402040204020203"/>
                        </a:rPr>
                        <a:t>independent</a:t>
                      </a:r>
                      <a:endParaRPr sz="1400">
                        <a:latin typeface="Leelawadee UI Semilight" panose="020B0402040204020203"/>
                        <a:cs typeface="Leelawadee UI Semilight" panose="020B0402040204020203"/>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1EF"/>
                    </a:solidFill>
                  </a:tcPr>
                </a:tc>
                <a:tc>
                  <a:txBody>
                    <a:bodyPr/>
                    <a:lstStyle/>
                    <a:p>
                      <a:pPr>
                        <a:lnSpc>
                          <a:spcPct val="100000"/>
                        </a:lnSpc>
                        <a:spcBef>
                          <a:spcPts val="35"/>
                        </a:spcBef>
                      </a:pPr>
                      <a:endParaRPr sz="2500">
                        <a:latin typeface="Times New Roman" panose="02020603050405020304"/>
                        <a:cs typeface="Times New Roman" panose="02020603050405020304"/>
                      </a:endParaRPr>
                    </a:p>
                    <a:p>
                      <a:pPr marL="635" algn="ctr">
                        <a:lnSpc>
                          <a:spcPct val="100000"/>
                        </a:lnSpc>
                      </a:pPr>
                      <a:r>
                        <a:rPr sz="1400" dirty="0">
                          <a:solidFill>
                            <a:srgbClr val="56555A"/>
                          </a:solidFill>
                          <a:latin typeface="Leelawadee UI Semilight" panose="020B0402040204020203"/>
                          <a:cs typeface="Leelawadee UI Semilight" panose="020B0402040204020203"/>
                        </a:rPr>
                        <a:t>z</a:t>
                      </a:r>
                      <a:endParaRPr sz="1400">
                        <a:latin typeface="Leelawadee UI Semilight" panose="020B0402040204020203"/>
                        <a:cs typeface="Leelawadee UI Semilight" panose="020B0402040204020203"/>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1EF"/>
                    </a:solidFill>
                  </a:tcPr>
                </a:tc>
                <a:tc gridSpan="2">
                  <a:txBody>
                    <a:bodyPr/>
                    <a:lstStyle/>
                    <a:p>
                      <a:pPr>
                        <a:lnSpc>
                          <a:spcPct val="100000"/>
                        </a:lnSpc>
                        <a:spcBef>
                          <a:spcPts val="10"/>
                        </a:spcBef>
                      </a:pPr>
                      <a:endParaRPr sz="2450">
                        <a:latin typeface="Times New Roman" panose="02020603050405020304"/>
                        <a:cs typeface="Times New Roman" panose="02020603050405020304"/>
                      </a:endParaRPr>
                    </a:p>
                    <a:p>
                      <a:pPr marR="10160" algn="ctr">
                        <a:lnSpc>
                          <a:spcPts val="1185"/>
                        </a:lnSpc>
                      </a:pPr>
                      <a:r>
                        <a:rPr sz="1400" spc="15" dirty="0">
                          <a:solidFill>
                            <a:srgbClr val="56555A"/>
                          </a:solidFill>
                          <a:latin typeface="Cambria Math" panose="02040503050406030204"/>
                          <a:cs typeface="Cambria Math" panose="02040503050406030204"/>
                        </a:rPr>
                        <a:t>σ</a:t>
                      </a:r>
                      <a:r>
                        <a:rPr sz="1500" spc="22" baseline="28000" dirty="0">
                          <a:solidFill>
                            <a:srgbClr val="56555A"/>
                          </a:solidFill>
                          <a:latin typeface="Cambria Math" panose="02040503050406030204"/>
                          <a:cs typeface="Cambria Math" panose="02040503050406030204"/>
                        </a:rPr>
                        <a:t>2</a:t>
                      </a:r>
                      <a:r>
                        <a:rPr sz="1500" spc="315" baseline="28000" dirty="0">
                          <a:solidFill>
                            <a:srgbClr val="56555A"/>
                          </a:solidFill>
                          <a:latin typeface="Cambria Math" panose="02040503050406030204"/>
                          <a:cs typeface="Cambria Math" panose="02040503050406030204"/>
                        </a:rPr>
                        <a:t> </a:t>
                      </a:r>
                      <a:r>
                        <a:rPr sz="1400" dirty="0">
                          <a:solidFill>
                            <a:srgbClr val="56555A"/>
                          </a:solidFill>
                          <a:latin typeface="Leelawadee UI Semilight" panose="020B0402040204020203"/>
                          <a:cs typeface="Leelawadee UI Semilight" panose="020B0402040204020203"/>
                        </a:rPr>
                        <a:t>,</a:t>
                      </a:r>
                      <a:r>
                        <a:rPr sz="1400" spc="-25" dirty="0">
                          <a:solidFill>
                            <a:srgbClr val="56555A"/>
                          </a:solidFill>
                          <a:latin typeface="Leelawadee UI Semilight" panose="020B0402040204020203"/>
                          <a:cs typeface="Leelawadee UI Semilight" panose="020B0402040204020203"/>
                        </a:rPr>
                        <a:t> </a:t>
                      </a:r>
                      <a:r>
                        <a:rPr sz="1400" spc="15" dirty="0">
                          <a:solidFill>
                            <a:srgbClr val="56555A"/>
                          </a:solidFill>
                          <a:latin typeface="Cambria Math" panose="02040503050406030204"/>
                          <a:cs typeface="Cambria Math" panose="02040503050406030204"/>
                        </a:rPr>
                        <a:t>σ</a:t>
                      </a:r>
                      <a:r>
                        <a:rPr sz="1500" spc="22" baseline="28000" dirty="0">
                          <a:solidFill>
                            <a:srgbClr val="56555A"/>
                          </a:solidFill>
                          <a:latin typeface="Cambria Math" panose="02040503050406030204"/>
                          <a:cs typeface="Cambria Math" panose="02040503050406030204"/>
                        </a:rPr>
                        <a:t>2</a:t>
                      </a:r>
                      <a:endParaRPr sz="1500" baseline="28000">
                        <a:latin typeface="Cambria Math" panose="02040503050406030204"/>
                        <a:cs typeface="Cambria Math" panose="02040503050406030204"/>
                      </a:endParaRPr>
                    </a:p>
                    <a:p>
                      <a:pPr marL="90805" algn="ctr">
                        <a:lnSpc>
                          <a:spcPts val="705"/>
                        </a:lnSpc>
                        <a:tabLst>
                          <a:tab pos="418465" algn="l"/>
                        </a:tabLst>
                      </a:pPr>
                      <a:r>
                        <a:rPr sz="1000" spc="70" dirty="0">
                          <a:solidFill>
                            <a:srgbClr val="56555A"/>
                          </a:solidFill>
                          <a:latin typeface="Cambria Math" panose="02040503050406030204"/>
                          <a:cs typeface="Cambria Math" panose="02040503050406030204"/>
                        </a:rPr>
                        <a:t>𝑥	</a:t>
                      </a:r>
                      <a:r>
                        <a:rPr sz="1000" spc="85" dirty="0">
                          <a:solidFill>
                            <a:srgbClr val="56555A"/>
                          </a:solidFill>
                          <a:latin typeface="Cambria Math" panose="02040503050406030204"/>
                          <a:cs typeface="Cambria Math" panose="02040503050406030204"/>
                        </a:rPr>
                        <a:t>𝑦</a:t>
                      </a:r>
                      <a:endParaRPr sz="1000">
                        <a:latin typeface="Cambria Math" panose="02040503050406030204"/>
                        <a:cs typeface="Cambria Math" panose="02040503050406030204"/>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1EF"/>
                    </a:solidFill>
                  </a:tcPr>
                </a:tc>
                <a:tc hMerge="1">
                  <a:tcPr marL="0" marR="0" marT="0" marB="0"/>
                </a:tc>
                <a:tc>
                  <a:txBody>
                    <a:bodyPr/>
                    <a:lstStyle/>
                    <a:p>
                      <a:pPr marR="46355" algn="r">
                        <a:lnSpc>
                          <a:spcPct val="100000"/>
                        </a:lnSpc>
                        <a:spcBef>
                          <a:spcPts val="1220"/>
                        </a:spcBef>
                      </a:pPr>
                      <a:r>
                        <a:rPr sz="1400" dirty="0">
                          <a:solidFill>
                            <a:srgbClr val="56555A"/>
                          </a:solidFill>
                          <a:latin typeface="Cambria Math" panose="02040503050406030204"/>
                          <a:cs typeface="Cambria Math" panose="02040503050406030204"/>
                        </a:rPr>
                        <a:t>𝑍</a:t>
                      </a:r>
                      <a:r>
                        <a:rPr sz="1400" spc="6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a:t>
                      </a:r>
                      <a:endParaRPr sz="1400">
                        <a:latin typeface="Cambria Math" panose="02040503050406030204"/>
                        <a:cs typeface="Cambria Math" panose="02040503050406030204"/>
                      </a:endParaRPr>
                    </a:p>
                  </a:txBody>
                  <a:tcPr marL="0" marR="0" marT="154940" marB="0">
                    <a:lnL w="12700">
                      <a:solidFill>
                        <a:srgbClr val="FFFFFF"/>
                      </a:solidFill>
                      <a:prstDash val="solid"/>
                    </a:lnL>
                    <a:lnT w="12700">
                      <a:solidFill>
                        <a:srgbClr val="FFFFFF"/>
                      </a:solidFill>
                      <a:prstDash val="solid"/>
                    </a:lnT>
                    <a:lnB w="12700">
                      <a:solidFill>
                        <a:srgbClr val="FFFFFF"/>
                      </a:solidFill>
                      <a:prstDash val="solid"/>
                    </a:lnB>
                  </a:tcPr>
                </a:tc>
                <a:tc>
                  <a:txBody>
                    <a:bodyPr/>
                    <a:lstStyle/>
                    <a:p>
                      <a:pPr marL="34925">
                        <a:lnSpc>
                          <a:spcPct val="100000"/>
                        </a:lnSpc>
                        <a:spcBef>
                          <a:spcPts val="150"/>
                        </a:spcBef>
                      </a:pPr>
                      <a:r>
                        <a:rPr sz="1400" dirty="0">
                          <a:solidFill>
                            <a:srgbClr val="56555A"/>
                          </a:solidFill>
                          <a:latin typeface="Cambria Math" panose="02040503050406030204"/>
                          <a:cs typeface="Cambria Math" panose="02040503050406030204"/>
                        </a:rPr>
                        <a:t>(</a:t>
                      </a:r>
                      <a:r>
                        <a:rPr sz="1400" spc="-55" dirty="0">
                          <a:solidFill>
                            <a:srgbClr val="56555A"/>
                          </a:solidFill>
                          <a:latin typeface="Cambria Math" panose="02040503050406030204"/>
                          <a:cs typeface="Cambria Math" panose="02040503050406030204"/>
                        </a:rPr>
                        <a:t>𝑥</a:t>
                      </a:r>
                      <a:r>
                        <a:rPr sz="1400" dirty="0">
                          <a:solidFill>
                            <a:srgbClr val="56555A"/>
                          </a:solidFill>
                          <a:latin typeface="Cambria Math" panose="02040503050406030204"/>
                          <a:cs typeface="Cambria Math" panose="02040503050406030204"/>
                        </a:rPr>
                        <a:t>ҧ</a:t>
                      </a:r>
                      <a:r>
                        <a:rPr sz="1400" spc="8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a:t>
                      </a:r>
                      <a:r>
                        <a:rPr sz="1400" spc="-5" dirty="0">
                          <a:solidFill>
                            <a:srgbClr val="56555A"/>
                          </a:solidFill>
                          <a:latin typeface="Cambria Math" panose="02040503050406030204"/>
                          <a:cs typeface="Cambria Math" panose="02040503050406030204"/>
                        </a:rPr>
                        <a:t> </a:t>
                      </a:r>
                      <a:r>
                        <a:rPr sz="1400" spc="-620" dirty="0">
                          <a:solidFill>
                            <a:srgbClr val="56555A"/>
                          </a:solidFill>
                          <a:latin typeface="Cambria Math" panose="02040503050406030204"/>
                          <a:cs typeface="Cambria Math" panose="02040503050406030204"/>
                        </a:rPr>
                        <a:t>𝑦</a:t>
                      </a:r>
                      <a:r>
                        <a:rPr sz="1400" spc="40" dirty="0">
                          <a:solidFill>
                            <a:srgbClr val="56555A"/>
                          </a:solidFill>
                          <a:latin typeface="Cambria Math" panose="02040503050406030204"/>
                          <a:cs typeface="Cambria Math" panose="02040503050406030204"/>
                        </a:rPr>
                        <a:t>ത</a:t>
                      </a:r>
                      <a:r>
                        <a:rPr sz="1400" dirty="0">
                          <a:solidFill>
                            <a:srgbClr val="56555A"/>
                          </a:solidFill>
                          <a:latin typeface="Cambria Math" panose="02040503050406030204"/>
                          <a:cs typeface="Cambria Math" panose="02040503050406030204"/>
                        </a:rPr>
                        <a:t>)</a:t>
                      </a:r>
                      <a:r>
                        <a:rPr sz="1400" spc="-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a:t>
                      </a:r>
                      <a:r>
                        <a:rPr sz="1400" spc="-5"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𝜇</a:t>
                      </a:r>
                      <a:r>
                        <a:rPr sz="1500" baseline="-17000" dirty="0">
                          <a:solidFill>
                            <a:srgbClr val="56555A"/>
                          </a:solidFill>
                          <a:latin typeface="Cambria Math" panose="02040503050406030204"/>
                          <a:cs typeface="Cambria Math" panose="02040503050406030204"/>
                        </a:rPr>
                        <a:t>0</a:t>
                      </a:r>
                      <a:endParaRPr sz="1500" baseline="-17000">
                        <a:latin typeface="Cambria Math" panose="02040503050406030204"/>
                        <a:cs typeface="Cambria Math" panose="02040503050406030204"/>
                      </a:endParaRPr>
                    </a:p>
                    <a:p>
                      <a:pPr marL="281940">
                        <a:lnSpc>
                          <a:spcPts val="1240"/>
                        </a:lnSpc>
                        <a:spcBef>
                          <a:spcPts val="700"/>
                        </a:spcBef>
                        <a:tabLst>
                          <a:tab pos="682625" algn="l"/>
                        </a:tabLst>
                      </a:pPr>
                      <a:r>
                        <a:rPr sz="2100" spc="22" baseline="-28000" dirty="0">
                          <a:solidFill>
                            <a:srgbClr val="56555A"/>
                          </a:solidFill>
                          <a:latin typeface="Cambria Math" panose="02040503050406030204"/>
                          <a:cs typeface="Cambria Math" panose="02040503050406030204"/>
                        </a:rPr>
                        <a:t>σ</a:t>
                      </a:r>
                      <a:r>
                        <a:rPr sz="1500" spc="22" baseline="-11000" dirty="0">
                          <a:solidFill>
                            <a:srgbClr val="56555A"/>
                          </a:solidFill>
                          <a:latin typeface="Cambria Math" panose="02040503050406030204"/>
                          <a:cs typeface="Cambria Math" panose="02040503050406030204"/>
                        </a:rPr>
                        <a:t>2	</a:t>
                      </a:r>
                      <a:r>
                        <a:rPr sz="2100" spc="22" baseline="-20000" dirty="0">
                          <a:solidFill>
                            <a:srgbClr val="56555A"/>
                          </a:solidFill>
                          <a:latin typeface="Cambria Math" panose="02040503050406030204"/>
                          <a:cs typeface="Cambria Math" panose="02040503050406030204"/>
                        </a:rPr>
                        <a:t>σ</a:t>
                      </a:r>
                      <a:r>
                        <a:rPr sz="1000" spc="15" dirty="0">
                          <a:solidFill>
                            <a:srgbClr val="56555A"/>
                          </a:solidFill>
                          <a:latin typeface="Cambria Math" panose="02040503050406030204"/>
                          <a:cs typeface="Cambria Math" panose="02040503050406030204"/>
                        </a:rPr>
                        <a:t>2</a:t>
                      </a:r>
                      <a:endParaRPr sz="1000">
                        <a:latin typeface="Cambria Math" panose="02040503050406030204"/>
                        <a:cs typeface="Cambria Math" panose="02040503050406030204"/>
                      </a:endParaRPr>
                    </a:p>
                    <a:p>
                      <a:pPr marL="383540">
                        <a:lnSpc>
                          <a:spcPts val="1120"/>
                        </a:lnSpc>
                        <a:tabLst>
                          <a:tab pos="784225" algn="l"/>
                        </a:tabLst>
                      </a:pPr>
                      <a:r>
                        <a:rPr sz="1500" spc="104" baseline="-11000" dirty="0">
                          <a:solidFill>
                            <a:srgbClr val="56555A"/>
                          </a:solidFill>
                          <a:latin typeface="Cambria Math" panose="02040503050406030204"/>
                          <a:cs typeface="Cambria Math" panose="02040503050406030204"/>
                        </a:rPr>
                        <a:t>𝑥</a:t>
                      </a:r>
                      <a:r>
                        <a:rPr sz="1500" spc="240" baseline="-11000" dirty="0">
                          <a:solidFill>
                            <a:srgbClr val="56555A"/>
                          </a:solidFill>
                          <a:latin typeface="Cambria Math" panose="02040503050406030204"/>
                          <a:cs typeface="Cambria Math" panose="02040503050406030204"/>
                        </a:rPr>
                        <a:t> </a:t>
                      </a:r>
                      <a:r>
                        <a:rPr sz="2100" baseline="-30000" dirty="0">
                          <a:solidFill>
                            <a:srgbClr val="56555A"/>
                          </a:solidFill>
                          <a:latin typeface="Cambria Math" panose="02040503050406030204"/>
                          <a:cs typeface="Cambria Math" panose="02040503050406030204"/>
                        </a:rPr>
                        <a:t>+	</a:t>
                      </a:r>
                      <a:r>
                        <a:rPr sz="1000" spc="85" dirty="0">
                          <a:solidFill>
                            <a:srgbClr val="56555A"/>
                          </a:solidFill>
                          <a:latin typeface="Cambria Math" panose="02040503050406030204"/>
                          <a:cs typeface="Cambria Math" panose="02040503050406030204"/>
                        </a:rPr>
                        <a:t>𝑦</a:t>
                      </a:r>
                      <a:endParaRPr sz="1000">
                        <a:latin typeface="Cambria Math" panose="02040503050406030204"/>
                        <a:cs typeface="Cambria Math" panose="02040503050406030204"/>
                      </a:endParaRPr>
                    </a:p>
                    <a:p>
                      <a:pPr marL="281940">
                        <a:lnSpc>
                          <a:spcPts val="1560"/>
                        </a:lnSpc>
                        <a:tabLst>
                          <a:tab pos="682625" algn="l"/>
                        </a:tabLst>
                      </a:pPr>
                      <a:r>
                        <a:rPr sz="1400" spc="30" dirty="0">
                          <a:solidFill>
                            <a:srgbClr val="56555A"/>
                          </a:solidFill>
                          <a:latin typeface="Cambria Math" panose="02040503050406030204"/>
                          <a:cs typeface="Cambria Math" panose="02040503050406030204"/>
                        </a:rPr>
                        <a:t>𝑛</a:t>
                      </a:r>
                      <a:r>
                        <a:rPr sz="1500" spc="44" baseline="-17000" dirty="0">
                          <a:solidFill>
                            <a:srgbClr val="56555A"/>
                          </a:solidFill>
                          <a:latin typeface="Cambria Math" panose="02040503050406030204"/>
                          <a:cs typeface="Cambria Math" panose="02040503050406030204"/>
                        </a:rPr>
                        <a:t>𝑥	</a:t>
                      </a:r>
                      <a:r>
                        <a:rPr sz="1400" spc="40" dirty="0">
                          <a:solidFill>
                            <a:srgbClr val="56555A"/>
                          </a:solidFill>
                          <a:latin typeface="Cambria Math" panose="02040503050406030204"/>
                          <a:cs typeface="Cambria Math" panose="02040503050406030204"/>
                        </a:rPr>
                        <a:t>𝑛</a:t>
                      </a:r>
                      <a:r>
                        <a:rPr sz="1500" spc="60" baseline="-17000" dirty="0">
                          <a:solidFill>
                            <a:srgbClr val="56555A"/>
                          </a:solidFill>
                          <a:latin typeface="Cambria Math" panose="02040503050406030204"/>
                          <a:cs typeface="Cambria Math" panose="02040503050406030204"/>
                        </a:rPr>
                        <a:t>𝑦</a:t>
                      </a:r>
                      <a:endParaRPr sz="1500" baseline="-17000">
                        <a:latin typeface="Cambria Math" panose="02040503050406030204"/>
                        <a:cs typeface="Cambria Math" panose="02040503050406030204"/>
                      </a:endParaRPr>
                    </a:p>
                  </a:txBody>
                  <a:tcPr marL="0" marR="0" marT="19050" marB="0">
                    <a:lnR w="12700">
                      <a:solidFill>
                        <a:srgbClr val="FFFFFF"/>
                      </a:solidFill>
                      <a:prstDash val="solid"/>
                    </a:lnR>
                    <a:lnT w="12700">
                      <a:solidFill>
                        <a:srgbClr val="FFFFFF"/>
                      </a:solidFill>
                      <a:prstDash val="solid"/>
                    </a:lnT>
                    <a:lnB w="12700">
                      <a:solidFill>
                        <a:srgbClr val="FFFFFF"/>
                      </a:solidFill>
                      <a:prstDash val="solid"/>
                    </a:lnB>
                  </a:tcPr>
                </a:tc>
                <a:tc vMerge="1">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2DF"/>
                    </a:solidFill>
                  </a:tcPr>
                </a:tc>
              </a:tr>
              <a:tr h="1172756">
                <a:tc>
                  <a:txBody>
                    <a:bodyPr/>
                    <a:lstStyle/>
                    <a:p>
                      <a:pPr>
                        <a:lnSpc>
                          <a:spcPct val="100000"/>
                        </a:lnSpc>
                      </a:pPr>
                      <a:endParaRPr sz="1800">
                        <a:latin typeface="Times New Roman" panose="02020603050405020304"/>
                        <a:cs typeface="Times New Roman" panose="02020603050405020304"/>
                      </a:endParaRPr>
                    </a:p>
                    <a:p>
                      <a:pPr>
                        <a:lnSpc>
                          <a:spcPct val="100000"/>
                        </a:lnSpc>
                        <a:spcBef>
                          <a:spcPts val="15"/>
                        </a:spcBef>
                      </a:pPr>
                      <a:endParaRPr sz="1450">
                        <a:latin typeface="Times New Roman" panose="02020603050405020304"/>
                        <a:cs typeface="Times New Roman" panose="02020603050405020304"/>
                      </a:endParaRPr>
                    </a:p>
                    <a:p>
                      <a:pPr algn="ctr">
                        <a:lnSpc>
                          <a:spcPct val="100000"/>
                        </a:lnSpc>
                      </a:pPr>
                      <a:r>
                        <a:rPr sz="1400" spc="-25" dirty="0">
                          <a:solidFill>
                            <a:srgbClr val="56555A"/>
                          </a:solidFill>
                          <a:latin typeface="Leelawadee UI Semilight" panose="020B0402040204020203"/>
                          <a:cs typeface="Leelawadee UI Semilight" panose="020B0402040204020203"/>
                        </a:rPr>
                        <a:t>Two</a:t>
                      </a:r>
                      <a:endParaRPr sz="1400">
                        <a:latin typeface="Leelawadee UI Semilight" panose="020B0402040204020203"/>
                        <a:cs typeface="Leelawadee UI Semilight" panose="020B0402040204020203"/>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E2DF"/>
                    </a:solidFill>
                  </a:tcPr>
                </a:tc>
                <a:tc>
                  <a:txBody>
                    <a:bodyPr/>
                    <a:lstStyle/>
                    <a:p>
                      <a:pPr>
                        <a:lnSpc>
                          <a:spcPct val="100000"/>
                        </a:lnSpc>
                      </a:pPr>
                      <a:endParaRPr sz="1800">
                        <a:latin typeface="Times New Roman" panose="02020603050405020304"/>
                        <a:cs typeface="Times New Roman" panose="02020603050405020304"/>
                      </a:endParaRPr>
                    </a:p>
                    <a:p>
                      <a:pPr marL="161925" marR="156210" algn="ctr">
                        <a:lnSpc>
                          <a:spcPct val="100000"/>
                        </a:lnSpc>
                      </a:pPr>
                      <a:r>
                        <a:rPr sz="1400" spc="-10" dirty="0">
                          <a:solidFill>
                            <a:srgbClr val="56555A"/>
                          </a:solidFill>
                          <a:latin typeface="Leelawadee UI Semilight" panose="020B0402040204020203"/>
                          <a:cs typeface="Leelawadee UI Semilight" panose="020B0402040204020203"/>
                        </a:rPr>
                        <a:t>un</a:t>
                      </a:r>
                      <a:r>
                        <a:rPr sz="1400" spc="-5" dirty="0">
                          <a:solidFill>
                            <a:srgbClr val="56555A"/>
                          </a:solidFill>
                          <a:latin typeface="Leelawadee UI Semilight" panose="020B0402040204020203"/>
                          <a:cs typeface="Leelawadee UI Semilight" panose="020B0402040204020203"/>
                        </a:rPr>
                        <a:t>k</a:t>
                      </a:r>
                      <a:r>
                        <a:rPr sz="1400" spc="-10" dirty="0">
                          <a:solidFill>
                            <a:srgbClr val="56555A"/>
                          </a:solidFill>
                          <a:latin typeface="Leelawadee UI Semilight" panose="020B0402040204020203"/>
                          <a:cs typeface="Leelawadee UI Semilight" panose="020B0402040204020203"/>
                        </a:rPr>
                        <a:t>n</a:t>
                      </a:r>
                      <a:r>
                        <a:rPr sz="1400" spc="-5" dirty="0">
                          <a:solidFill>
                            <a:srgbClr val="56555A"/>
                          </a:solidFill>
                          <a:latin typeface="Leelawadee UI Semilight" panose="020B0402040204020203"/>
                          <a:cs typeface="Leelawadee UI Semilight" panose="020B0402040204020203"/>
                        </a:rPr>
                        <a:t>ow</a:t>
                      </a:r>
                      <a:r>
                        <a:rPr sz="1400" spc="-10" dirty="0">
                          <a:solidFill>
                            <a:srgbClr val="56555A"/>
                          </a:solidFill>
                          <a:latin typeface="Leelawadee UI Semilight" panose="020B0402040204020203"/>
                          <a:cs typeface="Leelawadee UI Semilight" panose="020B0402040204020203"/>
                        </a:rPr>
                        <a:t>n</a:t>
                      </a:r>
                      <a:r>
                        <a:rPr sz="1400"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assumed </a:t>
                      </a:r>
                      <a:r>
                        <a:rPr sz="1400" spc="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equal</a:t>
                      </a:r>
                      <a:endParaRPr sz="1400">
                        <a:latin typeface="Leelawadee UI Semilight" panose="020B0402040204020203"/>
                        <a:cs typeface="Leelawadee UI Semilight" panose="020B0402040204020203"/>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E2DF"/>
                    </a:solidFill>
                  </a:tcPr>
                </a:tc>
                <a:tc>
                  <a:txBody>
                    <a:bodyPr/>
                    <a:lstStyle/>
                    <a:p>
                      <a:pPr>
                        <a:lnSpc>
                          <a:spcPct val="100000"/>
                        </a:lnSpc>
                      </a:pPr>
                      <a:endParaRPr sz="1800">
                        <a:latin typeface="Times New Roman" panose="02020603050405020304"/>
                        <a:cs typeface="Times New Roman" panose="02020603050405020304"/>
                      </a:endParaRPr>
                    </a:p>
                    <a:p>
                      <a:pPr>
                        <a:lnSpc>
                          <a:spcPct val="100000"/>
                        </a:lnSpc>
                        <a:spcBef>
                          <a:spcPts val="15"/>
                        </a:spcBef>
                      </a:pPr>
                      <a:endParaRPr sz="1450">
                        <a:latin typeface="Times New Roman" panose="02020603050405020304"/>
                        <a:cs typeface="Times New Roman" panose="02020603050405020304"/>
                      </a:endParaRPr>
                    </a:p>
                    <a:p>
                      <a:pPr marL="635" algn="ctr">
                        <a:lnSpc>
                          <a:spcPct val="100000"/>
                        </a:lnSpc>
                      </a:pPr>
                      <a:r>
                        <a:rPr sz="1400" spc="-5" dirty="0">
                          <a:solidFill>
                            <a:srgbClr val="56555A"/>
                          </a:solidFill>
                          <a:latin typeface="Leelawadee UI Semilight" panose="020B0402040204020203"/>
                          <a:cs typeface="Leelawadee UI Semilight" panose="020B0402040204020203"/>
                        </a:rPr>
                        <a:t>independent</a:t>
                      </a:r>
                      <a:endParaRPr sz="1400">
                        <a:latin typeface="Leelawadee UI Semilight" panose="020B0402040204020203"/>
                        <a:cs typeface="Leelawadee UI Semilight" panose="020B0402040204020203"/>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E2DF"/>
                    </a:solidFill>
                  </a:tcPr>
                </a:tc>
                <a:tc>
                  <a:txBody>
                    <a:bodyPr/>
                    <a:lstStyle/>
                    <a:p>
                      <a:pPr>
                        <a:lnSpc>
                          <a:spcPct val="100000"/>
                        </a:lnSpc>
                      </a:pPr>
                      <a:endParaRPr sz="1800">
                        <a:latin typeface="Times New Roman" panose="02020603050405020304"/>
                        <a:cs typeface="Times New Roman" panose="02020603050405020304"/>
                      </a:endParaRPr>
                    </a:p>
                    <a:p>
                      <a:pPr>
                        <a:lnSpc>
                          <a:spcPct val="100000"/>
                        </a:lnSpc>
                        <a:spcBef>
                          <a:spcPts val="15"/>
                        </a:spcBef>
                      </a:pPr>
                      <a:endParaRPr sz="1450">
                        <a:latin typeface="Times New Roman" panose="02020603050405020304"/>
                        <a:cs typeface="Times New Roman" panose="02020603050405020304"/>
                      </a:endParaRPr>
                    </a:p>
                    <a:p>
                      <a:pPr algn="ctr">
                        <a:lnSpc>
                          <a:spcPct val="100000"/>
                        </a:lnSpc>
                      </a:pPr>
                      <a:r>
                        <a:rPr sz="1400" dirty="0">
                          <a:solidFill>
                            <a:srgbClr val="56555A"/>
                          </a:solidFill>
                          <a:latin typeface="Leelawadee UI Semilight" panose="020B0402040204020203"/>
                          <a:cs typeface="Leelawadee UI Semilight" panose="020B0402040204020203"/>
                        </a:rPr>
                        <a:t>t</a:t>
                      </a:r>
                      <a:endParaRPr sz="1400">
                        <a:latin typeface="Leelawadee UI Semilight" panose="020B0402040204020203"/>
                        <a:cs typeface="Leelawadee UI Semilight" panose="020B0402040204020203"/>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E2DF"/>
                    </a:solidFill>
                  </a:tcPr>
                </a:tc>
                <a:tc>
                  <a:txBody>
                    <a:bodyPr/>
                    <a:lstStyle/>
                    <a:p>
                      <a:pPr>
                        <a:lnSpc>
                          <a:spcPct val="100000"/>
                        </a:lnSpc>
                      </a:pPr>
                      <a:endParaRPr sz="1600">
                        <a:latin typeface="Times New Roman" panose="02020603050405020304"/>
                        <a:cs typeface="Times New Roman" panose="02020603050405020304"/>
                      </a:endParaRPr>
                    </a:p>
                    <a:p>
                      <a:pPr marL="96520">
                        <a:lnSpc>
                          <a:spcPts val="1185"/>
                        </a:lnSpc>
                        <a:spcBef>
                          <a:spcPts val="1115"/>
                        </a:spcBef>
                      </a:pPr>
                      <a:r>
                        <a:rPr sz="1400" spc="45" dirty="0">
                          <a:solidFill>
                            <a:srgbClr val="56555A"/>
                          </a:solidFill>
                          <a:latin typeface="Cambria Math" panose="02040503050406030204"/>
                          <a:cs typeface="Cambria Math" panose="02040503050406030204"/>
                        </a:rPr>
                        <a:t>𝑠</a:t>
                      </a:r>
                      <a:r>
                        <a:rPr sz="1500" spc="67" baseline="28000" dirty="0">
                          <a:solidFill>
                            <a:srgbClr val="56555A"/>
                          </a:solidFill>
                          <a:latin typeface="Cambria Math" panose="02040503050406030204"/>
                          <a:cs typeface="Cambria Math" panose="02040503050406030204"/>
                        </a:rPr>
                        <a:t>2</a:t>
                      </a:r>
                      <a:r>
                        <a:rPr sz="1500" spc="270" baseline="2800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a:t>
                      </a:r>
                      <a:endParaRPr sz="1400">
                        <a:latin typeface="Cambria Math" panose="02040503050406030204"/>
                        <a:cs typeface="Cambria Math" panose="02040503050406030204"/>
                      </a:endParaRPr>
                    </a:p>
                    <a:p>
                      <a:pPr marL="170815">
                        <a:lnSpc>
                          <a:spcPts val="705"/>
                        </a:lnSpc>
                      </a:pPr>
                      <a:r>
                        <a:rPr sz="1000" spc="80" dirty="0">
                          <a:solidFill>
                            <a:srgbClr val="56555A"/>
                          </a:solidFill>
                          <a:latin typeface="Cambria Math" panose="02040503050406030204"/>
                          <a:cs typeface="Cambria Math" panose="02040503050406030204"/>
                        </a:rPr>
                        <a:t>𝑝</a:t>
                      </a:r>
                      <a:endParaRPr sz="1000">
                        <a:latin typeface="Cambria Math" panose="02040503050406030204"/>
                        <a:cs typeface="Cambria Math" panose="02040503050406030204"/>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tcPr>
                </a:tc>
                <a:tc>
                  <a:txBody>
                    <a:bodyPr/>
                    <a:lstStyle/>
                    <a:p>
                      <a:pPr>
                        <a:lnSpc>
                          <a:spcPct val="100000"/>
                        </a:lnSpc>
                        <a:spcBef>
                          <a:spcPts val="10"/>
                        </a:spcBef>
                      </a:pPr>
                      <a:endParaRPr sz="1600">
                        <a:latin typeface="Times New Roman" panose="02020603050405020304"/>
                        <a:cs typeface="Times New Roman" panose="02020603050405020304"/>
                      </a:endParaRPr>
                    </a:p>
                    <a:p>
                      <a:pPr marL="61595">
                        <a:lnSpc>
                          <a:spcPts val="1185"/>
                        </a:lnSpc>
                        <a:tabLst>
                          <a:tab pos="1334770" algn="l"/>
                        </a:tabLst>
                      </a:pPr>
                      <a:r>
                        <a:rPr sz="1400" spc="35" dirty="0">
                          <a:solidFill>
                            <a:srgbClr val="56555A"/>
                          </a:solidFill>
                          <a:latin typeface="Cambria Math" panose="02040503050406030204"/>
                          <a:cs typeface="Cambria Math" panose="02040503050406030204"/>
                        </a:rPr>
                        <a:t>𝑛</a:t>
                      </a:r>
                      <a:r>
                        <a:rPr sz="1500" spc="52" baseline="-17000" dirty="0">
                          <a:solidFill>
                            <a:srgbClr val="56555A"/>
                          </a:solidFill>
                          <a:latin typeface="Cambria Math" panose="02040503050406030204"/>
                          <a:cs typeface="Cambria Math" panose="02040503050406030204"/>
                        </a:rPr>
                        <a:t>𝑥</a:t>
                      </a:r>
                      <a:r>
                        <a:rPr sz="1500" spc="240" baseline="-1700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a:t>
                      </a:r>
                      <a:r>
                        <a:rPr sz="1400" spc="1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1</a:t>
                      </a:r>
                      <a:r>
                        <a:rPr sz="1400" spc="280" dirty="0">
                          <a:solidFill>
                            <a:srgbClr val="56555A"/>
                          </a:solidFill>
                          <a:latin typeface="Cambria Math" panose="02040503050406030204"/>
                          <a:cs typeface="Cambria Math" panose="02040503050406030204"/>
                        </a:rPr>
                        <a:t> </a:t>
                      </a:r>
                      <a:r>
                        <a:rPr sz="1400" spc="45" dirty="0">
                          <a:solidFill>
                            <a:srgbClr val="56555A"/>
                          </a:solidFill>
                          <a:latin typeface="Cambria Math" panose="02040503050406030204"/>
                          <a:cs typeface="Cambria Math" panose="02040503050406030204"/>
                        </a:rPr>
                        <a:t>𝑠</a:t>
                      </a:r>
                      <a:r>
                        <a:rPr sz="1500" spc="67" baseline="28000" dirty="0">
                          <a:solidFill>
                            <a:srgbClr val="56555A"/>
                          </a:solidFill>
                          <a:latin typeface="Cambria Math" panose="02040503050406030204"/>
                          <a:cs typeface="Cambria Math" panose="02040503050406030204"/>
                        </a:rPr>
                        <a:t>2</a:t>
                      </a:r>
                      <a:r>
                        <a:rPr sz="1500" spc="209" baseline="2800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  </a:t>
                      </a:r>
                      <a:r>
                        <a:rPr sz="1400" spc="3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𝑛	−</a:t>
                      </a:r>
                      <a:r>
                        <a:rPr sz="1400" spc="-3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1</a:t>
                      </a:r>
                      <a:r>
                        <a:rPr sz="1400" spc="270" dirty="0">
                          <a:solidFill>
                            <a:srgbClr val="56555A"/>
                          </a:solidFill>
                          <a:latin typeface="Cambria Math" panose="02040503050406030204"/>
                          <a:cs typeface="Cambria Math" panose="02040503050406030204"/>
                        </a:rPr>
                        <a:t> </a:t>
                      </a:r>
                      <a:r>
                        <a:rPr sz="1400" spc="45" dirty="0">
                          <a:solidFill>
                            <a:srgbClr val="56555A"/>
                          </a:solidFill>
                          <a:latin typeface="Cambria Math" panose="02040503050406030204"/>
                          <a:cs typeface="Cambria Math" panose="02040503050406030204"/>
                        </a:rPr>
                        <a:t>𝑠</a:t>
                      </a:r>
                      <a:r>
                        <a:rPr sz="1500" spc="67" baseline="28000" dirty="0">
                          <a:solidFill>
                            <a:srgbClr val="56555A"/>
                          </a:solidFill>
                          <a:latin typeface="Cambria Math" panose="02040503050406030204"/>
                          <a:cs typeface="Cambria Math" panose="02040503050406030204"/>
                        </a:rPr>
                        <a:t>2</a:t>
                      </a:r>
                      <a:endParaRPr sz="1500" baseline="28000">
                        <a:latin typeface="Cambria Math" panose="02040503050406030204"/>
                        <a:cs typeface="Cambria Math" panose="02040503050406030204"/>
                      </a:endParaRPr>
                    </a:p>
                    <a:p>
                      <a:pPr marL="711200">
                        <a:lnSpc>
                          <a:spcPts val="705"/>
                        </a:lnSpc>
                        <a:tabLst>
                          <a:tab pos="1203325" algn="l"/>
                          <a:tab pos="1760855" algn="l"/>
                        </a:tabLst>
                      </a:pPr>
                      <a:r>
                        <a:rPr sz="1000" spc="70" dirty="0">
                          <a:solidFill>
                            <a:srgbClr val="56555A"/>
                          </a:solidFill>
                          <a:latin typeface="Cambria Math" panose="02040503050406030204"/>
                          <a:cs typeface="Cambria Math" panose="02040503050406030204"/>
                        </a:rPr>
                        <a:t>𝑥	</a:t>
                      </a:r>
                      <a:r>
                        <a:rPr sz="1000" spc="85" dirty="0">
                          <a:solidFill>
                            <a:srgbClr val="56555A"/>
                          </a:solidFill>
                          <a:latin typeface="Cambria Math" panose="02040503050406030204"/>
                          <a:cs typeface="Cambria Math" panose="02040503050406030204"/>
                        </a:rPr>
                        <a:t>𝑦	𝑦</a:t>
                      </a:r>
                      <a:endParaRPr sz="1000">
                        <a:latin typeface="Cambria Math" panose="02040503050406030204"/>
                        <a:cs typeface="Cambria Math" panose="02040503050406030204"/>
                      </a:endParaRPr>
                    </a:p>
                    <a:p>
                      <a:pPr marL="470535">
                        <a:lnSpc>
                          <a:spcPct val="100000"/>
                        </a:lnSpc>
                        <a:spcBef>
                          <a:spcPts val="150"/>
                        </a:spcBef>
                      </a:pPr>
                      <a:r>
                        <a:rPr sz="1400" spc="30" dirty="0">
                          <a:solidFill>
                            <a:srgbClr val="56555A"/>
                          </a:solidFill>
                          <a:latin typeface="Cambria Math" panose="02040503050406030204"/>
                          <a:cs typeface="Cambria Math" panose="02040503050406030204"/>
                        </a:rPr>
                        <a:t>𝑛</a:t>
                      </a:r>
                      <a:r>
                        <a:rPr sz="1500" spc="44" baseline="-17000" dirty="0">
                          <a:solidFill>
                            <a:srgbClr val="56555A"/>
                          </a:solidFill>
                          <a:latin typeface="Cambria Math" panose="02040503050406030204"/>
                          <a:cs typeface="Cambria Math" panose="02040503050406030204"/>
                        </a:rPr>
                        <a:t>𝑥</a:t>
                      </a:r>
                      <a:r>
                        <a:rPr sz="1500" spc="209" baseline="-1700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 </a:t>
                      </a:r>
                      <a:r>
                        <a:rPr sz="1400" spc="40" dirty="0">
                          <a:solidFill>
                            <a:srgbClr val="56555A"/>
                          </a:solidFill>
                          <a:latin typeface="Cambria Math" panose="02040503050406030204"/>
                          <a:cs typeface="Cambria Math" panose="02040503050406030204"/>
                        </a:rPr>
                        <a:t>𝑛</a:t>
                      </a:r>
                      <a:r>
                        <a:rPr sz="1500" spc="60" baseline="-17000" dirty="0">
                          <a:solidFill>
                            <a:srgbClr val="56555A"/>
                          </a:solidFill>
                          <a:latin typeface="Cambria Math" panose="02040503050406030204"/>
                          <a:cs typeface="Cambria Math" panose="02040503050406030204"/>
                        </a:rPr>
                        <a:t>𝑦</a:t>
                      </a:r>
                      <a:r>
                        <a:rPr sz="1500" spc="217" baseline="-1700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− 2</a:t>
                      </a:r>
                      <a:endParaRPr sz="1400">
                        <a:latin typeface="Cambria Math" panose="02040503050406030204"/>
                        <a:cs typeface="Cambria Math" panose="02040503050406030204"/>
                      </a:endParaRPr>
                    </a:p>
                  </a:txBody>
                  <a:tcPr marL="0" marR="0" marT="1270" marB="0">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R="27305" algn="r">
                        <a:lnSpc>
                          <a:spcPct val="100000"/>
                        </a:lnSpc>
                        <a:spcBef>
                          <a:spcPts val="1225"/>
                        </a:spcBef>
                      </a:pPr>
                      <a:r>
                        <a:rPr sz="1400" dirty="0">
                          <a:solidFill>
                            <a:srgbClr val="56555A"/>
                          </a:solidFill>
                          <a:latin typeface="Cambria Math" panose="02040503050406030204"/>
                          <a:cs typeface="Cambria Math" panose="02040503050406030204"/>
                        </a:rPr>
                        <a:t>𝑇</a:t>
                      </a:r>
                      <a:r>
                        <a:rPr sz="1400" spc="7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a:t>
                      </a:r>
                      <a:endParaRPr sz="1400">
                        <a:latin typeface="Cambria Math" panose="02040503050406030204"/>
                        <a:cs typeface="Cambria Math" panose="02040503050406030204"/>
                      </a:endParaRPr>
                    </a:p>
                  </a:txBody>
                  <a:tcPr marL="0" marR="0" marT="155575" marB="0">
                    <a:lnL w="12700">
                      <a:solidFill>
                        <a:srgbClr val="FFFFFF"/>
                      </a:solidFill>
                      <a:prstDash val="solid"/>
                    </a:lnL>
                    <a:lnT w="12700">
                      <a:solidFill>
                        <a:srgbClr val="FFFFFF"/>
                      </a:solidFill>
                      <a:prstDash val="solid"/>
                    </a:lnT>
                    <a:lnB w="12700">
                      <a:solidFill>
                        <a:srgbClr val="FFFFFF"/>
                      </a:solidFill>
                      <a:prstDash val="solid"/>
                    </a:lnB>
                  </a:tcPr>
                </a:tc>
                <a:tc>
                  <a:txBody>
                    <a:bodyPr/>
                    <a:lstStyle/>
                    <a:p>
                      <a:pPr marL="52705">
                        <a:lnSpc>
                          <a:spcPct val="100000"/>
                        </a:lnSpc>
                        <a:spcBef>
                          <a:spcPts val="155"/>
                        </a:spcBef>
                      </a:pPr>
                      <a:r>
                        <a:rPr sz="1500" u="sng" spc="-375" baseline="-17000" dirty="0">
                          <a:solidFill>
                            <a:srgbClr val="56555A"/>
                          </a:solidFill>
                          <a:uFill>
                            <a:solidFill>
                              <a:srgbClr val="56555A"/>
                            </a:solidFill>
                          </a:uFill>
                          <a:latin typeface="Times New Roman" panose="02020603050405020304"/>
                          <a:cs typeface="Times New Roman" panose="02020603050405020304"/>
                        </a:rPr>
                        <a:t> </a:t>
                      </a:r>
                      <a:r>
                        <a:rPr sz="1400" spc="5" dirty="0">
                          <a:solidFill>
                            <a:srgbClr val="56555A"/>
                          </a:solidFill>
                          <a:latin typeface="Cambria Math" panose="02040503050406030204"/>
                          <a:cs typeface="Cambria Math" panose="02040503050406030204"/>
                        </a:rPr>
                        <a:t>(</a:t>
                      </a:r>
                      <a:r>
                        <a:rPr sz="1400" spc="-55" dirty="0">
                          <a:solidFill>
                            <a:srgbClr val="56555A"/>
                          </a:solidFill>
                          <a:latin typeface="Cambria Math" panose="02040503050406030204"/>
                          <a:cs typeface="Cambria Math" panose="02040503050406030204"/>
                        </a:rPr>
                        <a:t>𝑥</a:t>
                      </a:r>
                      <a:r>
                        <a:rPr sz="1400" dirty="0">
                          <a:solidFill>
                            <a:srgbClr val="56555A"/>
                          </a:solidFill>
                          <a:latin typeface="Cambria Math" panose="02040503050406030204"/>
                          <a:cs typeface="Cambria Math" panose="02040503050406030204"/>
                        </a:rPr>
                        <a:t>ҧ</a:t>
                      </a:r>
                      <a:r>
                        <a:rPr sz="1400" spc="8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a:t>
                      </a:r>
                      <a:r>
                        <a:rPr sz="1400" spc="10" dirty="0">
                          <a:solidFill>
                            <a:srgbClr val="56555A"/>
                          </a:solidFill>
                          <a:latin typeface="Cambria Math" panose="02040503050406030204"/>
                          <a:cs typeface="Cambria Math" panose="02040503050406030204"/>
                        </a:rPr>
                        <a:t> </a:t>
                      </a:r>
                      <a:r>
                        <a:rPr sz="1400" spc="-620" dirty="0">
                          <a:solidFill>
                            <a:srgbClr val="56555A"/>
                          </a:solidFill>
                          <a:latin typeface="Cambria Math" panose="02040503050406030204"/>
                          <a:cs typeface="Cambria Math" panose="02040503050406030204"/>
                        </a:rPr>
                        <a:t>𝑦</a:t>
                      </a:r>
                      <a:r>
                        <a:rPr sz="1400" spc="30" dirty="0">
                          <a:solidFill>
                            <a:srgbClr val="56555A"/>
                          </a:solidFill>
                          <a:latin typeface="Cambria Math" panose="02040503050406030204"/>
                          <a:cs typeface="Cambria Math" panose="02040503050406030204"/>
                        </a:rPr>
                        <a:t>ത</a:t>
                      </a:r>
                      <a:r>
                        <a:rPr sz="1400" dirty="0">
                          <a:solidFill>
                            <a:srgbClr val="56555A"/>
                          </a:solidFill>
                          <a:latin typeface="Cambria Math" panose="02040503050406030204"/>
                          <a:cs typeface="Cambria Math" panose="02040503050406030204"/>
                        </a:rPr>
                        <a:t>)</a:t>
                      </a:r>
                      <a:r>
                        <a:rPr sz="1400" spc="-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a:t>
                      </a:r>
                      <a:r>
                        <a:rPr sz="1400" spc="-5"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𝜇</a:t>
                      </a:r>
                      <a:r>
                        <a:rPr sz="1500" u="sng" baseline="-17000" dirty="0">
                          <a:solidFill>
                            <a:srgbClr val="56555A"/>
                          </a:solidFill>
                          <a:uFill>
                            <a:solidFill>
                              <a:srgbClr val="56555A"/>
                            </a:solidFill>
                          </a:uFill>
                          <a:latin typeface="Cambria Math" panose="02040503050406030204"/>
                          <a:cs typeface="Cambria Math" panose="02040503050406030204"/>
                        </a:rPr>
                        <a:t>0</a:t>
                      </a:r>
                      <a:endParaRPr sz="1500" baseline="-17000">
                        <a:latin typeface="Cambria Math" panose="02040503050406030204"/>
                        <a:cs typeface="Cambria Math" panose="02040503050406030204"/>
                      </a:endParaRPr>
                    </a:p>
                    <a:p>
                      <a:pPr marL="308610">
                        <a:lnSpc>
                          <a:spcPts val="1240"/>
                        </a:lnSpc>
                        <a:spcBef>
                          <a:spcPts val="695"/>
                        </a:spcBef>
                        <a:tabLst>
                          <a:tab pos="712470" algn="l"/>
                        </a:tabLst>
                      </a:pPr>
                      <a:r>
                        <a:rPr sz="2100" spc="67" baseline="-20000" dirty="0">
                          <a:solidFill>
                            <a:srgbClr val="56555A"/>
                          </a:solidFill>
                          <a:latin typeface="Cambria Math" panose="02040503050406030204"/>
                          <a:cs typeface="Cambria Math" panose="02040503050406030204"/>
                        </a:rPr>
                        <a:t>𝑠</a:t>
                      </a:r>
                      <a:r>
                        <a:rPr sz="1000" spc="45" dirty="0">
                          <a:solidFill>
                            <a:srgbClr val="56555A"/>
                          </a:solidFill>
                          <a:latin typeface="Cambria Math" panose="02040503050406030204"/>
                          <a:cs typeface="Cambria Math" panose="02040503050406030204"/>
                        </a:rPr>
                        <a:t>2	</a:t>
                      </a:r>
                      <a:r>
                        <a:rPr sz="2100" spc="67" baseline="-20000" dirty="0">
                          <a:solidFill>
                            <a:srgbClr val="56555A"/>
                          </a:solidFill>
                          <a:latin typeface="Cambria Math" panose="02040503050406030204"/>
                          <a:cs typeface="Cambria Math" panose="02040503050406030204"/>
                        </a:rPr>
                        <a:t>𝑠</a:t>
                      </a:r>
                      <a:r>
                        <a:rPr sz="1000" spc="45" dirty="0">
                          <a:solidFill>
                            <a:srgbClr val="56555A"/>
                          </a:solidFill>
                          <a:latin typeface="Cambria Math" panose="02040503050406030204"/>
                          <a:cs typeface="Cambria Math" panose="02040503050406030204"/>
                        </a:rPr>
                        <a:t>2</a:t>
                      </a:r>
                      <a:endParaRPr sz="1000">
                        <a:latin typeface="Cambria Math" panose="02040503050406030204"/>
                        <a:cs typeface="Cambria Math" panose="02040503050406030204"/>
                      </a:endParaRPr>
                    </a:p>
                    <a:p>
                      <a:pPr marL="382905">
                        <a:lnSpc>
                          <a:spcPts val="1120"/>
                        </a:lnSpc>
                      </a:pPr>
                      <a:r>
                        <a:rPr sz="1000" spc="80" dirty="0">
                          <a:solidFill>
                            <a:srgbClr val="56555A"/>
                          </a:solidFill>
                          <a:latin typeface="Cambria Math" panose="02040503050406030204"/>
                          <a:cs typeface="Cambria Math" panose="02040503050406030204"/>
                        </a:rPr>
                        <a:t>𝑝</a:t>
                      </a:r>
                      <a:r>
                        <a:rPr sz="1000" spc="254" dirty="0">
                          <a:solidFill>
                            <a:srgbClr val="56555A"/>
                          </a:solidFill>
                          <a:latin typeface="Cambria Math" panose="02040503050406030204"/>
                          <a:cs typeface="Cambria Math" panose="02040503050406030204"/>
                        </a:rPr>
                        <a:t> </a:t>
                      </a:r>
                      <a:r>
                        <a:rPr sz="2100" baseline="-30000" dirty="0">
                          <a:solidFill>
                            <a:srgbClr val="56555A"/>
                          </a:solidFill>
                          <a:latin typeface="Cambria Math" panose="02040503050406030204"/>
                          <a:cs typeface="Cambria Math" panose="02040503050406030204"/>
                        </a:rPr>
                        <a:t>+</a:t>
                      </a:r>
                      <a:r>
                        <a:rPr sz="2100" spc="907" baseline="-30000" dirty="0">
                          <a:solidFill>
                            <a:srgbClr val="56555A"/>
                          </a:solidFill>
                          <a:latin typeface="Cambria Math" panose="02040503050406030204"/>
                          <a:cs typeface="Cambria Math" panose="02040503050406030204"/>
                        </a:rPr>
                        <a:t> </a:t>
                      </a:r>
                      <a:r>
                        <a:rPr sz="1000" spc="80" dirty="0">
                          <a:solidFill>
                            <a:srgbClr val="56555A"/>
                          </a:solidFill>
                          <a:latin typeface="Cambria Math" panose="02040503050406030204"/>
                          <a:cs typeface="Cambria Math" panose="02040503050406030204"/>
                        </a:rPr>
                        <a:t>𝑝</a:t>
                      </a:r>
                      <a:endParaRPr sz="1000">
                        <a:latin typeface="Cambria Math" panose="02040503050406030204"/>
                        <a:cs typeface="Cambria Math" panose="02040503050406030204"/>
                      </a:endParaRPr>
                    </a:p>
                    <a:p>
                      <a:pPr marL="300990">
                        <a:lnSpc>
                          <a:spcPts val="1560"/>
                        </a:lnSpc>
                        <a:tabLst>
                          <a:tab pos="701675" algn="l"/>
                        </a:tabLst>
                      </a:pPr>
                      <a:r>
                        <a:rPr sz="1400" spc="30" dirty="0">
                          <a:solidFill>
                            <a:srgbClr val="56555A"/>
                          </a:solidFill>
                          <a:latin typeface="Cambria Math" panose="02040503050406030204"/>
                          <a:cs typeface="Cambria Math" panose="02040503050406030204"/>
                        </a:rPr>
                        <a:t>𝑛</a:t>
                      </a:r>
                      <a:r>
                        <a:rPr sz="1500" spc="44" baseline="-17000" dirty="0">
                          <a:solidFill>
                            <a:srgbClr val="56555A"/>
                          </a:solidFill>
                          <a:latin typeface="Cambria Math" panose="02040503050406030204"/>
                          <a:cs typeface="Cambria Math" panose="02040503050406030204"/>
                        </a:rPr>
                        <a:t>𝑥	</a:t>
                      </a:r>
                      <a:r>
                        <a:rPr sz="1400" spc="40" dirty="0">
                          <a:solidFill>
                            <a:srgbClr val="56555A"/>
                          </a:solidFill>
                          <a:latin typeface="Cambria Math" panose="02040503050406030204"/>
                          <a:cs typeface="Cambria Math" panose="02040503050406030204"/>
                        </a:rPr>
                        <a:t>𝑛</a:t>
                      </a:r>
                      <a:r>
                        <a:rPr sz="1500" spc="60" baseline="-17000" dirty="0">
                          <a:solidFill>
                            <a:srgbClr val="56555A"/>
                          </a:solidFill>
                          <a:latin typeface="Cambria Math" panose="02040503050406030204"/>
                          <a:cs typeface="Cambria Math" panose="02040503050406030204"/>
                        </a:rPr>
                        <a:t>𝑦</a:t>
                      </a:r>
                      <a:endParaRPr sz="1500" baseline="-17000">
                        <a:latin typeface="Cambria Math" panose="02040503050406030204"/>
                        <a:cs typeface="Cambria Math" panose="02040503050406030204"/>
                      </a:endParaRPr>
                    </a:p>
                  </a:txBody>
                  <a:tcPr marL="0" marR="0" marT="19685" marB="0">
                    <a:lnR w="12700">
                      <a:solidFill>
                        <a:srgbClr val="FFFFFF"/>
                      </a:solidFill>
                      <a:prstDash val="solid"/>
                    </a:lnR>
                    <a:lnT w="12700">
                      <a:solidFill>
                        <a:srgbClr val="FFFFFF"/>
                      </a:solidFill>
                      <a:prstDash val="solid"/>
                    </a:lnT>
                    <a:lnB w="12700">
                      <a:solidFill>
                        <a:srgbClr val="FFFFFF"/>
                      </a:solidFill>
                      <a:prstDash val="solid"/>
                    </a:lnB>
                  </a:tcPr>
                </a:tc>
                <a:tc vMerge="1">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2DF"/>
                    </a:solidFill>
                  </a:tcPr>
                </a:tc>
              </a:tr>
            </a:tbl>
          </a:graphicData>
        </a:graphic>
      </p:graphicFrame>
      <p:sp>
        <p:nvSpPr>
          <p:cNvPr id="7" name="object 7"/>
          <p:cNvSpPr/>
          <p:nvPr/>
        </p:nvSpPr>
        <p:spPr>
          <a:xfrm>
            <a:off x="7900543" y="2283332"/>
            <a:ext cx="532130" cy="12700"/>
          </a:xfrm>
          <a:custGeom>
            <a:avLst/>
            <a:gdLst/>
            <a:ahLst/>
            <a:cxnLst/>
            <a:rect l="l" t="t" r="r" b="b"/>
            <a:pathLst>
              <a:path w="532129" h="12700">
                <a:moveTo>
                  <a:pt x="531876" y="0"/>
                </a:moveTo>
                <a:lnTo>
                  <a:pt x="0" y="0"/>
                </a:lnTo>
                <a:lnTo>
                  <a:pt x="0" y="12191"/>
                </a:lnTo>
                <a:lnTo>
                  <a:pt x="531876" y="12191"/>
                </a:lnTo>
                <a:lnTo>
                  <a:pt x="531876" y="0"/>
                </a:lnTo>
                <a:close/>
              </a:path>
            </a:pathLst>
          </a:custGeom>
          <a:solidFill>
            <a:srgbClr val="56555A"/>
          </a:solidFill>
        </p:spPr>
        <p:txBody>
          <a:bodyPr wrap="square" lIns="0" tIns="0" rIns="0" bIns="0" rtlCol="0"/>
          <a:lstStyle/>
          <a:p/>
        </p:txBody>
      </p:sp>
      <p:sp>
        <p:nvSpPr>
          <p:cNvPr id="8" name="object 8"/>
          <p:cNvSpPr/>
          <p:nvPr/>
        </p:nvSpPr>
        <p:spPr>
          <a:xfrm>
            <a:off x="7902067" y="2905125"/>
            <a:ext cx="532130" cy="12700"/>
          </a:xfrm>
          <a:custGeom>
            <a:avLst/>
            <a:gdLst/>
            <a:ahLst/>
            <a:cxnLst/>
            <a:rect l="l" t="t" r="r" b="b"/>
            <a:pathLst>
              <a:path w="532129" h="12700">
                <a:moveTo>
                  <a:pt x="531876" y="0"/>
                </a:moveTo>
                <a:lnTo>
                  <a:pt x="0" y="0"/>
                </a:lnTo>
                <a:lnTo>
                  <a:pt x="0" y="12191"/>
                </a:lnTo>
                <a:lnTo>
                  <a:pt x="531876" y="12191"/>
                </a:lnTo>
                <a:lnTo>
                  <a:pt x="531876" y="0"/>
                </a:lnTo>
                <a:close/>
              </a:path>
            </a:pathLst>
          </a:custGeom>
          <a:solidFill>
            <a:srgbClr val="56555A"/>
          </a:solidFill>
        </p:spPr>
        <p:txBody>
          <a:bodyPr wrap="square" lIns="0" tIns="0" rIns="0" bIns="0" rtlCol="0"/>
          <a:lstStyle/>
          <a:p/>
        </p:txBody>
      </p:sp>
      <p:sp>
        <p:nvSpPr>
          <p:cNvPr id="9" name="object 9"/>
          <p:cNvSpPr/>
          <p:nvPr/>
        </p:nvSpPr>
        <p:spPr>
          <a:xfrm>
            <a:off x="7897494" y="3565905"/>
            <a:ext cx="539750" cy="12700"/>
          </a:xfrm>
          <a:custGeom>
            <a:avLst/>
            <a:gdLst/>
            <a:ahLst/>
            <a:cxnLst/>
            <a:rect l="l" t="t" r="r" b="b"/>
            <a:pathLst>
              <a:path w="539750" h="12700">
                <a:moveTo>
                  <a:pt x="539496" y="0"/>
                </a:moveTo>
                <a:lnTo>
                  <a:pt x="0" y="0"/>
                </a:lnTo>
                <a:lnTo>
                  <a:pt x="0" y="12192"/>
                </a:lnTo>
                <a:lnTo>
                  <a:pt x="539496" y="12192"/>
                </a:lnTo>
                <a:lnTo>
                  <a:pt x="539496" y="0"/>
                </a:lnTo>
                <a:close/>
              </a:path>
            </a:pathLst>
          </a:custGeom>
          <a:solidFill>
            <a:srgbClr val="56555A"/>
          </a:solidFill>
        </p:spPr>
        <p:txBody>
          <a:bodyPr wrap="square" lIns="0" tIns="0" rIns="0" bIns="0" rtlCol="0"/>
          <a:lstStyle/>
          <a:p/>
        </p:txBody>
      </p:sp>
      <p:sp>
        <p:nvSpPr>
          <p:cNvPr id="10" name="object 10"/>
          <p:cNvSpPr/>
          <p:nvPr/>
        </p:nvSpPr>
        <p:spPr>
          <a:xfrm>
            <a:off x="7690231" y="4238116"/>
            <a:ext cx="954405" cy="12700"/>
          </a:xfrm>
          <a:custGeom>
            <a:avLst/>
            <a:gdLst/>
            <a:ahLst/>
            <a:cxnLst/>
            <a:rect l="l" t="t" r="r" b="b"/>
            <a:pathLst>
              <a:path w="954404" h="12700">
                <a:moveTo>
                  <a:pt x="954024" y="0"/>
                </a:moveTo>
                <a:lnTo>
                  <a:pt x="0" y="0"/>
                </a:lnTo>
                <a:lnTo>
                  <a:pt x="0" y="12191"/>
                </a:lnTo>
                <a:lnTo>
                  <a:pt x="954024" y="12191"/>
                </a:lnTo>
                <a:lnTo>
                  <a:pt x="954024" y="0"/>
                </a:lnTo>
                <a:close/>
              </a:path>
            </a:pathLst>
          </a:custGeom>
          <a:solidFill>
            <a:srgbClr val="56555A"/>
          </a:solidFill>
        </p:spPr>
        <p:txBody>
          <a:bodyPr wrap="square" lIns="0" tIns="0" rIns="0" bIns="0" rtlCol="0"/>
          <a:lstStyle/>
          <a:p/>
        </p:txBody>
      </p:sp>
      <p:sp>
        <p:nvSpPr>
          <p:cNvPr id="11" name="object 11"/>
          <p:cNvSpPr/>
          <p:nvPr/>
        </p:nvSpPr>
        <p:spPr>
          <a:xfrm>
            <a:off x="7937118" y="4600829"/>
            <a:ext cx="189230" cy="12700"/>
          </a:xfrm>
          <a:custGeom>
            <a:avLst/>
            <a:gdLst/>
            <a:ahLst/>
            <a:cxnLst/>
            <a:rect l="l" t="t" r="r" b="b"/>
            <a:pathLst>
              <a:path w="189229" h="12700">
                <a:moveTo>
                  <a:pt x="188975" y="0"/>
                </a:moveTo>
                <a:lnTo>
                  <a:pt x="0" y="0"/>
                </a:lnTo>
                <a:lnTo>
                  <a:pt x="0" y="12191"/>
                </a:lnTo>
                <a:lnTo>
                  <a:pt x="188975" y="12191"/>
                </a:lnTo>
                <a:lnTo>
                  <a:pt x="188975" y="0"/>
                </a:lnTo>
                <a:close/>
              </a:path>
            </a:pathLst>
          </a:custGeom>
          <a:solidFill>
            <a:srgbClr val="56555A"/>
          </a:solidFill>
        </p:spPr>
        <p:txBody>
          <a:bodyPr wrap="square" lIns="0" tIns="0" rIns="0" bIns="0" rtlCol="0"/>
          <a:lstStyle/>
          <a:p/>
        </p:txBody>
      </p:sp>
      <p:sp>
        <p:nvSpPr>
          <p:cNvPr id="12" name="object 12"/>
          <p:cNvSpPr/>
          <p:nvPr/>
        </p:nvSpPr>
        <p:spPr>
          <a:xfrm>
            <a:off x="8337931" y="4600829"/>
            <a:ext cx="195580" cy="12700"/>
          </a:xfrm>
          <a:custGeom>
            <a:avLst/>
            <a:gdLst/>
            <a:ahLst/>
            <a:cxnLst/>
            <a:rect l="l" t="t" r="r" b="b"/>
            <a:pathLst>
              <a:path w="195579" h="12700">
                <a:moveTo>
                  <a:pt x="195072" y="0"/>
                </a:moveTo>
                <a:lnTo>
                  <a:pt x="0" y="0"/>
                </a:lnTo>
                <a:lnTo>
                  <a:pt x="0" y="12191"/>
                </a:lnTo>
                <a:lnTo>
                  <a:pt x="195072" y="12191"/>
                </a:lnTo>
                <a:lnTo>
                  <a:pt x="195072" y="0"/>
                </a:lnTo>
                <a:close/>
              </a:path>
            </a:pathLst>
          </a:custGeom>
          <a:solidFill>
            <a:srgbClr val="56555A"/>
          </a:solidFill>
        </p:spPr>
        <p:txBody>
          <a:bodyPr wrap="square" lIns="0" tIns="0" rIns="0" bIns="0" rtlCol="0"/>
          <a:lstStyle/>
          <a:p/>
        </p:txBody>
      </p:sp>
      <p:sp>
        <p:nvSpPr>
          <p:cNvPr id="13" name="object 13"/>
          <p:cNvSpPr/>
          <p:nvPr/>
        </p:nvSpPr>
        <p:spPr>
          <a:xfrm>
            <a:off x="4961635" y="5417184"/>
            <a:ext cx="1870075" cy="12700"/>
          </a:xfrm>
          <a:custGeom>
            <a:avLst/>
            <a:gdLst/>
            <a:ahLst/>
            <a:cxnLst/>
            <a:rect l="l" t="t" r="r" b="b"/>
            <a:pathLst>
              <a:path w="1870075" h="12700">
                <a:moveTo>
                  <a:pt x="1869947" y="0"/>
                </a:moveTo>
                <a:lnTo>
                  <a:pt x="0" y="0"/>
                </a:lnTo>
                <a:lnTo>
                  <a:pt x="0" y="12191"/>
                </a:lnTo>
                <a:lnTo>
                  <a:pt x="1869947" y="12191"/>
                </a:lnTo>
                <a:lnTo>
                  <a:pt x="1869947" y="0"/>
                </a:lnTo>
                <a:close/>
              </a:path>
            </a:pathLst>
          </a:custGeom>
          <a:solidFill>
            <a:srgbClr val="56555A"/>
          </a:solidFill>
        </p:spPr>
        <p:txBody>
          <a:bodyPr wrap="square" lIns="0" tIns="0" rIns="0" bIns="0" rtlCol="0"/>
          <a:lstStyle/>
          <a:p/>
        </p:txBody>
      </p:sp>
      <p:grpSp>
        <p:nvGrpSpPr>
          <p:cNvPr id="14" name="object 14"/>
          <p:cNvGrpSpPr/>
          <p:nvPr/>
        </p:nvGrpSpPr>
        <p:grpSpPr>
          <a:xfrm>
            <a:off x="4460240" y="2038730"/>
            <a:ext cx="4602480" cy="4055745"/>
            <a:chOff x="4460240" y="2038730"/>
            <a:chExt cx="4602480" cy="4055745"/>
          </a:xfrm>
        </p:grpSpPr>
        <p:sp>
          <p:nvSpPr>
            <p:cNvPr id="15" name="object 15"/>
            <p:cNvSpPr/>
            <p:nvPr/>
          </p:nvSpPr>
          <p:spPr>
            <a:xfrm>
              <a:off x="6929120" y="2038730"/>
              <a:ext cx="2133600" cy="603250"/>
            </a:xfrm>
            <a:custGeom>
              <a:avLst/>
              <a:gdLst/>
              <a:ahLst/>
              <a:cxnLst/>
              <a:rect l="l" t="t" r="r" b="b"/>
              <a:pathLst>
                <a:path w="2133600" h="603250">
                  <a:moveTo>
                    <a:pt x="0" y="602742"/>
                  </a:moveTo>
                  <a:lnTo>
                    <a:pt x="2133600" y="602742"/>
                  </a:lnTo>
                  <a:lnTo>
                    <a:pt x="2133600" y="0"/>
                  </a:lnTo>
                  <a:lnTo>
                    <a:pt x="0" y="0"/>
                  </a:lnTo>
                  <a:lnTo>
                    <a:pt x="0" y="602742"/>
                  </a:lnTo>
                  <a:close/>
                </a:path>
              </a:pathLst>
            </a:custGeom>
            <a:solidFill>
              <a:srgbClr val="DDE2DF"/>
            </a:solidFill>
          </p:spPr>
          <p:txBody>
            <a:bodyPr wrap="square" lIns="0" tIns="0" rIns="0" bIns="0" rtlCol="0"/>
            <a:lstStyle/>
            <a:p/>
          </p:txBody>
        </p:sp>
        <p:sp>
          <p:nvSpPr>
            <p:cNvPr id="16" name="object 16"/>
            <p:cNvSpPr/>
            <p:nvPr/>
          </p:nvSpPr>
          <p:spPr>
            <a:xfrm>
              <a:off x="6929120" y="2641409"/>
              <a:ext cx="2133600" cy="622935"/>
            </a:xfrm>
            <a:custGeom>
              <a:avLst/>
              <a:gdLst/>
              <a:ahLst/>
              <a:cxnLst/>
              <a:rect l="l" t="t" r="r" b="b"/>
              <a:pathLst>
                <a:path w="2133600" h="622935">
                  <a:moveTo>
                    <a:pt x="2133600" y="0"/>
                  </a:moveTo>
                  <a:lnTo>
                    <a:pt x="0" y="0"/>
                  </a:lnTo>
                  <a:lnTo>
                    <a:pt x="0" y="622744"/>
                  </a:lnTo>
                  <a:lnTo>
                    <a:pt x="2133600" y="622744"/>
                  </a:lnTo>
                  <a:lnTo>
                    <a:pt x="2133600" y="0"/>
                  </a:lnTo>
                  <a:close/>
                </a:path>
              </a:pathLst>
            </a:custGeom>
            <a:solidFill>
              <a:srgbClr val="EEF1EF"/>
            </a:solidFill>
          </p:spPr>
          <p:txBody>
            <a:bodyPr wrap="square" lIns="0" tIns="0" rIns="0" bIns="0" rtlCol="0"/>
            <a:lstStyle/>
            <a:p/>
          </p:txBody>
        </p:sp>
        <p:sp>
          <p:nvSpPr>
            <p:cNvPr id="17" name="object 17"/>
            <p:cNvSpPr/>
            <p:nvPr/>
          </p:nvSpPr>
          <p:spPr>
            <a:xfrm>
              <a:off x="6929120" y="3264153"/>
              <a:ext cx="2133600" cy="698500"/>
            </a:xfrm>
            <a:custGeom>
              <a:avLst/>
              <a:gdLst/>
              <a:ahLst/>
              <a:cxnLst/>
              <a:rect l="l" t="t" r="r" b="b"/>
              <a:pathLst>
                <a:path w="2133600" h="698500">
                  <a:moveTo>
                    <a:pt x="2133600" y="0"/>
                  </a:moveTo>
                  <a:lnTo>
                    <a:pt x="0" y="0"/>
                  </a:lnTo>
                  <a:lnTo>
                    <a:pt x="0" y="698119"/>
                  </a:lnTo>
                  <a:lnTo>
                    <a:pt x="2133600" y="698119"/>
                  </a:lnTo>
                  <a:lnTo>
                    <a:pt x="2133600" y="0"/>
                  </a:lnTo>
                  <a:close/>
                </a:path>
              </a:pathLst>
            </a:custGeom>
            <a:solidFill>
              <a:srgbClr val="DDE2DF"/>
            </a:solidFill>
          </p:spPr>
          <p:txBody>
            <a:bodyPr wrap="square" lIns="0" tIns="0" rIns="0" bIns="0" rtlCol="0"/>
            <a:lstStyle/>
            <a:p/>
          </p:txBody>
        </p:sp>
        <p:sp>
          <p:nvSpPr>
            <p:cNvPr id="18" name="object 18"/>
            <p:cNvSpPr/>
            <p:nvPr/>
          </p:nvSpPr>
          <p:spPr>
            <a:xfrm>
              <a:off x="6929120" y="3962273"/>
              <a:ext cx="2133600" cy="959485"/>
            </a:xfrm>
            <a:custGeom>
              <a:avLst/>
              <a:gdLst/>
              <a:ahLst/>
              <a:cxnLst/>
              <a:rect l="l" t="t" r="r" b="b"/>
              <a:pathLst>
                <a:path w="2133600" h="959485">
                  <a:moveTo>
                    <a:pt x="2133600" y="0"/>
                  </a:moveTo>
                  <a:lnTo>
                    <a:pt x="0" y="0"/>
                  </a:lnTo>
                  <a:lnTo>
                    <a:pt x="0" y="959357"/>
                  </a:lnTo>
                  <a:lnTo>
                    <a:pt x="2133600" y="959357"/>
                  </a:lnTo>
                  <a:lnTo>
                    <a:pt x="2133600" y="0"/>
                  </a:lnTo>
                  <a:close/>
                </a:path>
              </a:pathLst>
            </a:custGeom>
            <a:solidFill>
              <a:srgbClr val="EEF1EF"/>
            </a:solidFill>
          </p:spPr>
          <p:txBody>
            <a:bodyPr wrap="square" lIns="0" tIns="0" rIns="0" bIns="0" rtlCol="0"/>
            <a:lstStyle/>
            <a:p/>
          </p:txBody>
        </p:sp>
        <p:sp>
          <p:nvSpPr>
            <p:cNvPr id="19" name="object 19"/>
            <p:cNvSpPr/>
            <p:nvPr/>
          </p:nvSpPr>
          <p:spPr>
            <a:xfrm>
              <a:off x="4460240" y="4921668"/>
              <a:ext cx="4602480" cy="1172845"/>
            </a:xfrm>
            <a:custGeom>
              <a:avLst/>
              <a:gdLst/>
              <a:ahLst/>
              <a:cxnLst/>
              <a:rect l="l" t="t" r="r" b="b"/>
              <a:pathLst>
                <a:path w="4602480" h="1172845">
                  <a:moveTo>
                    <a:pt x="4602480" y="0"/>
                  </a:moveTo>
                  <a:lnTo>
                    <a:pt x="2468880" y="0"/>
                  </a:lnTo>
                  <a:lnTo>
                    <a:pt x="0" y="0"/>
                  </a:lnTo>
                  <a:lnTo>
                    <a:pt x="0" y="1172718"/>
                  </a:lnTo>
                  <a:lnTo>
                    <a:pt x="2468880" y="1172718"/>
                  </a:lnTo>
                  <a:lnTo>
                    <a:pt x="4602480" y="1172718"/>
                  </a:lnTo>
                  <a:lnTo>
                    <a:pt x="4602480" y="0"/>
                  </a:lnTo>
                  <a:close/>
                </a:path>
              </a:pathLst>
            </a:custGeom>
            <a:solidFill>
              <a:srgbClr val="DDE2DF"/>
            </a:solidFill>
          </p:spPr>
          <p:txBody>
            <a:bodyPr wrap="square" lIns="0" tIns="0" rIns="0" bIns="0" rtlCol="0"/>
            <a:lstStyle/>
            <a:p/>
          </p:txBody>
        </p:sp>
        <p:pic>
          <p:nvPicPr>
            <p:cNvPr id="20" name="object 20"/>
            <p:cNvPicPr/>
            <p:nvPr/>
          </p:nvPicPr>
          <p:blipFill>
            <a:blip r:embed="rId2" cstate="print"/>
            <a:stretch>
              <a:fillRect/>
            </a:stretch>
          </p:blipFill>
          <p:spPr>
            <a:xfrm>
              <a:off x="8152003" y="2426588"/>
              <a:ext cx="214883" cy="172085"/>
            </a:xfrm>
            <a:prstGeom prst="rect">
              <a:avLst/>
            </a:prstGeom>
          </p:spPr>
        </p:pic>
        <p:pic>
          <p:nvPicPr>
            <p:cNvPr id="21" name="object 21"/>
            <p:cNvPicPr/>
            <p:nvPr/>
          </p:nvPicPr>
          <p:blipFill>
            <a:blip r:embed="rId3" cstate="print"/>
            <a:stretch>
              <a:fillRect/>
            </a:stretch>
          </p:blipFill>
          <p:spPr>
            <a:xfrm>
              <a:off x="8141335" y="3048380"/>
              <a:ext cx="214884" cy="171958"/>
            </a:xfrm>
            <a:prstGeom prst="rect">
              <a:avLst/>
            </a:prstGeom>
          </p:spPr>
        </p:pic>
        <p:pic>
          <p:nvPicPr>
            <p:cNvPr id="22" name="object 22"/>
            <p:cNvPicPr/>
            <p:nvPr/>
          </p:nvPicPr>
          <p:blipFill>
            <a:blip r:embed="rId4" cstate="print"/>
            <a:stretch>
              <a:fillRect/>
            </a:stretch>
          </p:blipFill>
          <p:spPr>
            <a:xfrm>
              <a:off x="8184007" y="3745738"/>
              <a:ext cx="214884" cy="172085"/>
            </a:xfrm>
            <a:prstGeom prst="rect">
              <a:avLst/>
            </a:prstGeom>
          </p:spPr>
        </p:pic>
        <p:sp>
          <p:nvSpPr>
            <p:cNvPr id="23" name="object 23"/>
            <p:cNvSpPr/>
            <p:nvPr/>
          </p:nvSpPr>
          <p:spPr>
            <a:xfrm>
              <a:off x="4977257" y="4283455"/>
              <a:ext cx="3575050" cy="1554480"/>
            </a:xfrm>
            <a:custGeom>
              <a:avLst/>
              <a:gdLst/>
              <a:ahLst/>
              <a:cxnLst/>
              <a:rect l="l" t="t" r="r" b="b"/>
              <a:pathLst>
                <a:path w="3575050" h="1554479">
                  <a:moveTo>
                    <a:pt x="55118" y="924814"/>
                  </a:moveTo>
                  <a:lnTo>
                    <a:pt x="52705" y="918083"/>
                  </a:lnTo>
                  <a:lnTo>
                    <a:pt x="40754" y="922401"/>
                  </a:lnTo>
                  <a:lnTo>
                    <a:pt x="30251" y="928662"/>
                  </a:lnTo>
                  <a:lnTo>
                    <a:pt x="3429" y="971511"/>
                  </a:lnTo>
                  <a:lnTo>
                    <a:pt x="0" y="1000633"/>
                  </a:lnTo>
                  <a:lnTo>
                    <a:pt x="850" y="1015860"/>
                  </a:lnTo>
                  <a:lnTo>
                    <a:pt x="13589" y="1054354"/>
                  </a:lnTo>
                  <a:lnTo>
                    <a:pt x="52705" y="1083183"/>
                  </a:lnTo>
                  <a:lnTo>
                    <a:pt x="54864" y="1076452"/>
                  </a:lnTo>
                  <a:lnTo>
                    <a:pt x="45427" y="1072311"/>
                  </a:lnTo>
                  <a:lnTo>
                    <a:pt x="37299" y="1066533"/>
                  </a:lnTo>
                  <a:lnTo>
                    <a:pt x="17564" y="1027557"/>
                  </a:lnTo>
                  <a:lnTo>
                    <a:pt x="15113" y="999744"/>
                  </a:lnTo>
                  <a:lnTo>
                    <a:pt x="15722" y="985697"/>
                  </a:lnTo>
                  <a:lnTo>
                    <a:pt x="30480" y="941997"/>
                  </a:lnTo>
                  <a:lnTo>
                    <a:pt x="45580" y="928941"/>
                  </a:lnTo>
                  <a:lnTo>
                    <a:pt x="55118" y="924814"/>
                  </a:lnTo>
                  <a:close/>
                </a:path>
                <a:path w="3575050" h="1554479">
                  <a:moveTo>
                    <a:pt x="617220" y="1000633"/>
                  </a:moveTo>
                  <a:lnTo>
                    <a:pt x="609600" y="958684"/>
                  </a:lnTo>
                  <a:lnTo>
                    <a:pt x="576580" y="922401"/>
                  </a:lnTo>
                  <a:lnTo>
                    <a:pt x="564642" y="918083"/>
                  </a:lnTo>
                  <a:lnTo>
                    <a:pt x="562229" y="924814"/>
                  </a:lnTo>
                  <a:lnTo>
                    <a:pt x="571766" y="928941"/>
                  </a:lnTo>
                  <a:lnTo>
                    <a:pt x="580009" y="934656"/>
                  </a:lnTo>
                  <a:lnTo>
                    <a:pt x="599770" y="972883"/>
                  </a:lnTo>
                  <a:lnTo>
                    <a:pt x="602234" y="999744"/>
                  </a:lnTo>
                  <a:lnTo>
                    <a:pt x="601611" y="1014323"/>
                  </a:lnTo>
                  <a:lnTo>
                    <a:pt x="586867" y="1059116"/>
                  </a:lnTo>
                  <a:lnTo>
                    <a:pt x="562483" y="1076452"/>
                  </a:lnTo>
                  <a:lnTo>
                    <a:pt x="564642" y="1083183"/>
                  </a:lnTo>
                  <a:lnTo>
                    <a:pt x="603631" y="1054354"/>
                  </a:lnTo>
                  <a:lnTo>
                    <a:pt x="616381" y="1015860"/>
                  </a:lnTo>
                  <a:lnTo>
                    <a:pt x="617220" y="1000633"/>
                  </a:lnTo>
                  <a:close/>
                </a:path>
                <a:path w="3575050" h="1554479">
                  <a:moveTo>
                    <a:pt x="1092073" y="899922"/>
                  </a:moveTo>
                  <a:lnTo>
                    <a:pt x="1089914" y="892810"/>
                  </a:lnTo>
                  <a:lnTo>
                    <a:pt x="1077074" y="897839"/>
                  </a:lnTo>
                  <a:lnTo>
                    <a:pt x="1065809" y="905687"/>
                  </a:lnTo>
                  <a:lnTo>
                    <a:pt x="1041565" y="945464"/>
                  </a:lnTo>
                  <a:lnTo>
                    <a:pt x="1033272" y="1000633"/>
                  </a:lnTo>
                  <a:lnTo>
                    <a:pt x="1034186" y="1020279"/>
                  </a:lnTo>
                  <a:lnTo>
                    <a:pt x="1048004" y="1071245"/>
                  </a:lnTo>
                  <a:lnTo>
                    <a:pt x="1077074" y="1103249"/>
                  </a:lnTo>
                  <a:lnTo>
                    <a:pt x="1089914" y="1108202"/>
                  </a:lnTo>
                  <a:lnTo>
                    <a:pt x="1092073" y="1101090"/>
                  </a:lnTo>
                  <a:lnTo>
                    <a:pt x="1082205" y="1095997"/>
                  </a:lnTo>
                  <a:lnTo>
                    <a:pt x="1073607" y="1088542"/>
                  </a:lnTo>
                  <a:lnTo>
                    <a:pt x="1055446" y="1052499"/>
                  </a:lnTo>
                  <a:lnTo>
                    <a:pt x="1049401" y="1000506"/>
                  </a:lnTo>
                  <a:lnTo>
                    <a:pt x="1050061" y="981710"/>
                  </a:lnTo>
                  <a:lnTo>
                    <a:pt x="1060196" y="934593"/>
                  </a:lnTo>
                  <a:lnTo>
                    <a:pt x="1082205" y="905090"/>
                  </a:lnTo>
                  <a:lnTo>
                    <a:pt x="1092073" y="899922"/>
                  </a:lnTo>
                  <a:close/>
                </a:path>
                <a:path w="3575050" h="1554479">
                  <a:moveTo>
                    <a:pt x="1667256" y="1000506"/>
                  </a:moveTo>
                  <a:lnTo>
                    <a:pt x="1663598" y="962444"/>
                  </a:lnTo>
                  <a:lnTo>
                    <a:pt x="1644396" y="916368"/>
                  </a:lnTo>
                  <a:lnTo>
                    <a:pt x="1610741" y="892810"/>
                  </a:lnTo>
                  <a:lnTo>
                    <a:pt x="1608582" y="899922"/>
                  </a:lnTo>
                  <a:lnTo>
                    <a:pt x="1618437" y="905090"/>
                  </a:lnTo>
                  <a:lnTo>
                    <a:pt x="1627035" y="912596"/>
                  </a:lnTo>
                  <a:lnTo>
                    <a:pt x="1645196" y="948664"/>
                  </a:lnTo>
                  <a:lnTo>
                    <a:pt x="1651241" y="1000633"/>
                  </a:lnTo>
                  <a:lnTo>
                    <a:pt x="1650580" y="1019543"/>
                  </a:lnTo>
                  <a:lnTo>
                    <a:pt x="1640459" y="1066546"/>
                  </a:lnTo>
                  <a:lnTo>
                    <a:pt x="1608582" y="1101090"/>
                  </a:lnTo>
                  <a:lnTo>
                    <a:pt x="1610741" y="1108202"/>
                  </a:lnTo>
                  <a:lnTo>
                    <a:pt x="1644396" y="1084770"/>
                  </a:lnTo>
                  <a:lnTo>
                    <a:pt x="1663598" y="1038644"/>
                  </a:lnTo>
                  <a:lnTo>
                    <a:pt x="1666341" y="1020279"/>
                  </a:lnTo>
                  <a:lnTo>
                    <a:pt x="1667256" y="1000506"/>
                  </a:lnTo>
                  <a:close/>
                </a:path>
                <a:path w="3575050" h="1554479">
                  <a:moveTo>
                    <a:pt x="3555746" y="381"/>
                  </a:moveTo>
                  <a:lnTo>
                    <a:pt x="2967101" y="381"/>
                  </a:lnTo>
                  <a:lnTo>
                    <a:pt x="2967101" y="0"/>
                  </a:lnTo>
                  <a:lnTo>
                    <a:pt x="2939923" y="0"/>
                  </a:lnTo>
                  <a:lnTo>
                    <a:pt x="2902966" y="560324"/>
                  </a:lnTo>
                  <a:lnTo>
                    <a:pt x="2858643" y="478155"/>
                  </a:lnTo>
                  <a:lnTo>
                    <a:pt x="2827274" y="494792"/>
                  </a:lnTo>
                  <a:lnTo>
                    <a:pt x="2830703" y="501015"/>
                  </a:lnTo>
                  <a:lnTo>
                    <a:pt x="2847086" y="492252"/>
                  </a:lnTo>
                  <a:lnTo>
                    <a:pt x="2902712" y="594487"/>
                  </a:lnTo>
                  <a:lnTo>
                    <a:pt x="2910713" y="594487"/>
                  </a:lnTo>
                  <a:lnTo>
                    <a:pt x="2949702" y="11557"/>
                  </a:lnTo>
                  <a:lnTo>
                    <a:pt x="2959862" y="11557"/>
                  </a:lnTo>
                  <a:lnTo>
                    <a:pt x="2959862" y="12573"/>
                  </a:lnTo>
                  <a:lnTo>
                    <a:pt x="3555746" y="12573"/>
                  </a:lnTo>
                  <a:lnTo>
                    <a:pt x="3555746" y="381"/>
                  </a:lnTo>
                  <a:close/>
                </a:path>
                <a:path w="3575050" h="1554479">
                  <a:moveTo>
                    <a:pt x="3574923" y="959739"/>
                  </a:moveTo>
                  <a:lnTo>
                    <a:pt x="2986278" y="959739"/>
                  </a:lnTo>
                  <a:lnTo>
                    <a:pt x="2986278" y="959358"/>
                  </a:lnTo>
                  <a:lnTo>
                    <a:pt x="2959100" y="959358"/>
                  </a:lnTo>
                  <a:lnTo>
                    <a:pt x="2922143" y="1519732"/>
                  </a:lnTo>
                  <a:lnTo>
                    <a:pt x="2877820" y="1437551"/>
                  </a:lnTo>
                  <a:lnTo>
                    <a:pt x="2846451" y="1454175"/>
                  </a:lnTo>
                  <a:lnTo>
                    <a:pt x="2849880" y="1460360"/>
                  </a:lnTo>
                  <a:lnTo>
                    <a:pt x="2866263" y="1451559"/>
                  </a:lnTo>
                  <a:lnTo>
                    <a:pt x="2921889" y="1553870"/>
                  </a:lnTo>
                  <a:lnTo>
                    <a:pt x="2929890" y="1553870"/>
                  </a:lnTo>
                  <a:lnTo>
                    <a:pt x="2968879" y="970915"/>
                  </a:lnTo>
                  <a:lnTo>
                    <a:pt x="2979039" y="970915"/>
                  </a:lnTo>
                  <a:lnTo>
                    <a:pt x="2979039" y="971931"/>
                  </a:lnTo>
                  <a:lnTo>
                    <a:pt x="3574923" y="971931"/>
                  </a:lnTo>
                  <a:lnTo>
                    <a:pt x="3574923" y="959739"/>
                  </a:lnTo>
                  <a:close/>
                </a:path>
              </a:pathLst>
            </a:custGeom>
            <a:solidFill>
              <a:srgbClr val="56555A"/>
            </a:solidFill>
          </p:spPr>
          <p:txBody>
            <a:bodyPr wrap="square" lIns="0" tIns="0" rIns="0" bIns="0" rtlCol="0"/>
            <a:lstStyle/>
            <a:p/>
          </p:txBody>
        </p:sp>
      </p:grpSp>
      <p:sp>
        <p:nvSpPr>
          <p:cNvPr id="24" name="object 24"/>
          <p:cNvSpPr/>
          <p:nvPr/>
        </p:nvSpPr>
        <p:spPr>
          <a:xfrm>
            <a:off x="7956295" y="5558663"/>
            <a:ext cx="189230" cy="12700"/>
          </a:xfrm>
          <a:custGeom>
            <a:avLst/>
            <a:gdLst/>
            <a:ahLst/>
            <a:cxnLst/>
            <a:rect l="l" t="t" r="r" b="b"/>
            <a:pathLst>
              <a:path w="189229" h="12700">
                <a:moveTo>
                  <a:pt x="188975" y="0"/>
                </a:moveTo>
                <a:lnTo>
                  <a:pt x="0" y="0"/>
                </a:lnTo>
                <a:lnTo>
                  <a:pt x="0" y="12191"/>
                </a:lnTo>
                <a:lnTo>
                  <a:pt x="188975" y="12191"/>
                </a:lnTo>
                <a:lnTo>
                  <a:pt x="188975" y="0"/>
                </a:lnTo>
                <a:close/>
              </a:path>
            </a:pathLst>
          </a:custGeom>
          <a:solidFill>
            <a:srgbClr val="56555A"/>
          </a:solidFill>
        </p:spPr>
        <p:txBody>
          <a:bodyPr wrap="square" lIns="0" tIns="0" rIns="0" bIns="0" rtlCol="0"/>
          <a:lstStyle/>
          <a:p/>
        </p:txBody>
      </p:sp>
      <p:sp>
        <p:nvSpPr>
          <p:cNvPr id="25" name="object 25"/>
          <p:cNvSpPr/>
          <p:nvPr/>
        </p:nvSpPr>
        <p:spPr>
          <a:xfrm>
            <a:off x="8357107" y="5558663"/>
            <a:ext cx="195580" cy="12700"/>
          </a:xfrm>
          <a:custGeom>
            <a:avLst/>
            <a:gdLst/>
            <a:ahLst/>
            <a:cxnLst/>
            <a:rect l="l" t="t" r="r" b="b"/>
            <a:pathLst>
              <a:path w="195579" h="12700">
                <a:moveTo>
                  <a:pt x="195072" y="0"/>
                </a:moveTo>
                <a:lnTo>
                  <a:pt x="0" y="0"/>
                </a:lnTo>
                <a:lnTo>
                  <a:pt x="0" y="12191"/>
                </a:lnTo>
                <a:lnTo>
                  <a:pt x="195072" y="12191"/>
                </a:lnTo>
                <a:lnTo>
                  <a:pt x="195072" y="0"/>
                </a:lnTo>
                <a:close/>
              </a:path>
            </a:pathLst>
          </a:custGeom>
          <a:solidFill>
            <a:srgbClr val="56555A"/>
          </a:solidFill>
        </p:spPr>
        <p:txBody>
          <a:bodyPr wrap="square" lIns="0" tIns="0" rIns="0" bIns="0" rtlCol="0"/>
          <a:lstStyl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844540" y="2400300"/>
            <a:ext cx="5652770" cy="2626360"/>
            <a:chOff x="5844540" y="2400300"/>
            <a:chExt cx="5652770" cy="2626360"/>
          </a:xfrm>
        </p:grpSpPr>
        <p:pic>
          <p:nvPicPr>
            <p:cNvPr id="3" name="object 3"/>
            <p:cNvPicPr/>
            <p:nvPr/>
          </p:nvPicPr>
          <p:blipFill>
            <a:blip r:embed="rId1" cstate="print"/>
            <a:stretch>
              <a:fillRect/>
            </a:stretch>
          </p:blipFill>
          <p:spPr>
            <a:xfrm>
              <a:off x="5882640" y="2438400"/>
              <a:ext cx="5576316" cy="2549652"/>
            </a:xfrm>
            <a:prstGeom prst="rect">
              <a:avLst/>
            </a:prstGeom>
          </p:spPr>
        </p:pic>
        <p:sp>
          <p:nvSpPr>
            <p:cNvPr id="4" name="object 4"/>
            <p:cNvSpPr/>
            <p:nvPr/>
          </p:nvSpPr>
          <p:spPr>
            <a:xfrm>
              <a:off x="5863590" y="2419350"/>
              <a:ext cx="5614670" cy="2588260"/>
            </a:xfrm>
            <a:custGeom>
              <a:avLst/>
              <a:gdLst/>
              <a:ahLst/>
              <a:cxnLst/>
              <a:rect l="l" t="t" r="r" b="b"/>
              <a:pathLst>
                <a:path w="5614670" h="2588260">
                  <a:moveTo>
                    <a:pt x="0" y="2587752"/>
                  </a:moveTo>
                  <a:lnTo>
                    <a:pt x="5614416" y="2587752"/>
                  </a:lnTo>
                  <a:lnTo>
                    <a:pt x="5614416" y="0"/>
                  </a:lnTo>
                  <a:lnTo>
                    <a:pt x="0" y="0"/>
                  </a:lnTo>
                  <a:lnTo>
                    <a:pt x="0" y="2587752"/>
                  </a:lnTo>
                  <a:close/>
                </a:path>
              </a:pathLst>
            </a:custGeom>
            <a:ln w="38100">
              <a:solidFill>
                <a:srgbClr val="92AB9C"/>
              </a:solidFill>
            </a:ln>
          </p:spPr>
          <p:txBody>
            <a:bodyPr wrap="square" lIns="0" tIns="0" rIns="0" bIns="0" rtlCol="0"/>
            <a:lstStyle/>
            <a:p/>
          </p:txBody>
        </p:sp>
      </p:grpSp>
      <p:sp>
        <p:nvSpPr>
          <p:cNvPr id="5" name="object 5"/>
          <p:cNvSpPr/>
          <p:nvPr/>
        </p:nvSpPr>
        <p:spPr>
          <a:xfrm>
            <a:off x="0" y="161544"/>
            <a:ext cx="12192000" cy="638810"/>
          </a:xfrm>
          <a:custGeom>
            <a:avLst/>
            <a:gdLst/>
            <a:ahLst/>
            <a:cxnLst/>
            <a:rect l="l" t="t" r="r" b="b"/>
            <a:pathLst>
              <a:path w="12192000" h="638810">
                <a:moveTo>
                  <a:pt x="12192000" y="0"/>
                </a:moveTo>
                <a:lnTo>
                  <a:pt x="0" y="0"/>
                </a:lnTo>
                <a:lnTo>
                  <a:pt x="0" y="638555"/>
                </a:lnTo>
                <a:lnTo>
                  <a:pt x="12192000" y="638555"/>
                </a:lnTo>
                <a:lnTo>
                  <a:pt x="12192000" y="0"/>
                </a:lnTo>
                <a:close/>
              </a:path>
            </a:pathLst>
          </a:custGeom>
          <a:solidFill>
            <a:srgbClr val="EAEEEB"/>
          </a:solidFill>
        </p:spPr>
        <p:txBody>
          <a:bodyPr wrap="square" lIns="0" tIns="0" rIns="0" bIns="0" rtlCol="0"/>
          <a:lstStyle/>
          <a:p/>
        </p:txBody>
      </p:sp>
      <p:sp>
        <p:nvSpPr>
          <p:cNvPr id="6" name="object 6"/>
          <p:cNvSpPr txBox="1">
            <a:spLocks noGrp="1"/>
          </p:cNvSpPr>
          <p:nvPr>
            <p:ph type="title"/>
          </p:nvPr>
        </p:nvSpPr>
        <p:spPr>
          <a:xfrm>
            <a:off x="4673600" y="215595"/>
            <a:ext cx="2853055" cy="452120"/>
          </a:xfrm>
          <a:prstGeom prst="rect">
            <a:avLst/>
          </a:prstGeom>
        </p:spPr>
        <p:txBody>
          <a:bodyPr vert="horz" wrap="square" lIns="0" tIns="12065" rIns="0" bIns="0" rtlCol="0">
            <a:spAutoFit/>
          </a:bodyPr>
          <a:lstStyle/>
          <a:p>
            <a:pPr marL="12700">
              <a:lnSpc>
                <a:spcPct val="100000"/>
              </a:lnSpc>
              <a:spcBef>
                <a:spcPts val="95"/>
              </a:spcBef>
            </a:pPr>
            <a:r>
              <a:rPr spc="-50" dirty="0">
                <a:solidFill>
                  <a:srgbClr val="000000"/>
                </a:solidFill>
              </a:rPr>
              <a:t>S</a:t>
            </a:r>
            <a:r>
              <a:rPr spc="-55" dirty="0">
                <a:solidFill>
                  <a:srgbClr val="000000"/>
                </a:solidFill>
              </a:rPr>
              <a:t>c</a:t>
            </a:r>
            <a:r>
              <a:rPr spc="-60" dirty="0">
                <a:solidFill>
                  <a:srgbClr val="000000"/>
                </a:solidFill>
              </a:rPr>
              <a:t>ien</a:t>
            </a:r>
            <a:r>
              <a:rPr spc="-55" dirty="0">
                <a:solidFill>
                  <a:srgbClr val="000000"/>
                </a:solidFill>
              </a:rPr>
              <a:t>t</a:t>
            </a:r>
            <a:r>
              <a:rPr spc="-60" dirty="0">
                <a:solidFill>
                  <a:srgbClr val="000000"/>
                </a:solidFill>
              </a:rPr>
              <a:t>ifi</a:t>
            </a:r>
            <a:r>
              <a:rPr spc="-5" dirty="0">
                <a:solidFill>
                  <a:srgbClr val="000000"/>
                </a:solidFill>
              </a:rPr>
              <a:t>c</a:t>
            </a:r>
            <a:r>
              <a:rPr spc="-110" dirty="0">
                <a:solidFill>
                  <a:srgbClr val="000000"/>
                </a:solidFill>
              </a:rPr>
              <a:t> </a:t>
            </a:r>
            <a:r>
              <a:rPr spc="-65" dirty="0">
                <a:solidFill>
                  <a:srgbClr val="000000"/>
                </a:solidFill>
              </a:rPr>
              <a:t>m</a:t>
            </a:r>
            <a:r>
              <a:rPr spc="-60" dirty="0">
                <a:solidFill>
                  <a:srgbClr val="000000"/>
                </a:solidFill>
              </a:rPr>
              <a:t>e</a:t>
            </a:r>
            <a:r>
              <a:rPr spc="-55" dirty="0">
                <a:solidFill>
                  <a:srgbClr val="000000"/>
                </a:solidFill>
              </a:rPr>
              <a:t>t</a:t>
            </a:r>
            <a:r>
              <a:rPr spc="-60" dirty="0">
                <a:solidFill>
                  <a:srgbClr val="000000"/>
                </a:solidFill>
              </a:rPr>
              <a:t>ho</a:t>
            </a:r>
            <a:r>
              <a:rPr spc="-5" dirty="0">
                <a:solidFill>
                  <a:srgbClr val="000000"/>
                </a:solidFill>
              </a:rPr>
              <a:t>d</a:t>
            </a:r>
            <a:endParaRPr spc="-5" dirty="0">
              <a:solidFill>
                <a:srgbClr val="000000"/>
              </a:solidFill>
            </a:endParaRPr>
          </a:p>
        </p:txBody>
      </p:sp>
      <p:sp>
        <p:nvSpPr>
          <p:cNvPr id="7" name="object 7"/>
          <p:cNvSpPr txBox="1"/>
          <p:nvPr/>
        </p:nvSpPr>
        <p:spPr>
          <a:xfrm>
            <a:off x="708761" y="1312875"/>
            <a:ext cx="4385310" cy="4965065"/>
          </a:xfrm>
          <a:prstGeom prst="rect">
            <a:avLst/>
          </a:prstGeom>
        </p:spPr>
        <p:txBody>
          <a:bodyPr vert="horz" wrap="square" lIns="0" tIns="12700" rIns="0" bIns="0" rtlCol="0">
            <a:spAutoFit/>
          </a:bodyPr>
          <a:lstStyle/>
          <a:p>
            <a:pPr marL="12700" marR="5080" algn="just">
              <a:lnSpc>
                <a:spcPct val="100000"/>
              </a:lnSpc>
              <a:spcBef>
                <a:spcPts val="100"/>
              </a:spcBef>
            </a:pPr>
            <a:r>
              <a:rPr sz="1800" dirty="0">
                <a:latin typeface="Leelawadee UI Semilight" panose="020B0402040204020203"/>
                <a:cs typeface="Leelawadee UI Semilight" panose="020B0402040204020203"/>
              </a:rPr>
              <a:t>The </a:t>
            </a:r>
            <a:r>
              <a:rPr sz="1800" spc="-15" dirty="0">
                <a:latin typeface="Leelawadee UI Semilight" panose="020B0402040204020203"/>
                <a:cs typeface="Leelawadee UI Semilight" panose="020B0402040204020203"/>
              </a:rPr>
              <a:t>‘scientific </a:t>
            </a:r>
            <a:r>
              <a:rPr sz="1800" spc="-5" dirty="0">
                <a:latin typeface="Leelawadee UI Semilight" panose="020B0402040204020203"/>
                <a:cs typeface="Leelawadee UI Semilight" panose="020B0402040204020203"/>
              </a:rPr>
              <a:t>method’ </a:t>
            </a:r>
            <a:r>
              <a:rPr sz="1800" dirty="0">
                <a:latin typeface="Leelawadee UI Semilight" panose="020B0402040204020203"/>
                <a:cs typeface="Leelawadee UI Semilight" panose="020B0402040204020203"/>
              </a:rPr>
              <a:t>is a </a:t>
            </a:r>
            <a:r>
              <a:rPr sz="1800" spc="-10" dirty="0">
                <a:latin typeface="Leelawadee UI Semilight" panose="020B0402040204020203"/>
                <a:cs typeface="Leelawadee UI Semilight" panose="020B0402040204020203"/>
              </a:rPr>
              <a:t>procedure </a:t>
            </a:r>
            <a:r>
              <a:rPr sz="1800" spc="-5" dirty="0">
                <a:latin typeface="Leelawadee UI Semilight" panose="020B0402040204020203"/>
                <a:cs typeface="Leelawadee UI Semilight" panose="020B0402040204020203"/>
              </a:rPr>
              <a:t>that </a:t>
            </a:r>
            <a:r>
              <a:rPr sz="1800" dirty="0">
                <a:latin typeface="Leelawadee UI Semilight" panose="020B0402040204020203"/>
                <a:cs typeface="Leelawadee UI Semilight" panose="020B0402040204020203"/>
              </a:rPr>
              <a:t> has </a:t>
            </a:r>
            <a:r>
              <a:rPr sz="1800" spc="-5" dirty="0">
                <a:latin typeface="Leelawadee UI Semilight" panose="020B0402040204020203"/>
                <a:cs typeface="Leelawadee UI Semilight" panose="020B0402040204020203"/>
              </a:rPr>
              <a:t>characterized natural science since </a:t>
            </a:r>
            <a:r>
              <a:rPr sz="1800" dirty="0">
                <a:latin typeface="Leelawadee UI Semilight" panose="020B0402040204020203"/>
                <a:cs typeface="Leelawadee UI Semilight" panose="020B0402040204020203"/>
              </a:rPr>
              <a:t>the </a:t>
            </a:r>
            <a:r>
              <a:rPr sz="1800" spc="5"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17th</a:t>
            </a:r>
            <a:r>
              <a:rPr sz="1800" dirty="0">
                <a:latin typeface="Leelawadee UI Semilight" panose="020B0402040204020203"/>
                <a:cs typeface="Leelawadee UI Semilight" panose="020B0402040204020203"/>
              </a:rPr>
              <a:t> </a:t>
            </a:r>
            <a:r>
              <a:rPr sz="1800" spc="-10" dirty="0">
                <a:latin typeface="Leelawadee UI Semilight" panose="020B0402040204020203"/>
                <a:cs typeface="Leelawadee UI Semilight" panose="020B0402040204020203"/>
              </a:rPr>
              <a:t>century.</a:t>
            </a:r>
            <a:r>
              <a:rPr sz="1800" spc="-5" dirty="0">
                <a:latin typeface="Leelawadee UI Semilight" panose="020B0402040204020203"/>
                <a:cs typeface="Leelawadee UI Semilight" panose="020B0402040204020203"/>
              </a:rPr>
              <a:t> It</a:t>
            </a:r>
            <a:r>
              <a:rPr sz="1800"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consists</a:t>
            </a:r>
            <a:r>
              <a:rPr sz="1800" dirty="0">
                <a:latin typeface="Leelawadee UI Semilight" panose="020B0402040204020203"/>
                <a:cs typeface="Leelawadee UI Semilight" panose="020B0402040204020203"/>
              </a:rPr>
              <a:t> in</a:t>
            </a:r>
            <a:r>
              <a:rPr sz="1800" spc="5"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systematic </a:t>
            </a:r>
            <a:r>
              <a:rPr sz="1800" dirty="0">
                <a:latin typeface="Leelawadee UI Semilight" panose="020B0402040204020203"/>
                <a:cs typeface="Leelawadee UI Semilight" panose="020B0402040204020203"/>
              </a:rPr>
              <a:t> observation, </a:t>
            </a:r>
            <a:r>
              <a:rPr sz="1800" spc="-5" dirty="0">
                <a:latin typeface="Leelawadee UI Semilight" panose="020B0402040204020203"/>
                <a:cs typeface="Leelawadee UI Semilight" panose="020B0402040204020203"/>
              </a:rPr>
              <a:t>measurement, experiment, </a:t>
            </a:r>
            <a:r>
              <a:rPr sz="1800" dirty="0">
                <a:latin typeface="Leelawadee UI Semilight" panose="020B0402040204020203"/>
                <a:cs typeface="Leelawadee UI Semilight" panose="020B0402040204020203"/>
              </a:rPr>
              <a:t>and </a:t>
            </a:r>
            <a:r>
              <a:rPr sz="1800" spc="-480" dirty="0">
                <a:latin typeface="Leelawadee UI Semilight" panose="020B0402040204020203"/>
                <a:cs typeface="Leelawadee UI Semilight" panose="020B0402040204020203"/>
              </a:rPr>
              <a:t> </a:t>
            </a:r>
            <a:r>
              <a:rPr sz="1800" dirty="0">
                <a:latin typeface="Leelawadee UI Semilight" panose="020B0402040204020203"/>
                <a:cs typeface="Leelawadee UI Semilight" panose="020B0402040204020203"/>
              </a:rPr>
              <a:t>the </a:t>
            </a:r>
            <a:r>
              <a:rPr sz="1800" spc="-5" dirty="0">
                <a:latin typeface="Leelawadee UI Semilight" panose="020B0402040204020203"/>
                <a:cs typeface="Leelawadee UI Semilight" panose="020B0402040204020203"/>
              </a:rPr>
              <a:t>formulation, testing and modification </a:t>
            </a:r>
            <a:r>
              <a:rPr sz="1800" spc="-40" dirty="0">
                <a:latin typeface="Leelawadee UI Semilight" panose="020B0402040204020203"/>
                <a:cs typeface="Leelawadee UI Semilight" panose="020B0402040204020203"/>
              </a:rPr>
              <a:t>of </a:t>
            </a:r>
            <a:r>
              <a:rPr sz="1800" spc="-35"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hypotheses.</a:t>
            </a:r>
            <a:endParaRPr sz="1800">
              <a:latin typeface="Leelawadee UI Semilight" panose="020B0402040204020203"/>
              <a:cs typeface="Leelawadee UI Semilight" panose="020B0402040204020203"/>
            </a:endParaRPr>
          </a:p>
          <a:p>
            <a:pPr>
              <a:lnSpc>
                <a:spcPct val="100000"/>
              </a:lnSpc>
              <a:spcBef>
                <a:spcPts val="35"/>
              </a:spcBef>
            </a:pPr>
            <a:endParaRPr sz="1600">
              <a:latin typeface="Leelawadee UI Semilight" panose="020B0402040204020203"/>
              <a:cs typeface="Leelawadee UI Semilight" panose="020B0402040204020203"/>
            </a:endParaRPr>
          </a:p>
          <a:p>
            <a:pPr marL="12700" marR="5080" algn="just">
              <a:lnSpc>
                <a:spcPct val="100000"/>
              </a:lnSpc>
              <a:spcBef>
                <a:spcPts val="5"/>
              </a:spcBef>
            </a:pPr>
            <a:r>
              <a:rPr sz="1800" spc="-5" dirty="0">
                <a:latin typeface="Leelawadee UI Semilight" panose="020B0402040204020203"/>
                <a:cs typeface="Leelawadee UI Semilight" panose="020B0402040204020203"/>
              </a:rPr>
              <a:t>Since then we’ve evolved to </a:t>
            </a:r>
            <a:r>
              <a:rPr sz="1800" dirty="0">
                <a:latin typeface="Leelawadee UI Semilight" panose="020B0402040204020203"/>
                <a:cs typeface="Leelawadee UI Semilight" panose="020B0402040204020203"/>
              </a:rPr>
              <a:t>the point </a:t>
            </a:r>
            <a:r>
              <a:rPr sz="1800" spc="-10" dirty="0">
                <a:latin typeface="Leelawadee UI Semilight" panose="020B0402040204020203"/>
                <a:cs typeface="Leelawadee UI Semilight" panose="020B0402040204020203"/>
              </a:rPr>
              <a:t>where </a:t>
            </a:r>
            <a:r>
              <a:rPr sz="1800" spc="-480"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most</a:t>
            </a:r>
            <a:r>
              <a:rPr sz="1800" dirty="0">
                <a:latin typeface="Leelawadee UI Semilight" panose="020B0402040204020203"/>
                <a:cs typeface="Leelawadee UI Semilight" panose="020B0402040204020203"/>
              </a:rPr>
              <a:t> people</a:t>
            </a:r>
            <a:r>
              <a:rPr sz="1800" spc="5" dirty="0">
                <a:latin typeface="Leelawadee UI Semilight" panose="020B0402040204020203"/>
                <a:cs typeface="Leelawadee UI Semilight" panose="020B0402040204020203"/>
              </a:rPr>
              <a:t> </a:t>
            </a:r>
            <a:r>
              <a:rPr sz="1800" dirty="0">
                <a:latin typeface="Leelawadee UI Semilight" panose="020B0402040204020203"/>
                <a:cs typeface="Leelawadee UI Semilight" panose="020B0402040204020203"/>
              </a:rPr>
              <a:t>and</a:t>
            </a:r>
            <a:r>
              <a:rPr sz="1800" spc="5"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especially</a:t>
            </a:r>
            <a:r>
              <a:rPr sz="1800" dirty="0">
                <a:latin typeface="Leelawadee UI Semilight" panose="020B0402040204020203"/>
                <a:cs typeface="Leelawadee UI Semilight" panose="020B0402040204020203"/>
              </a:rPr>
              <a:t> </a:t>
            </a:r>
            <a:r>
              <a:rPr sz="1800" spc="-10" dirty="0">
                <a:latin typeface="Leelawadee UI Semilight" panose="020B0402040204020203"/>
                <a:cs typeface="Leelawadee UI Semilight" panose="020B0402040204020203"/>
              </a:rPr>
              <a:t>professionals </a:t>
            </a:r>
            <a:r>
              <a:rPr sz="1800" spc="-5" dirty="0">
                <a:latin typeface="Leelawadee UI Semilight" panose="020B0402040204020203"/>
                <a:cs typeface="Leelawadee UI Semilight" panose="020B0402040204020203"/>
              </a:rPr>
              <a:t> realize</a:t>
            </a:r>
            <a:r>
              <a:rPr sz="1800"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that</a:t>
            </a:r>
            <a:r>
              <a:rPr sz="1800"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pure</a:t>
            </a:r>
            <a:r>
              <a:rPr sz="1800" dirty="0">
                <a:latin typeface="Leelawadee UI Semilight" panose="020B0402040204020203"/>
                <a:cs typeface="Leelawadee UI Semilight" panose="020B0402040204020203"/>
              </a:rPr>
              <a:t> observation</a:t>
            </a:r>
            <a:r>
              <a:rPr sz="1800" spc="5" dirty="0">
                <a:latin typeface="Leelawadee UI Semilight" panose="020B0402040204020203"/>
                <a:cs typeface="Leelawadee UI Semilight" panose="020B0402040204020203"/>
              </a:rPr>
              <a:t> </a:t>
            </a:r>
            <a:r>
              <a:rPr sz="1800" dirty="0">
                <a:latin typeface="Leelawadee UI Semilight" panose="020B0402040204020203"/>
                <a:cs typeface="Leelawadee UI Semilight" panose="020B0402040204020203"/>
              </a:rPr>
              <a:t>can</a:t>
            </a:r>
            <a:r>
              <a:rPr sz="1800" spc="5"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be </a:t>
            </a:r>
            <a:r>
              <a:rPr sz="1800"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deceiving. Therefore, </a:t>
            </a:r>
            <a:r>
              <a:rPr sz="1800" dirty="0">
                <a:latin typeface="Leelawadee UI Semilight" panose="020B0402040204020203"/>
                <a:cs typeface="Leelawadee UI Semilight" panose="020B0402040204020203"/>
              </a:rPr>
              <a:t>business </a:t>
            </a:r>
            <a:r>
              <a:rPr sz="1800" spc="-5" dirty="0">
                <a:latin typeface="Leelawadee UI Semilight" panose="020B0402040204020203"/>
                <a:cs typeface="Leelawadee UI Semilight" panose="020B0402040204020203"/>
              </a:rPr>
              <a:t>decisions </a:t>
            </a:r>
            <a:r>
              <a:rPr sz="1800" spc="-10" dirty="0">
                <a:latin typeface="Leelawadee UI Semilight" panose="020B0402040204020203"/>
                <a:cs typeface="Leelawadee UI Semilight" panose="020B0402040204020203"/>
              </a:rPr>
              <a:t>are </a:t>
            </a:r>
            <a:r>
              <a:rPr sz="1800" spc="-5" dirty="0">
                <a:latin typeface="Leelawadee UI Semilight" panose="020B0402040204020203"/>
                <a:cs typeface="Leelawadee UI Semilight" panose="020B0402040204020203"/>
              </a:rPr>
              <a:t> increasingly driven by data. </a:t>
            </a:r>
            <a:r>
              <a:rPr sz="1800" spc="-20" dirty="0">
                <a:latin typeface="Leelawadee UI Semilight" panose="020B0402040204020203"/>
                <a:cs typeface="Leelawadee UI Semilight" panose="020B0402040204020203"/>
              </a:rPr>
              <a:t>That’s </a:t>
            </a:r>
            <a:r>
              <a:rPr sz="1800" dirty="0">
                <a:latin typeface="Leelawadee UI Semilight" panose="020B0402040204020203"/>
                <a:cs typeface="Leelawadee UI Semilight" panose="020B0402040204020203"/>
              </a:rPr>
              <a:t>also the </a:t>
            </a:r>
            <a:r>
              <a:rPr sz="1800" spc="5" dirty="0">
                <a:latin typeface="Leelawadee UI Semilight" panose="020B0402040204020203"/>
                <a:cs typeface="Leelawadee UI Semilight" panose="020B0402040204020203"/>
              </a:rPr>
              <a:t> </a:t>
            </a:r>
            <a:r>
              <a:rPr sz="1800" dirty="0">
                <a:latin typeface="Leelawadee UI Semilight" panose="020B0402040204020203"/>
                <a:cs typeface="Leelawadee UI Semilight" panose="020B0402040204020203"/>
              </a:rPr>
              <a:t>purpose</a:t>
            </a:r>
            <a:r>
              <a:rPr sz="1800" spc="5" dirty="0">
                <a:latin typeface="Leelawadee UI Semilight" panose="020B0402040204020203"/>
                <a:cs typeface="Leelawadee UI Semilight" panose="020B0402040204020203"/>
              </a:rPr>
              <a:t> </a:t>
            </a:r>
            <a:r>
              <a:rPr sz="1800" spc="-20" dirty="0">
                <a:latin typeface="Leelawadee UI Semilight" panose="020B0402040204020203"/>
                <a:cs typeface="Leelawadee UI Semilight" panose="020B0402040204020203"/>
              </a:rPr>
              <a:t>of</a:t>
            </a:r>
            <a:r>
              <a:rPr sz="1800" spc="-5" dirty="0">
                <a:latin typeface="Leelawadee UI Semilight" panose="020B0402040204020203"/>
                <a:cs typeface="Leelawadee UI Semilight" panose="020B0402040204020203"/>
              </a:rPr>
              <a:t> data science.</a:t>
            </a:r>
            <a:endParaRPr sz="1800">
              <a:latin typeface="Leelawadee UI Semilight" panose="020B0402040204020203"/>
              <a:cs typeface="Leelawadee UI Semilight" panose="020B0402040204020203"/>
            </a:endParaRPr>
          </a:p>
          <a:p>
            <a:pPr>
              <a:lnSpc>
                <a:spcPct val="100000"/>
              </a:lnSpc>
              <a:spcBef>
                <a:spcPts val="30"/>
              </a:spcBef>
            </a:pPr>
            <a:endParaRPr sz="1600">
              <a:latin typeface="Leelawadee UI Semilight" panose="020B0402040204020203"/>
              <a:cs typeface="Leelawadee UI Semilight" panose="020B0402040204020203"/>
            </a:endParaRPr>
          </a:p>
          <a:p>
            <a:pPr marL="12700" marR="5080" algn="just">
              <a:lnSpc>
                <a:spcPct val="100000"/>
              </a:lnSpc>
            </a:pPr>
            <a:r>
              <a:rPr sz="1800" dirty="0">
                <a:latin typeface="Leelawadee UI Semilight" panose="020B0402040204020203"/>
                <a:cs typeface="Leelawadee UI Semilight" panose="020B0402040204020203"/>
              </a:rPr>
              <a:t>While </a:t>
            </a:r>
            <a:r>
              <a:rPr sz="1800" spc="-10" dirty="0">
                <a:latin typeface="Leelawadee UI Semilight" panose="020B0402040204020203"/>
                <a:cs typeface="Leelawadee UI Semilight" panose="020B0402040204020203"/>
              </a:rPr>
              <a:t>we </a:t>
            </a:r>
            <a:r>
              <a:rPr sz="1800" spc="-5" dirty="0">
                <a:latin typeface="Leelawadee UI Semilight" panose="020B0402040204020203"/>
                <a:cs typeface="Leelawadee UI Semilight" panose="020B0402040204020203"/>
              </a:rPr>
              <a:t>don’t ‘name’ </a:t>
            </a:r>
            <a:r>
              <a:rPr sz="1800" dirty="0">
                <a:latin typeface="Leelawadee UI Semilight" panose="020B0402040204020203"/>
                <a:cs typeface="Leelawadee UI Semilight" panose="020B0402040204020203"/>
              </a:rPr>
              <a:t>the </a:t>
            </a:r>
            <a:r>
              <a:rPr sz="1800" spc="-5" dirty="0">
                <a:latin typeface="Leelawadee UI Semilight" panose="020B0402040204020203"/>
                <a:cs typeface="Leelawadee UI Semilight" panose="020B0402040204020203"/>
              </a:rPr>
              <a:t>scientific </a:t>
            </a:r>
            <a:r>
              <a:rPr sz="1800" spc="-10" dirty="0">
                <a:latin typeface="Leelawadee UI Semilight" panose="020B0402040204020203"/>
                <a:cs typeface="Leelawadee UI Semilight" panose="020B0402040204020203"/>
              </a:rPr>
              <a:t>method </a:t>
            </a:r>
            <a:r>
              <a:rPr sz="1800" spc="-5" dirty="0">
                <a:latin typeface="Leelawadee UI Semilight" panose="020B0402040204020203"/>
                <a:cs typeface="Leelawadee UI Semilight" panose="020B0402040204020203"/>
              </a:rPr>
              <a:t> </a:t>
            </a:r>
            <a:r>
              <a:rPr sz="1800" dirty="0">
                <a:latin typeface="Leelawadee UI Semilight" panose="020B0402040204020203"/>
                <a:cs typeface="Leelawadee UI Semilight" panose="020B0402040204020203"/>
              </a:rPr>
              <a:t>in</a:t>
            </a:r>
            <a:r>
              <a:rPr sz="1800" spc="5"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the</a:t>
            </a:r>
            <a:r>
              <a:rPr sz="1800"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videos,</a:t>
            </a:r>
            <a:r>
              <a:rPr sz="1800" dirty="0">
                <a:latin typeface="Leelawadee UI Semilight" panose="020B0402040204020203"/>
                <a:cs typeface="Leelawadee UI Semilight" panose="020B0402040204020203"/>
              </a:rPr>
              <a:t> </a:t>
            </a:r>
            <a:r>
              <a:rPr sz="1800" spc="-20" dirty="0">
                <a:latin typeface="Leelawadee UI Semilight" panose="020B0402040204020203"/>
                <a:cs typeface="Leelawadee UI Semilight" panose="020B0402040204020203"/>
              </a:rPr>
              <a:t>that’s</a:t>
            </a:r>
            <a:r>
              <a:rPr sz="1800" spc="-15" dirty="0">
                <a:latin typeface="Leelawadee UI Semilight" panose="020B0402040204020203"/>
                <a:cs typeface="Leelawadee UI Semilight" panose="020B0402040204020203"/>
              </a:rPr>
              <a:t> </a:t>
            </a:r>
            <a:r>
              <a:rPr sz="1800" dirty="0">
                <a:latin typeface="Leelawadee UI Semilight" panose="020B0402040204020203"/>
                <a:cs typeface="Leelawadee UI Semilight" panose="020B0402040204020203"/>
              </a:rPr>
              <a:t>the</a:t>
            </a:r>
            <a:r>
              <a:rPr sz="1800" spc="5" dirty="0">
                <a:latin typeface="Leelawadee UI Semilight" panose="020B0402040204020203"/>
                <a:cs typeface="Leelawadee UI Semilight" panose="020B0402040204020203"/>
              </a:rPr>
              <a:t> </a:t>
            </a:r>
            <a:r>
              <a:rPr sz="1800" spc="-10" dirty="0">
                <a:latin typeface="Leelawadee UI Semilight" panose="020B0402040204020203"/>
                <a:cs typeface="Leelawadee UI Semilight" panose="020B0402040204020203"/>
              </a:rPr>
              <a:t>underlying</a:t>
            </a:r>
            <a:r>
              <a:rPr sz="1800" spc="-5" dirty="0">
                <a:latin typeface="Leelawadee UI Semilight" panose="020B0402040204020203"/>
                <a:cs typeface="Leelawadee UI Semilight" panose="020B0402040204020203"/>
              </a:rPr>
              <a:t> idea. </a:t>
            </a:r>
            <a:r>
              <a:rPr sz="1800"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There </a:t>
            </a:r>
            <a:r>
              <a:rPr sz="1800" spc="-10" dirty="0">
                <a:latin typeface="Leelawadee UI Semilight" panose="020B0402040204020203"/>
                <a:cs typeface="Leelawadee UI Semilight" panose="020B0402040204020203"/>
              </a:rPr>
              <a:t>are </a:t>
            </a:r>
            <a:r>
              <a:rPr sz="1800" spc="-5" dirty="0">
                <a:latin typeface="Leelawadee UI Semilight" panose="020B0402040204020203"/>
                <a:cs typeface="Leelawadee UI Semilight" panose="020B0402040204020203"/>
              </a:rPr>
              <a:t>several steps </a:t>
            </a:r>
            <a:r>
              <a:rPr sz="1800" spc="-10" dirty="0">
                <a:latin typeface="Leelawadee UI Semilight" panose="020B0402040204020203"/>
                <a:cs typeface="Leelawadee UI Semilight" panose="020B0402040204020203"/>
              </a:rPr>
              <a:t>you </a:t>
            </a:r>
            <a:r>
              <a:rPr sz="1800" dirty="0">
                <a:latin typeface="Leelawadee UI Semilight" panose="020B0402040204020203"/>
                <a:cs typeface="Leelawadee UI Semilight" panose="020B0402040204020203"/>
              </a:rPr>
              <a:t>would </a:t>
            </a:r>
            <a:r>
              <a:rPr sz="1800" spc="-5" dirty="0">
                <a:latin typeface="Leelawadee UI Semilight" panose="020B0402040204020203"/>
                <a:cs typeface="Leelawadee UI Semilight" panose="020B0402040204020203"/>
              </a:rPr>
              <a:t>follow </a:t>
            </a:r>
            <a:r>
              <a:rPr sz="1800" spc="-10" dirty="0">
                <a:latin typeface="Leelawadee UI Semilight" panose="020B0402040204020203"/>
                <a:cs typeface="Leelawadee UI Semilight" panose="020B0402040204020203"/>
              </a:rPr>
              <a:t>to </a:t>
            </a:r>
            <a:r>
              <a:rPr sz="1800" spc="-5" dirty="0">
                <a:latin typeface="Leelawadee UI Semilight" panose="020B0402040204020203"/>
                <a:cs typeface="Leelawadee UI Semilight" panose="020B0402040204020203"/>
              </a:rPr>
              <a:t> reach</a:t>
            </a:r>
            <a:r>
              <a:rPr sz="1800" spc="-10" dirty="0">
                <a:latin typeface="Leelawadee UI Semilight" panose="020B0402040204020203"/>
                <a:cs typeface="Leelawadee UI Semilight" panose="020B0402040204020203"/>
              </a:rPr>
              <a:t> </a:t>
            </a:r>
            <a:r>
              <a:rPr sz="1800" dirty="0">
                <a:latin typeface="Leelawadee UI Semilight" panose="020B0402040204020203"/>
                <a:cs typeface="Leelawadee UI Semilight" panose="020B0402040204020203"/>
              </a:rPr>
              <a:t>a</a:t>
            </a:r>
            <a:r>
              <a:rPr sz="1800" spc="-20"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data-driven</a:t>
            </a:r>
            <a:r>
              <a:rPr sz="1800" spc="-10"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decision</a:t>
            </a:r>
            <a:r>
              <a:rPr sz="1800" spc="-10"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(pictured).</a:t>
            </a:r>
            <a:endParaRPr sz="1800">
              <a:latin typeface="Leelawadee UI Semilight" panose="020B0402040204020203"/>
              <a:cs typeface="Leelawadee UI Semilight" panose="020B04020402040202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294632" y="1613916"/>
            <a:ext cx="7071359" cy="838200"/>
          </a:xfrm>
          <a:prstGeom prst="rect">
            <a:avLst/>
          </a:prstGeom>
        </p:spPr>
      </p:pic>
      <p:sp>
        <p:nvSpPr>
          <p:cNvPr id="3" name="object 3"/>
          <p:cNvSpPr/>
          <p:nvPr/>
        </p:nvSpPr>
        <p:spPr>
          <a:xfrm>
            <a:off x="0" y="161544"/>
            <a:ext cx="12192000" cy="638810"/>
          </a:xfrm>
          <a:custGeom>
            <a:avLst/>
            <a:gdLst/>
            <a:ahLst/>
            <a:cxnLst/>
            <a:rect l="l" t="t" r="r" b="b"/>
            <a:pathLst>
              <a:path w="12192000" h="638810">
                <a:moveTo>
                  <a:pt x="12192000" y="0"/>
                </a:moveTo>
                <a:lnTo>
                  <a:pt x="0" y="0"/>
                </a:lnTo>
                <a:lnTo>
                  <a:pt x="0" y="638555"/>
                </a:lnTo>
                <a:lnTo>
                  <a:pt x="12192000" y="638555"/>
                </a:lnTo>
                <a:lnTo>
                  <a:pt x="12192000" y="0"/>
                </a:lnTo>
                <a:close/>
              </a:path>
            </a:pathLst>
          </a:custGeom>
          <a:solidFill>
            <a:srgbClr val="EAEEEB"/>
          </a:solidFill>
        </p:spPr>
        <p:txBody>
          <a:bodyPr wrap="square" lIns="0" tIns="0" rIns="0" bIns="0" rtlCol="0"/>
          <a:lstStyle/>
          <a:p/>
        </p:txBody>
      </p:sp>
      <p:sp>
        <p:nvSpPr>
          <p:cNvPr id="4" name="object 4"/>
          <p:cNvSpPr txBox="1">
            <a:spLocks noGrp="1"/>
          </p:cNvSpPr>
          <p:nvPr>
            <p:ph type="title"/>
          </p:nvPr>
        </p:nvSpPr>
        <p:spPr>
          <a:xfrm>
            <a:off x="5139944" y="215595"/>
            <a:ext cx="1918970" cy="452120"/>
          </a:xfrm>
          <a:prstGeom prst="rect">
            <a:avLst/>
          </a:prstGeom>
        </p:spPr>
        <p:txBody>
          <a:bodyPr vert="horz" wrap="square" lIns="0" tIns="12065" rIns="0" bIns="0" rtlCol="0">
            <a:spAutoFit/>
          </a:bodyPr>
          <a:lstStyle/>
          <a:p>
            <a:pPr marL="12700">
              <a:lnSpc>
                <a:spcPct val="100000"/>
              </a:lnSpc>
              <a:spcBef>
                <a:spcPts val="95"/>
              </a:spcBef>
            </a:pPr>
            <a:r>
              <a:rPr spc="-55" dirty="0"/>
              <a:t>H</a:t>
            </a:r>
            <a:r>
              <a:rPr spc="-60" dirty="0"/>
              <a:t>y</a:t>
            </a:r>
            <a:r>
              <a:rPr spc="-65" dirty="0"/>
              <a:t>p</a:t>
            </a:r>
            <a:r>
              <a:rPr spc="-60" dirty="0"/>
              <a:t>o</a:t>
            </a:r>
            <a:r>
              <a:rPr spc="-55" dirty="0"/>
              <a:t>t</a:t>
            </a:r>
            <a:r>
              <a:rPr spc="-60" dirty="0"/>
              <a:t>he</a:t>
            </a:r>
            <a:r>
              <a:rPr spc="-50" dirty="0"/>
              <a:t>s</a:t>
            </a:r>
            <a:r>
              <a:rPr spc="-60" dirty="0"/>
              <a:t>e</a:t>
            </a:r>
            <a:r>
              <a:rPr spc="-5" dirty="0"/>
              <a:t>s</a:t>
            </a:r>
            <a:endParaRPr spc="-5" dirty="0"/>
          </a:p>
        </p:txBody>
      </p:sp>
      <p:sp>
        <p:nvSpPr>
          <p:cNvPr id="6" name="object 6"/>
          <p:cNvSpPr txBox="1"/>
          <p:nvPr/>
        </p:nvSpPr>
        <p:spPr>
          <a:xfrm>
            <a:off x="815339" y="3642359"/>
            <a:ext cx="5027930" cy="2270760"/>
          </a:xfrm>
          <a:prstGeom prst="rect">
            <a:avLst/>
          </a:prstGeom>
          <a:solidFill>
            <a:srgbClr val="D5DBD7"/>
          </a:solidFill>
        </p:spPr>
        <p:txBody>
          <a:bodyPr vert="horz" wrap="square" lIns="0" tIns="57785" rIns="0" bIns="0" rtlCol="0">
            <a:spAutoFit/>
          </a:bodyPr>
          <a:lstStyle/>
          <a:p>
            <a:pPr marL="121920" algn="just">
              <a:lnSpc>
                <a:spcPct val="100000"/>
              </a:lnSpc>
              <a:spcBef>
                <a:spcPts val="455"/>
              </a:spcBef>
            </a:pPr>
            <a:r>
              <a:rPr sz="1400" dirty="0">
                <a:solidFill>
                  <a:srgbClr val="56555A"/>
                </a:solidFill>
                <a:latin typeface="Leelawadee UI Semilight" panose="020B0402040204020203"/>
                <a:cs typeface="Leelawadee UI Semilight" panose="020B0402040204020203"/>
              </a:rPr>
              <a:t>The</a:t>
            </a:r>
            <a:r>
              <a:rPr sz="1400" spc="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null</a:t>
            </a:r>
            <a:r>
              <a:rPr sz="1400" spc="1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hypothesis</a:t>
            </a:r>
            <a:r>
              <a:rPr sz="1400" spc="1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is</a:t>
            </a:r>
            <a:r>
              <a:rPr sz="1400" spc="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the</a:t>
            </a:r>
            <a:r>
              <a:rPr sz="1400" spc="2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hypothesis</a:t>
            </a:r>
            <a:r>
              <a:rPr sz="1400" spc="15" dirty="0">
                <a:solidFill>
                  <a:srgbClr val="56555A"/>
                </a:solidFill>
                <a:latin typeface="Leelawadee UI Semilight" panose="020B0402040204020203"/>
                <a:cs typeface="Leelawadee UI Semilight" panose="020B0402040204020203"/>
              </a:rPr>
              <a:t> </a:t>
            </a:r>
            <a:r>
              <a:rPr sz="1400" spc="-10" dirty="0">
                <a:solidFill>
                  <a:srgbClr val="56555A"/>
                </a:solidFill>
                <a:latin typeface="Leelawadee UI Semilight" panose="020B0402040204020203"/>
                <a:cs typeface="Leelawadee UI Semilight" panose="020B0402040204020203"/>
              </a:rPr>
              <a:t>to</a:t>
            </a:r>
            <a:r>
              <a:rPr sz="140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be</a:t>
            </a:r>
            <a:r>
              <a:rPr sz="1400" spc="1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tested.</a:t>
            </a:r>
            <a:endParaRPr sz="1400">
              <a:latin typeface="Leelawadee UI Semilight" panose="020B0402040204020203"/>
              <a:cs typeface="Leelawadee UI Semilight" panose="020B0402040204020203"/>
            </a:endParaRPr>
          </a:p>
          <a:p>
            <a:pPr>
              <a:lnSpc>
                <a:spcPct val="100000"/>
              </a:lnSpc>
              <a:spcBef>
                <a:spcPts val="15"/>
              </a:spcBef>
            </a:pPr>
            <a:endParaRPr sz="1250">
              <a:latin typeface="Leelawadee UI Semilight" panose="020B0402040204020203"/>
              <a:cs typeface="Leelawadee UI Semilight" panose="020B0402040204020203"/>
            </a:endParaRPr>
          </a:p>
          <a:p>
            <a:pPr marL="121920" algn="just">
              <a:lnSpc>
                <a:spcPct val="100000"/>
              </a:lnSpc>
            </a:pPr>
            <a:r>
              <a:rPr sz="1400" dirty="0">
                <a:solidFill>
                  <a:srgbClr val="56555A"/>
                </a:solidFill>
                <a:latin typeface="Leelawadee UI Semilight" panose="020B0402040204020203"/>
                <a:cs typeface="Leelawadee UI Semilight" panose="020B0402040204020203"/>
              </a:rPr>
              <a:t>It</a:t>
            </a:r>
            <a:r>
              <a:rPr sz="1400" spc="15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is</a:t>
            </a:r>
            <a:r>
              <a:rPr sz="1400" spc="190"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the</a:t>
            </a:r>
            <a:r>
              <a:rPr sz="1400" spc="160"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status-quo.</a:t>
            </a:r>
            <a:r>
              <a:rPr sz="1400" spc="175"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Everything</a:t>
            </a:r>
            <a:r>
              <a:rPr sz="1400" spc="150"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which</a:t>
            </a:r>
            <a:r>
              <a:rPr sz="1400" spc="180"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was</a:t>
            </a:r>
            <a:r>
              <a:rPr sz="1400" spc="16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believed</a:t>
            </a:r>
            <a:r>
              <a:rPr sz="1400" spc="16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until</a:t>
            </a:r>
            <a:r>
              <a:rPr sz="1400" spc="18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now</a:t>
            </a:r>
            <a:endParaRPr sz="1400">
              <a:latin typeface="Leelawadee UI Semilight" panose="020B0402040204020203"/>
              <a:cs typeface="Leelawadee UI Semilight" panose="020B0402040204020203"/>
            </a:endParaRPr>
          </a:p>
          <a:p>
            <a:pPr marL="121920" algn="just">
              <a:lnSpc>
                <a:spcPct val="100000"/>
              </a:lnSpc>
            </a:pPr>
            <a:r>
              <a:rPr sz="1400" dirty="0">
                <a:solidFill>
                  <a:srgbClr val="56555A"/>
                </a:solidFill>
                <a:latin typeface="Leelawadee UI Semilight" panose="020B0402040204020203"/>
                <a:cs typeface="Leelawadee UI Semilight" panose="020B0402040204020203"/>
              </a:rPr>
              <a:t>that</a:t>
            </a:r>
            <a:r>
              <a:rPr sz="1400" spc="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we</a:t>
            </a:r>
            <a:r>
              <a:rPr sz="1400" spc="5" dirty="0">
                <a:solidFill>
                  <a:srgbClr val="56555A"/>
                </a:solidFill>
                <a:latin typeface="Leelawadee UI Semilight" panose="020B0402040204020203"/>
                <a:cs typeface="Leelawadee UI Semilight" panose="020B0402040204020203"/>
              </a:rPr>
              <a:t> </a:t>
            </a:r>
            <a:r>
              <a:rPr sz="1400" spc="-10" dirty="0">
                <a:solidFill>
                  <a:srgbClr val="56555A"/>
                </a:solidFill>
                <a:latin typeface="Leelawadee UI Semilight" panose="020B0402040204020203"/>
                <a:cs typeface="Leelawadee UI Semilight" panose="020B0402040204020203"/>
              </a:rPr>
              <a:t>are</a:t>
            </a:r>
            <a:r>
              <a:rPr sz="1400" spc="-5" dirty="0">
                <a:solidFill>
                  <a:srgbClr val="56555A"/>
                </a:solidFill>
                <a:latin typeface="Leelawadee UI Semilight" panose="020B0402040204020203"/>
                <a:cs typeface="Leelawadee UI Semilight" panose="020B0402040204020203"/>
              </a:rPr>
              <a:t> contesting</a:t>
            </a:r>
            <a:r>
              <a:rPr sz="1400" spc="10"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with </a:t>
            </a:r>
            <a:r>
              <a:rPr sz="1400" spc="-5" dirty="0">
                <a:solidFill>
                  <a:srgbClr val="56555A"/>
                </a:solidFill>
                <a:latin typeface="Leelawadee UI Semilight" panose="020B0402040204020203"/>
                <a:cs typeface="Leelawadee UI Semilight" panose="020B0402040204020203"/>
              </a:rPr>
              <a:t>our</a:t>
            </a:r>
            <a:r>
              <a:rPr sz="140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test.</a:t>
            </a:r>
            <a:endParaRPr sz="1400">
              <a:latin typeface="Leelawadee UI Semilight" panose="020B0402040204020203"/>
              <a:cs typeface="Leelawadee UI Semilight" panose="020B0402040204020203"/>
            </a:endParaRPr>
          </a:p>
          <a:p>
            <a:pPr>
              <a:lnSpc>
                <a:spcPct val="100000"/>
              </a:lnSpc>
              <a:spcBef>
                <a:spcPts val="20"/>
              </a:spcBef>
            </a:pPr>
            <a:endParaRPr sz="1250">
              <a:latin typeface="Leelawadee UI Semilight" panose="020B0402040204020203"/>
              <a:cs typeface="Leelawadee UI Semilight" panose="020B0402040204020203"/>
            </a:endParaRPr>
          </a:p>
          <a:p>
            <a:pPr marL="121920" marR="109855" algn="just">
              <a:lnSpc>
                <a:spcPct val="100000"/>
              </a:lnSpc>
            </a:pPr>
            <a:r>
              <a:rPr sz="1400" dirty="0">
                <a:solidFill>
                  <a:srgbClr val="56555A"/>
                </a:solidFill>
                <a:latin typeface="Leelawadee UI Semilight" panose="020B0402040204020203"/>
                <a:cs typeface="Leelawadee UI Semilight" panose="020B0402040204020203"/>
              </a:rPr>
              <a:t>The concept </a:t>
            </a:r>
            <a:r>
              <a:rPr sz="1400" spc="-15" dirty="0">
                <a:solidFill>
                  <a:srgbClr val="56555A"/>
                </a:solidFill>
                <a:latin typeface="Leelawadee UI Semilight" panose="020B0402040204020203"/>
                <a:cs typeface="Leelawadee UI Semilight" panose="020B0402040204020203"/>
              </a:rPr>
              <a:t>of </a:t>
            </a:r>
            <a:r>
              <a:rPr sz="1400" dirty="0">
                <a:solidFill>
                  <a:srgbClr val="56555A"/>
                </a:solidFill>
                <a:latin typeface="Leelawadee UI Semilight" panose="020B0402040204020203"/>
                <a:cs typeface="Leelawadee UI Semilight" panose="020B0402040204020203"/>
              </a:rPr>
              <a:t>the null </a:t>
            </a:r>
            <a:r>
              <a:rPr sz="1400" spc="-5" dirty="0">
                <a:solidFill>
                  <a:srgbClr val="56555A"/>
                </a:solidFill>
                <a:latin typeface="Leelawadee UI Semilight" panose="020B0402040204020203"/>
                <a:cs typeface="Leelawadee UI Semilight" panose="020B0402040204020203"/>
              </a:rPr>
              <a:t>is similar </a:t>
            </a:r>
            <a:r>
              <a:rPr sz="1400" spc="-10" dirty="0">
                <a:solidFill>
                  <a:srgbClr val="56555A"/>
                </a:solidFill>
                <a:latin typeface="Leelawadee UI Semilight" panose="020B0402040204020203"/>
                <a:cs typeface="Leelawadee UI Semilight" panose="020B0402040204020203"/>
              </a:rPr>
              <a:t>to: </a:t>
            </a:r>
            <a:r>
              <a:rPr sz="1400" spc="-5" dirty="0">
                <a:solidFill>
                  <a:srgbClr val="56555A"/>
                </a:solidFill>
                <a:latin typeface="Leelawadee UI Semilight" panose="020B0402040204020203"/>
                <a:cs typeface="Leelawadee UI Semilight" panose="020B0402040204020203"/>
              </a:rPr>
              <a:t>innocent until proven </a:t>
            </a:r>
            <a:r>
              <a:rPr sz="1400" dirty="0">
                <a:solidFill>
                  <a:srgbClr val="56555A"/>
                </a:solidFill>
                <a:latin typeface="Leelawadee UI Semilight" panose="020B0402040204020203"/>
                <a:cs typeface="Leelawadee UI Semilight" panose="020B0402040204020203"/>
              </a:rPr>
              <a:t> </a:t>
            </a:r>
            <a:r>
              <a:rPr sz="1400" spc="-15" dirty="0">
                <a:solidFill>
                  <a:srgbClr val="56555A"/>
                </a:solidFill>
                <a:latin typeface="Leelawadee UI Semilight" panose="020B0402040204020203"/>
                <a:cs typeface="Leelawadee UI Semilight" panose="020B0402040204020203"/>
              </a:rPr>
              <a:t>guilty.</a:t>
            </a:r>
            <a:r>
              <a:rPr sz="1400" spc="-10" dirty="0">
                <a:solidFill>
                  <a:srgbClr val="56555A"/>
                </a:solidFill>
                <a:latin typeface="Leelawadee UI Semilight" panose="020B0402040204020203"/>
                <a:cs typeface="Leelawadee UI Semilight" panose="020B0402040204020203"/>
              </a:rPr>
              <a:t> </a:t>
            </a:r>
            <a:r>
              <a:rPr sz="1400" spc="-15" dirty="0">
                <a:solidFill>
                  <a:srgbClr val="56555A"/>
                </a:solidFill>
                <a:latin typeface="Leelawadee UI Semilight" panose="020B0402040204020203"/>
                <a:cs typeface="Leelawadee UI Semilight" panose="020B0402040204020203"/>
              </a:rPr>
              <a:t>We </a:t>
            </a:r>
            <a:r>
              <a:rPr sz="1400" spc="-5" dirty="0">
                <a:solidFill>
                  <a:srgbClr val="56555A"/>
                </a:solidFill>
                <a:latin typeface="Leelawadee UI Semilight" panose="020B0402040204020203"/>
                <a:cs typeface="Leelawadee UI Semilight" panose="020B0402040204020203"/>
              </a:rPr>
              <a:t>assume innocence</a:t>
            </a:r>
            <a:r>
              <a:rPr sz="1400" spc="37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until </a:t>
            </a:r>
            <a:r>
              <a:rPr sz="1400" spc="-10" dirty="0">
                <a:solidFill>
                  <a:srgbClr val="56555A"/>
                </a:solidFill>
                <a:latin typeface="Leelawadee UI Semilight" panose="020B0402040204020203"/>
                <a:cs typeface="Leelawadee UI Semilight" panose="020B0402040204020203"/>
              </a:rPr>
              <a:t>we</a:t>
            </a:r>
            <a:r>
              <a:rPr sz="1400" spc="36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have enough </a:t>
            </a:r>
            <a:r>
              <a:rPr sz="1400" spc="-15" dirty="0">
                <a:solidFill>
                  <a:srgbClr val="56555A"/>
                </a:solidFill>
                <a:latin typeface="Leelawadee UI Semilight" panose="020B0402040204020203"/>
                <a:cs typeface="Leelawadee UI Semilight" panose="020B0402040204020203"/>
              </a:rPr>
              <a:t>evidence </a:t>
            </a:r>
            <a:r>
              <a:rPr sz="1400" spc="-10" dirty="0">
                <a:solidFill>
                  <a:srgbClr val="56555A"/>
                </a:solidFill>
                <a:latin typeface="Leelawadee UI Semilight" panose="020B0402040204020203"/>
                <a:cs typeface="Leelawadee UI Semilight" panose="020B0402040204020203"/>
              </a:rPr>
              <a:t> to</a:t>
            </a:r>
            <a:r>
              <a:rPr sz="1400" spc="5" dirty="0">
                <a:solidFill>
                  <a:srgbClr val="56555A"/>
                </a:solidFill>
                <a:latin typeface="Leelawadee UI Semilight" panose="020B0402040204020203"/>
                <a:cs typeface="Leelawadee UI Semilight" panose="020B0402040204020203"/>
              </a:rPr>
              <a:t> </a:t>
            </a:r>
            <a:r>
              <a:rPr sz="1400" spc="-10" dirty="0">
                <a:solidFill>
                  <a:srgbClr val="56555A"/>
                </a:solidFill>
                <a:latin typeface="Leelawadee UI Semilight" panose="020B0402040204020203"/>
                <a:cs typeface="Leelawadee UI Semilight" panose="020B0402040204020203"/>
              </a:rPr>
              <a:t>prove </a:t>
            </a:r>
            <a:r>
              <a:rPr sz="1400" spc="-5" dirty="0">
                <a:solidFill>
                  <a:srgbClr val="56555A"/>
                </a:solidFill>
                <a:latin typeface="Leelawadee UI Semilight" panose="020B0402040204020203"/>
                <a:cs typeface="Leelawadee UI Semilight" panose="020B0402040204020203"/>
              </a:rPr>
              <a:t>that</a:t>
            </a:r>
            <a:r>
              <a:rPr sz="1400" spc="10"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a</a:t>
            </a:r>
            <a:r>
              <a:rPr sz="1400" spc="5"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suspect</a:t>
            </a:r>
            <a:r>
              <a:rPr sz="1400" spc="1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is</a:t>
            </a:r>
            <a:r>
              <a:rPr sz="1400" spc="15" dirty="0">
                <a:solidFill>
                  <a:srgbClr val="56555A"/>
                </a:solidFill>
                <a:latin typeface="Leelawadee UI Semilight" panose="020B0402040204020203"/>
                <a:cs typeface="Leelawadee UI Semilight" panose="020B0402040204020203"/>
              </a:rPr>
              <a:t> </a:t>
            </a:r>
            <a:r>
              <a:rPr sz="1400" spc="-15" dirty="0">
                <a:solidFill>
                  <a:srgbClr val="56555A"/>
                </a:solidFill>
                <a:latin typeface="Leelawadee UI Semilight" panose="020B0402040204020203"/>
                <a:cs typeface="Leelawadee UI Semilight" panose="020B0402040204020203"/>
              </a:rPr>
              <a:t>guilty.</a:t>
            </a:r>
            <a:endParaRPr sz="1400">
              <a:latin typeface="Leelawadee UI Semilight" panose="020B0402040204020203"/>
              <a:cs typeface="Leelawadee UI Semilight" panose="020B0402040204020203"/>
            </a:endParaRPr>
          </a:p>
        </p:txBody>
      </p:sp>
      <p:sp>
        <p:nvSpPr>
          <p:cNvPr id="7" name="object 7"/>
          <p:cNvSpPr txBox="1"/>
          <p:nvPr/>
        </p:nvSpPr>
        <p:spPr>
          <a:xfrm>
            <a:off x="6350508" y="3192779"/>
            <a:ext cx="5027930" cy="449580"/>
          </a:xfrm>
          <a:prstGeom prst="rect">
            <a:avLst/>
          </a:prstGeom>
          <a:solidFill>
            <a:srgbClr val="52737A"/>
          </a:solidFill>
        </p:spPr>
        <p:txBody>
          <a:bodyPr vert="horz" wrap="square" lIns="0" tIns="60960" rIns="0" bIns="0" rtlCol="0">
            <a:spAutoFit/>
          </a:bodyPr>
          <a:lstStyle/>
          <a:p>
            <a:pPr algn="ctr">
              <a:lnSpc>
                <a:spcPct val="100000"/>
              </a:lnSpc>
              <a:spcBef>
                <a:spcPts val="480"/>
              </a:spcBef>
            </a:pPr>
            <a:r>
              <a:rPr sz="2100" dirty="0">
                <a:solidFill>
                  <a:srgbClr val="FFFFFF"/>
                </a:solidFill>
                <a:latin typeface="Leelawadee UI Semilight" panose="020B0402040204020203"/>
                <a:cs typeface="Leelawadee UI Semilight" panose="020B0402040204020203"/>
              </a:rPr>
              <a:t>A</a:t>
            </a:r>
            <a:r>
              <a:rPr sz="2100" spc="5" dirty="0">
                <a:solidFill>
                  <a:srgbClr val="FFFFFF"/>
                </a:solidFill>
                <a:latin typeface="Leelawadee UI Semilight" panose="020B0402040204020203"/>
                <a:cs typeface="Leelawadee UI Semilight" panose="020B0402040204020203"/>
              </a:rPr>
              <a:t>l</a:t>
            </a:r>
            <a:r>
              <a:rPr sz="2100" spc="-10" dirty="0">
                <a:solidFill>
                  <a:srgbClr val="FFFFFF"/>
                </a:solidFill>
                <a:latin typeface="Leelawadee UI Semilight" panose="020B0402040204020203"/>
                <a:cs typeface="Leelawadee UI Semilight" panose="020B0402040204020203"/>
              </a:rPr>
              <a:t>t</a:t>
            </a:r>
            <a:r>
              <a:rPr sz="2100" spc="-20" dirty="0">
                <a:solidFill>
                  <a:srgbClr val="FFFFFF"/>
                </a:solidFill>
                <a:latin typeface="Leelawadee UI Semilight" panose="020B0402040204020203"/>
                <a:cs typeface="Leelawadee UI Semilight" panose="020B0402040204020203"/>
              </a:rPr>
              <a:t>e</a:t>
            </a:r>
            <a:r>
              <a:rPr sz="2100" spc="-10" dirty="0">
                <a:solidFill>
                  <a:srgbClr val="FFFFFF"/>
                </a:solidFill>
                <a:latin typeface="Leelawadee UI Semilight" panose="020B0402040204020203"/>
                <a:cs typeface="Leelawadee UI Semilight" panose="020B0402040204020203"/>
              </a:rPr>
              <a:t>r</a:t>
            </a:r>
            <a:r>
              <a:rPr sz="2100" spc="-5" dirty="0">
                <a:solidFill>
                  <a:srgbClr val="FFFFFF"/>
                </a:solidFill>
                <a:latin typeface="Leelawadee UI Semilight" panose="020B0402040204020203"/>
                <a:cs typeface="Leelawadee UI Semilight" panose="020B0402040204020203"/>
              </a:rPr>
              <a:t>n</a:t>
            </a:r>
            <a:r>
              <a:rPr sz="2100" dirty="0">
                <a:solidFill>
                  <a:srgbClr val="FFFFFF"/>
                </a:solidFill>
                <a:latin typeface="Leelawadee UI Semilight" panose="020B0402040204020203"/>
                <a:cs typeface="Leelawadee UI Semilight" panose="020B0402040204020203"/>
              </a:rPr>
              <a:t>a</a:t>
            </a:r>
            <a:r>
              <a:rPr sz="2100" spc="-10" dirty="0">
                <a:solidFill>
                  <a:srgbClr val="FFFFFF"/>
                </a:solidFill>
                <a:latin typeface="Leelawadee UI Semilight" panose="020B0402040204020203"/>
                <a:cs typeface="Leelawadee UI Semilight" panose="020B0402040204020203"/>
              </a:rPr>
              <a:t>t</a:t>
            </a:r>
            <a:r>
              <a:rPr sz="2100" spc="-5" dirty="0">
                <a:solidFill>
                  <a:srgbClr val="FFFFFF"/>
                </a:solidFill>
                <a:latin typeface="Leelawadee UI Semilight" panose="020B0402040204020203"/>
                <a:cs typeface="Leelawadee UI Semilight" panose="020B0402040204020203"/>
              </a:rPr>
              <a:t>i</a:t>
            </a:r>
            <a:r>
              <a:rPr sz="2100" spc="-25" dirty="0">
                <a:solidFill>
                  <a:srgbClr val="FFFFFF"/>
                </a:solidFill>
                <a:latin typeface="Leelawadee UI Semilight" panose="020B0402040204020203"/>
                <a:cs typeface="Leelawadee UI Semilight" panose="020B0402040204020203"/>
              </a:rPr>
              <a:t>v</a:t>
            </a:r>
            <a:r>
              <a:rPr sz="2100" spc="15" dirty="0">
                <a:solidFill>
                  <a:srgbClr val="FFFFFF"/>
                </a:solidFill>
                <a:latin typeface="Leelawadee UI Semilight" panose="020B0402040204020203"/>
                <a:cs typeface="Leelawadee UI Semilight" panose="020B0402040204020203"/>
              </a:rPr>
              <a:t>e</a:t>
            </a:r>
            <a:r>
              <a:rPr sz="2100" spc="-70" dirty="0">
                <a:solidFill>
                  <a:srgbClr val="FFFFFF"/>
                </a:solidFill>
                <a:latin typeface="Leelawadee UI Semilight" panose="020B0402040204020203"/>
                <a:cs typeface="Leelawadee UI Semilight" panose="020B0402040204020203"/>
              </a:rPr>
              <a:t> </a:t>
            </a:r>
            <a:r>
              <a:rPr sz="2100" spc="5" dirty="0">
                <a:solidFill>
                  <a:srgbClr val="FFFFFF"/>
                </a:solidFill>
                <a:latin typeface="Leelawadee UI Semilight" panose="020B0402040204020203"/>
                <a:cs typeface="Leelawadee UI Semilight" panose="020B0402040204020203"/>
              </a:rPr>
              <a:t>h</a:t>
            </a:r>
            <a:r>
              <a:rPr sz="2100" spc="10" dirty="0">
                <a:solidFill>
                  <a:srgbClr val="FFFFFF"/>
                </a:solidFill>
                <a:latin typeface="Leelawadee UI Semilight" panose="020B0402040204020203"/>
                <a:cs typeface="Leelawadee UI Semilight" panose="020B0402040204020203"/>
              </a:rPr>
              <a:t>y</a:t>
            </a:r>
            <a:r>
              <a:rPr sz="2100" spc="-15" dirty="0">
                <a:solidFill>
                  <a:srgbClr val="FFFFFF"/>
                </a:solidFill>
                <a:latin typeface="Leelawadee UI Semilight" panose="020B0402040204020203"/>
                <a:cs typeface="Leelawadee UI Semilight" panose="020B0402040204020203"/>
              </a:rPr>
              <a:t>p</a:t>
            </a:r>
            <a:r>
              <a:rPr sz="2100" spc="-10" dirty="0">
                <a:solidFill>
                  <a:srgbClr val="FFFFFF"/>
                </a:solidFill>
                <a:latin typeface="Leelawadee UI Semilight" panose="020B0402040204020203"/>
                <a:cs typeface="Leelawadee UI Semilight" panose="020B0402040204020203"/>
              </a:rPr>
              <a:t>o</a:t>
            </a:r>
            <a:r>
              <a:rPr sz="2100" dirty="0">
                <a:solidFill>
                  <a:srgbClr val="FFFFFF"/>
                </a:solidFill>
                <a:latin typeface="Leelawadee UI Semilight" panose="020B0402040204020203"/>
                <a:cs typeface="Leelawadee UI Semilight" panose="020B0402040204020203"/>
              </a:rPr>
              <a:t>t</a:t>
            </a:r>
            <a:r>
              <a:rPr sz="2100" spc="-20" dirty="0">
                <a:solidFill>
                  <a:srgbClr val="FFFFFF"/>
                </a:solidFill>
                <a:latin typeface="Leelawadee UI Semilight" panose="020B0402040204020203"/>
                <a:cs typeface="Leelawadee UI Semilight" panose="020B0402040204020203"/>
              </a:rPr>
              <a:t>h</a:t>
            </a:r>
            <a:r>
              <a:rPr sz="2100" spc="-5" dirty="0">
                <a:solidFill>
                  <a:srgbClr val="FFFFFF"/>
                </a:solidFill>
                <a:latin typeface="Leelawadee UI Semilight" panose="020B0402040204020203"/>
                <a:cs typeface="Leelawadee UI Semilight" panose="020B0402040204020203"/>
              </a:rPr>
              <a:t>es</a:t>
            </a:r>
            <a:r>
              <a:rPr sz="2100" spc="-20" dirty="0">
                <a:solidFill>
                  <a:srgbClr val="FFFFFF"/>
                </a:solidFill>
                <a:latin typeface="Leelawadee UI Semilight" panose="020B0402040204020203"/>
                <a:cs typeface="Leelawadee UI Semilight" panose="020B0402040204020203"/>
              </a:rPr>
              <a:t>i</a:t>
            </a:r>
            <a:r>
              <a:rPr sz="2100" spc="15" dirty="0">
                <a:solidFill>
                  <a:srgbClr val="FFFFFF"/>
                </a:solidFill>
                <a:latin typeface="Leelawadee UI Semilight" panose="020B0402040204020203"/>
                <a:cs typeface="Leelawadee UI Semilight" panose="020B0402040204020203"/>
              </a:rPr>
              <a:t>s</a:t>
            </a:r>
            <a:r>
              <a:rPr sz="2100" spc="-55" dirty="0">
                <a:solidFill>
                  <a:srgbClr val="FFFFFF"/>
                </a:solidFill>
                <a:latin typeface="Leelawadee UI Semilight" panose="020B0402040204020203"/>
                <a:cs typeface="Leelawadee UI Semilight" panose="020B0402040204020203"/>
              </a:rPr>
              <a:t> </a:t>
            </a:r>
            <a:r>
              <a:rPr sz="2100" spc="10" dirty="0">
                <a:solidFill>
                  <a:srgbClr val="FFFFFF"/>
                </a:solidFill>
                <a:latin typeface="Leelawadee UI Semilight" panose="020B0402040204020203"/>
                <a:cs typeface="Leelawadee UI Semilight" panose="020B0402040204020203"/>
              </a:rPr>
              <a:t>(</a:t>
            </a:r>
            <a:r>
              <a:rPr sz="2100" spc="10" dirty="0">
                <a:solidFill>
                  <a:srgbClr val="FFFFFF"/>
                </a:solidFill>
                <a:latin typeface="Leelawadee UI Semilight" panose="020B0402040204020203"/>
                <a:cs typeface="Leelawadee UI Semilight" panose="020B0402040204020203"/>
              </a:rPr>
              <a:t>H</a:t>
            </a:r>
            <a:r>
              <a:rPr sz="2100" spc="7" baseline="-20000" dirty="0">
                <a:solidFill>
                  <a:srgbClr val="FFFFFF"/>
                </a:solidFill>
                <a:latin typeface="Leelawadee UI Semilight" panose="020B0402040204020203"/>
                <a:cs typeface="Leelawadee UI Semilight" panose="020B0402040204020203"/>
              </a:rPr>
              <a:t>1</a:t>
            </a:r>
            <a:r>
              <a:rPr sz="2100" spc="-44" baseline="-20000" dirty="0">
                <a:solidFill>
                  <a:srgbClr val="FFFFFF"/>
                </a:solidFill>
                <a:latin typeface="Leelawadee UI Semilight" panose="020B0402040204020203"/>
                <a:cs typeface="Leelawadee UI Semilight" panose="020B0402040204020203"/>
              </a:rPr>
              <a:t> </a:t>
            </a:r>
            <a:r>
              <a:rPr sz="2100" spc="5" dirty="0">
                <a:solidFill>
                  <a:srgbClr val="FFFFFF"/>
                </a:solidFill>
                <a:latin typeface="Leelawadee UI Semilight" panose="020B0402040204020203"/>
                <a:cs typeface="Leelawadee UI Semilight" panose="020B0402040204020203"/>
              </a:rPr>
              <a:t>o</a:t>
            </a:r>
            <a:r>
              <a:rPr sz="2100" spc="10" dirty="0">
                <a:solidFill>
                  <a:srgbClr val="FFFFFF"/>
                </a:solidFill>
                <a:latin typeface="Leelawadee UI Semilight" panose="020B0402040204020203"/>
                <a:cs typeface="Leelawadee UI Semilight" panose="020B0402040204020203"/>
              </a:rPr>
              <a:t>r</a:t>
            </a:r>
            <a:r>
              <a:rPr sz="2100" spc="-210" dirty="0">
                <a:solidFill>
                  <a:srgbClr val="FFFFFF"/>
                </a:solidFill>
                <a:latin typeface="Leelawadee UI Semilight" panose="020B0402040204020203"/>
                <a:cs typeface="Leelawadee UI Semilight" panose="020B0402040204020203"/>
              </a:rPr>
              <a:t> </a:t>
            </a:r>
            <a:r>
              <a:rPr sz="2100" spc="5" dirty="0">
                <a:solidFill>
                  <a:srgbClr val="FFFFFF"/>
                </a:solidFill>
                <a:latin typeface="Leelawadee UI Semilight" panose="020B0402040204020203"/>
                <a:cs typeface="Leelawadee UI Semilight" panose="020B0402040204020203"/>
              </a:rPr>
              <a:t>H</a:t>
            </a:r>
            <a:r>
              <a:rPr sz="2100" spc="7" baseline="-20000" dirty="0">
                <a:solidFill>
                  <a:srgbClr val="FFFFFF"/>
                </a:solidFill>
                <a:latin typeface="Leelawadee UI Semilight" panose="020B0402040204020203"/>
                <a:cs typeface="Leelawadee UI Semilight" panose="020B0402040204020203"/>
              </a:rPr>
              <a:t>A</a:t>
            </a:r>
            <a:r>
              <a:rPr sz="2100" spc="10" dirty="0">
                <a:solidFill>
                  <a:srgbClr val="FFFFFF"/>
                </a:solidFill>
                <a:latin typeface="Leelawadee UI Semilight" panose="020B0402040204020203"/>
                <a:cs typeface="Leelawadee UI Semilight" panose="020B0402040204020203"/>
              </a:rPr>
              <a:t>)</a:t>
            </a:r>
            <a:endParaRPr sz="2100">
              <a:latin typeface="Leelawadee UI Semilight" panose="020B0402040204020203"/>
              <a:cs typeface="Leelawadee UI Semilight" panose="020B0402040204020203"/>
            </a:endParaRPr>
          </a:p>
        </p:txBody>
      </p:sp>
      <p:sp>
        <p:nvSpPr>
          <p:cNvPr id="8" name="object 8"/>
          <p:cNvSpPr txBox="1"/>
          <p:nvPr/>
        </p:nvSpPr>
        <p:spPr>
          <a:xfrm>
            <a:off x="6350508" y="3642359"/>
            <a:ext cx="5027930" cy="2270760"/>
          </a:xfrm>
          <a:prstGeom prst="rect">
            <a:avLst/>
          </a:prstGeom>
          <a:solidFill>
            <a:srgbClr val="52737A">
              <a:alpha val="19999"/>
            </a:srgbClr>
          </a:solidFill>
        </p:spPr>
        <p:txBody>
          <a:bodyPr vert="horz" wrap="square" lIns="0" tIns="57785" rIns="0" bIns="0" rtlCol="0">
            <a:spAutoFit/>
          </a:bodyPr>
          <a:lstStyle/>
          <a:p>
            <a:pPr marL="122555" marR="113665">
              <a:lnSpc>
                <a:spcPct val="100000"/>
              </a:lnSpc>
              <a:spcBef>
                <a:spcPts val="455"/>
              </a:spcBef>
            </a:pPr>
            <a:r>
              <a:rPr sz="1400" dirty="0">
                <a:solidFill>
                  <a:srgbClr val="56555A"/>
                </a:solidFill>
                <a:latin typeface="Leelawadee UI Semilight" panose="020B0402040204020203"/>
                <a:cs typeface="Leelawadee UI Semilight" panose="020B0402040204020203"/>
              </a:rPr>
              <a:t>The</a:t>
            </a:r>
            <a:r>
              <a:rPr sz="1400" spc="13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alternative</a:t>
            </a:r>
            <a:r>
              <a:rPr sz="1400" spc="13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hypothesis</a:t>
            </a:r>
            <a:r>
              <a:rPr sz="1400" spc="14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is</a:t>
            </a:r>
            <a:r>
              <a:rPr sz="1400" spc="140"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the</a:t>
            </a:r>
            <a:r>
              <a:rPr sz="1400" spc="135"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change</a:t>
            </a:r>
            <a:r>
              <a:rPr sz="1400" spc="14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or</a:t>
            </a:r>
            <a:r>
              <a:rPr sz="1400" spc="140" dirty="0">
                <a:solidFill>
                  <a:srgbClr val="56555A"/>
                </a:solidFill>
                <a:latin typeface="Leelawadee UI Semilight" panose="020B0402040204020203"/>
                <a:cs typeface="Leelawadee UI Semilight" panose="020B0402040204020203"/>
              </a:rPr>
              <a:t> </a:t>
            </a:r>
            <a:r>
              <a:rPr sz="1400" spc="-10" dirty="0">
                <a:solidFill>
                  <a:srgbClr val="56555A"/>
                </a:solidFill>
                <a:latin typeface="Leelawadee UI Semilight" panose="020B0402040204020203"/>
                <a:cs typeface="Leelawadee UI Semilight" panose="020B0402040204020203"/>
              </a:rPr>
              <a:t>innovation</a:t>
            </a:r>
            <a:r>
              <a:rPr sz="1400" spc="135"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that</a:t>
            </a:r>
            <a:r>
              <a:rPr sz="1400" spc="13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is </a:t>
            </a:r>
            <a:r>
              <a:rPr sz="1400" spc="-37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contesting</a:t>
            </a:r>
            <a:r>
              <a:rPr sz="1400" spc="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the</a:t>
            </a:r>
            <a:r>
              <a:rPr sz="1400" spc="2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status-quo.</a:t>
            </a:r>
            <a:endParaRPr sz="1400">
              <a:latin typeface="Leelawadee UI Semilight" panose="020B0402040204020203"/>
              <a:cs typeface="Leelawadee UI Semilight" panose="020B0402040204020203"/>
            </a:endParaRPr>
          </a:p>
          <a:p>
            <a:pPr>
              <a:lnSpc>
                <a:spcPct val="100000"/>
              </a:lnSpc>
              <a:spcBef>
                <a:spcPts val="15"/>
              </a:spcBef>
            </a:pPr>
            <a:endParaRPr sz="1250">
              <a:latin typeface="Leelawadee UI Semilight" panose="020B0402040204020203"/>
              <a:cs typeface="Leelawadee UI Semilight" panose="020B0402040204020203"/>
            </a:endParaRPr>
          </a:p>
          <a:p>
            <a:pPr marL="122555">
              <a:lnSpc>
                <a:spcPct val="100000"/>
              </a:lnSpc>
            </a:pPr>
            <a:r>
              <a:rPr sz="1400" spc="-5" dirty="0">
                <a:solidFill>
                  <a:srgbClr val="56555A"/>
                </a:solidFill>
                <a:latin typeface="Leelawadee UI Semilight" panose="020B0402040204020203"/>
                <a:cs typeface="Leelawadee UI Semilight" panose="020B0402040204020203"/>
              </a:rPr>
              <a:t>Usually</a:t>
            </a:r>
            <a:r>
              <a:rPr sz="1400" spc="33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the</a:t>
            </a:r>
            <a:r>
              <a:rPr sz="1400" spc="33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alternative</a:t>
            </a:r>
            <a:r>
              <a:rPr sz="1400" spc="34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is</a:t>
            </a:r>
            <a:r>
              <a:rPr sz="1400" spc="34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our</a:t>
            </a:r>
            <a:r>
              <a:rPr sz="1400" spc="345"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own</a:t>
            </a:r>
            <a:r>
              <a:rPr sz="1400" spc="33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opinion.</a:t>
            </a:r>
            <a:r>
              <a:rPr sz="1400" spc="345"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The</a:t>
            </a:r>
            <a:r>
              <a:rPr sz="1400" spc="34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idea</a:t>
            </a:r>
            <a:r>
              <a:rPr sz="1400" spc="34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is</a:t>
            </a:r>
            <a:r>
              <a:rPr sz="1400" spc="34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the</a:t>
            </a:r>
            <a:endParaRPr sz="1400">
              <a:latin typeface="Leelawadee UI Semilight" panose="020B0402040204020203"/>
              <a:cs typeface="Leelawadee UI Semilight" panose="020B0402040204020203"/>
            </a:endParaRPr>
          </a:p>
          <a:p>
            <a:pPr marL="122555">
              <a:lnSpc>
                <a:spcPct val="100000"/>
              </a:lnSpc>
              <a:spcBef>
                <a:spcPts val="5"/>
              </a:spcBef>
            </a:pPr>
            <a:r>
              <a:rPr sz="1400" spc="-5" dirty="0">
                <a:solidFill>
                  <a:srgbClr val="56555A"/>
                </a:solidFill>
                <a:latin typeface="Leelawadee UI Semilight" panose="020B0402040204020203"/>
                <a:cs typeface="Leelawadee UI Semilight" panose="020B0402040204020203"/>
              </a:rPr>
              <a:t>following:</a:t>
            </a:r>
            <a:endParaRPr sz="1400">
              <a:latin typeface="Leelawadee UI Semilight" panose="020B0402040204020203"/>
              <a:cs typeface="Leelawadee UI Semilight" panose="020B0402040204020203"/>
            </a:endParaRPr>
          </a:p>
          <a:p>
            <a:pPr>
              <a:lnSpc>
                <a:spcPct val="100000"/>
              </a:lnSpc>
              <a:spcBef>
                <a:spcPts val="15"/>
              </a:spcBef>
            </a:pPr>
            <a:endParaRPr sz="1250">
              <a:latin typeface="Leelawadee UI Semilight" panose="020B0402040204020203"/>
              <a:cs typeface="Leelawadee UI Semilight" panose="020B0402040204020203"/>
            </a:endParaRPr>
          </a:p>
          <a:p>
            <a:pPr marL="122555" marR="113030" algn="just">
              <a:lnSpc>
                <a:spcPct val="100000"/>
              </a:lnSpc>
            </a:pPr>
            <a:r>
              <a:rPr sz="1400" dirty="0">
                <a:solidFill>
                  <a:srgbClr val="56555A"/>
                </a:solidFill>
                <a:latin typeface="Leelawadee UI Semilight" panose="020B0402040204020203"/>
                <a:cs typeface="Leelawadee UI Semilight" panose="020B0402040204020203"/>
              </a:rPr>
              <a:t>If the </a:t>
            </a:r>
            <a:r>
              <a:rPr sz="1400" spc="-5" dirty="0">
                <a:solidFill>
                  <a:srgbClr val="56555A"/>
                </a:solidFill>
                <a:latin typeface="Leelawadee UI Semilight" panose="020B0402040204020203"/>
                <a:cs typeface="Leelawadee UI Semilight" panose="020B0402040204020203"/>
              </a:rPr>
              <a:t>null is </a:t>
            </a:r>
            <a:r>
              <a:rPr sz="1400" dirty="0">
                <a:solidFill>
                  <a:srgbClr val="56555A"/>
                </a:solidFill>
                <a:latin typeface="Leelawadee UI Semilight" panose="020B0402040204020203"/>
                <a:cs typeface="Leelawadee UI Semilight" panose="020B0402040204020203"/>
              </a:rPr>
              <a:t>the status-quo (i.e., what </a:t>
            </a:r>
            <a:r>
              <a:rPr sz="1400" spc="-5" dirty="0">
                <a:solidFill>
                  <a:srgbClr val="56555A"/>
                </a:solidFill>
                <a:latin typeface="Leelawadee UI Semilight" panose="020B0402040204020203"/>
                <a:cs typeface="Leelawadee UI Semilight" panose="020B0402040204020203"/>
              </a:rPr>
              <a:t>is generally believed), </a:t>
            </a:r>
            <a:r>
              <a:rPr sz="1400" dirty="0">
                <a:solidFill>
                  <a:srgbClr val="56555A"/>
                </a:solidFill>
                <a:latin typeface="Leelawadee UI Semilight" panose="020B0402040204020203"/>
                <a:cs typeface="Leelawadee UI Semilight" panose="020B0402040204020203"/>
              </a:rPr>
              <a:t> then</a:t>
            </a:r>
            <a:r>
              <a:rPr sz="1400" spc="5"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the</a:t>
            </a:r>
            <a:r>
              <a:rPr sz="1400" spc="5"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act</a:t>
            </a:r>
            <a:r>
              <a:rPr sz="1400" spc="5" dirty="0">
                <a:solidFill>
                  <a:srgbClr val="56555A"/>
                </a:solidFill>
                <a:latin typeface="Leelawadee UI Semilight" panose="020B0402040204020203"/>
                <a:cs typeface="Leelawadee UI Semilight" panose="020B0402040204020203"/>
              </a:rPr>
              <a:t> </a:t>
            </a:r>
            <a:r>
              <a:rPr sz="1400" spc="-15" dirty="0">
                <a:solidFill>
                  <a:srgbClr val="56555A"/>
                </a:solidFill>
                <a:latin typeface="Leelawadee UI Semilight" panose="020B0402040204020203"/>
                <a:cs typeface="Leelawadee UI Semilight" panose="020B0402040204020203"/>
              </a:rPr>
              <a:t>of</a:t>
            </a:r>
            <a:r>
              <a:rPr sz="1400" spc="-10"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performing</a:t>
            </a:r>
            <a:r>
              <a:rPr sz="1400" spc="5"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a</a:t>
            </a:r>
            <a:r>
              <a:rPr sz="1400" spc="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test,</a:t>
            </a:r>
            <a:r>
              <a:rPr sz="1400" dirty="0">
                <a:solidFill>
                  <a:srgbClr val="56555A"/>
                </a:solidFill>
                <a:latin typeface="Leelawadee UI Semilight" panose="020B0402040204020203"/>
                <a:cs typeface="Leelawadee UI Semilight" panose="020B0402040204020203"/>
              </a:rPr>
              <a:t> shows</a:t>
            </a:r>
            <a:r>
              <a:rPr sz="1400" spc="5" dirty="0">
                <a:solidFill>
                  <a:srgbClr val="56555A"/>
                </a:solidFill>
                <a:latin typeface="Leelawadee UI Semilight" panose="020B0402040204020203"/>
                <a:cs typeface="Leelawadee UI Semilight" panose="020B0402040204020203"/>
              </a:rPr>
              <a:t> </a:t>
            </a:r>
            <a:r>
              <a:rPr sz="1400" spc="-10" dirty="0">
                <a:solidFill>
                  <a:srgbClr val="56555A"/>
                </a:solidFill>
                <a:latin typeface="Leelawadee UI Semilight" panose="020B0402040204020203"/>
                <a:cs typeface="Leelawadee UI Semilight" panose="020B0402040204020203"/>
              </a:rPr>
              <a:t>we</a:t>
            </a:r>
            <a:r>
              <a:rPr sz="1400" spc="36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have</a:t>
            </a:r>
            <a:r>
              <a:rPr sz="1400" spc="37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doubts </a:t>
            </a:r>
            <a:r>
              <a:rPr sz="1400" spc="-370"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about </a:t>
            </a:r>
            <a:r>
              <a:rPr sz="1400" spc="-5" dirty="0">
                <a:solidFill>
                  <a:srgbClr val="56555A"/>
                </a:solidFill>
                <a:latin typeface="Leelawadee UI Semilight" panose="020B0402040204020203"/>
                <a:cs typeface="Leelawadee UI Semilight" panose="020B0402040204020203"/>
              </a:rPr>
              <a:t>the </a:t>
            </a:r>
            <a:r>
              <a:rPr sz="1400" dirty="0">
                <a:solidFill>
                  <a:srgbClr val="56555A"/>
                </a:solidFill>
                <a:latin typeface="Leelawadee UI Semilight" panose="020B0402040204020203"/>
                <a:cs typeface="Leelawadee UI Semilight" panose="020B0402040204020203"/>
              </a:rPr>
              <a:t>truthfulness </a:t>
            </a:r>
            <a:r>
              <a:rPr sz="1400" spc="-15" dirty="0">
                <a:solidFill>
                  <a:srgbClr val="56555A"/>
                </a:solidFill>
                <a:latin typeface="Leelawadee UI Semilight" panose="020B0402040204020203"/>
                <a:cs typeface="Leelawadee UI Semilight" panose="020B0402040204020203"/>
              </a:rPr>
              <a:t>of </a:t>
            </a:r>
            <a:r>
              <a:rPr sz="1400" spc="-5" dirty="0">
                <a:solidFill>
                  <a:srgbClr val="56555A"/>
                </a:solidFill>
                <a:latin typeface="Leelawadee UI Semilight" panose="020B0402040204020203"/>
                <a:cs typeface="Leelawadee UI Semilight" panose="020B0402040204020203"/>
              </a:rPr>
              <a:t>the null. </a:t>
            </a:r>
            <a:r>
              <a:rPr sz="1400" spc="-10" dirty="0">
                <a:solidFill>
                  <a:srgbClr val="56555A"/>
                </a:solidFill>
                <a:latin typeface="Leelawadee UI Semilight" panose="020B0402040204020203"/>
                <a:cs typeface="Leelawadee UI Semilight" panose="020B0402040204020203"/>
              </a:rPr>
              <a:t>More </a:t>
            </a:r>
            <a:r>
              <a:rPr sz="1400" spc="-5" dirty="0">
                <a:solidFill>
                  <a:srgbClr val="56555A"/>
                </a:solidFill>
                <a:latin typeface="Leelawadee UI Semilight" panose="020B0402040204020203"/>
                <a:cs typeface="Leelawadee UI Semilight" panose="020B0402040204020203"/>
              </a:rPr>
              <a:t>often </a:t>
            </a:r>
            <a:r>
              <a:rPr sz="1400" dirty="0">
                <a:solidFill>
                  <a:srgbClr val="56555A"/>
                </a:solidFill>
                <a:latin typeface="Leelawadee UI Semilight" panose="020B0402040204020203"/>
                <a:cs typeface="Leelawadee UI Semilight" panose="020B0402040204020203"/>
              </a:rPr>
              <a:t>than not </a:t>
            </a:r>
            <a:r>
              <a:rPr sz="1400" spc="5" dirty="0">
                <a:solidFill>
                  <a:srgbClr val="56555A"/>
                </a:solidFill>
                <a:latin typeface="Leelawadee UI Semilight" panose="020B0402040204020203"/>
                <a:cs typeface="Leelawadee UI Semilight" panose="020B0402040204020203"/>
              </a:rPr>
              <a:t>the </a:t>
            </a:r>
            <a:r>
              <a:rPr sz="1400" spc="1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researcher’s</a:t>
            </a:r>
            <a:r>
              <a:rPr sz="1400" spc="1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opinion</a:t>
            </a:r>
            <a:r>
              <a:rPr sz="1400" spc="1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is</a:t>
            </a:r>
            <a:r>
              <a:rPr sz="1400" spc="15"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contained</a:t>
            </a:r>
            <a:r>
              <a:rPr sz="1400" spc="1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in</a:t>
            </a:r>
            <a:r>
              <a:rPr sz="1400" spc="1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the</a:t>
            </a:r>
            <a:r>
              <a:rPr sz="1400" spc="3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alternative</a:t>
            </a:r>
            <a:r>
              <a:rPr sz="1400" spc="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hypothesis.</a:t>
            </a:r>
            <a:endParaRPr sz="1400">
              <a:latin typeface="Leelawadee UI Semilight" panose="020B0402040204020203"/>
              <a:cs typeface="Leelawadee UI Semilight" panose="020B0402040204020203"/>
            </a:endParaRPr>
          </a:p>
        </p:txBody>
      </p:sp>
      <p:sp>
        <p:nvSpPr>
          <p:cNvPr id="9" name="object 9"/>
          <p:cNvSpPr txBox="1"/>
          <p:nvPr/>
        </p:nvSpPr>
        <p:spPr>
          <a:xfrm>
            <a:off x="815339" y="3192779"/>
            <a:ext cx="5027930" cy="449580"/>
          </a:xfrm>
          <a:prstGeom prst="rect">
            <a:avLst/>
          </a:prstGeom>
          <a:solidFill>
            <a:srgbClr val="96AD9F"/>
          </a:solidFill>
        </p:spPr>
        <p:txBody>
          <a:bodyPr vert="horz" wrap="square" lIns="0" tIns="60960" rIns="0" bIns="0" rtlCol="0">
            <a:spAutoFit/>
          </a:bodyPr>
          <a:lstStyle/>
          <a:p>
            <a:pPr algn="ctr">
              <a:lnSpc>
                <a:spcPct val="100000"/>
              </a:lnSpc>
              <a:spcBef>
                <a:spcPts val="480"/>
              </a:spcBef>
            </a:pPr>
            <a:r>
              <a:rPr sz="2100" dirty="0">
                <a:solidFill>
                  <a:srgbClr val="FFFFFF"/>
                </a:solidFill>
                <a:latin typeface="Leelawadee UI Semilight" panose="020B0402040204020203"/>
                <a:cs typeface="Leelawadee UI Semilight" panose="020B0402040204020203"/>
              </a:rPr>
              <a:t>Null</a:t>
            </a:r>
            <a:r>
              <a:rPr sz="2100" spc="-60" dirty="0">
                <a:solidFill>
                  <a:srgbClr val="FFFFFF"/>
                </a:solidFill>
                <a:latin typeface="Leelawadee UI Semilight" panose="020B0402040204020203"/>
                <a:cs typeface="Leelawadee UI Semilight" panose="020B0402040204020203"/>
              </a:rPr>
              <a:t> </a:t>
            </a:r>
            <a:r>
              <a:rPr sz="2100" spc="-5" dirty="0">
                <a:solidFill>
                  <a:srgbClr val="FFFFFF"/>
                </a:solidFill>
                <a:latin typeface="Leelawadee UI Semilight" panose="020B0402040204020203"/>
                <a:cs typeface="Leelawadee UI Semilight" panose="020B0402040204020203"/>
              </a:rPr>
              <a:t>hypothesis</a:t>
            </a:r>
            <a:r>
              <a:rPr sz="2100" spc="-65" dirty="0">
                <a:solidFill>
                  <a:srgbClr val="FFFFFF"/>
                </a:solidFill>
                <a:latin typeface="Leelawadee UI Semilight" panose="020B0402040204020203"/>
                <a:cs typeface="Leelawadee UI Semilight" panose="020B0402040204020203"/>
              </a:rPr>
              <a:t> </a:t>
            </a:r>
            <a:r>
              <a:rPr sz="2100" spc="5" dirty="0">
                <a:solidFill>
                  <a:srgbClr val="FFFFFF"/>
                </a:solidFill>
                <a:latin typeface="Leelawadee UI Semilight" panose="020B0402040204020203"/>
                <a:cs typeface="Leelawadee UI Semilight" panose="020B0402040204020203"/>
              </a:rPr>
              <a:t>(H</a:t>
            </a:r>
            <a:r>
              <a:rPr sz="2100" spc="7" baseline="-20000" dirty="0">
                <a:solidFill>
                  <a:srgbClr val="FFFFFF"/>
                </a:solidFill>
                <a:latin typeface="Leelawadee UI Semilight" panose="020B0402040204020203"/>
                <a:cs typeface="Leelawadee UI Semilight" panose="020B0402040204020203"/>
              </a:rPr>
              <a:t>0</a:t>
            </a:r>
            <a:r>
              <a:rPr sz="2100" spc="5" dirty="0">
                <a:solidFill>
                  <a:srgbClr val="FFFFFF"/>
                </a:solidFill>
                <a:latin typeface="Leelawadee UI Semilight" panose="020B0402040204020203"/>
                <a:cs typeface="Leelawadee UI Semilight" panose="020B0402040204020203"/>
              </a:rPr>
              <a:t>)</a:t>
            </a:r>
            <a:endParaRPr sz="2100">
              <a:latin typeface="Leelawadee UI Semilight" panose="020B0402040204020203"/>
              <a:cs typeface="Leelawadee UI Semilight" panose="020B0402040204020203"/>
            </a:endParaRPr>
          </a:p>
        </p:txBody>
      </p:sp>
      <p:grpSp>
        <p:nvGrpSpPr>
          <p:cNvPr id="10" name="object 10"/>
          <p:cNvGrpSpPr/>
          <p:nvPr/>
        </p:nvGrpSpPr>
        <p:grpSpPr>
          <a:xfrm>
            <a:off x="0" y="1293875"/>
            <a:ext cx="4887595" cy="1156970"/>
            <a:chOff x="0" y="1293875"/>
            <a:chExt cx="4887595" cy="1156970"/>
          </a:xfrm>
        </p:grpSpPr>
        <p:sp>
          <p:nvSpPr>
            <p:cNvPr id="11" name="object 11"/>
            <p:cNvSpPr/>
            <p:nvPr/>
          </p:nvSpPr>
          <p:spPr>
            <a:xfrm>
              <a:off x="4299203" y="1293875"/>
              <a:ext cx="581025" cy="1156970"/>
            </a:xfrm>
            <a:custGeom>
              <a:avLst/>
              <a:gdLst/>
              <a:ahLst/>
              <a:cxnLst/>
              <a:rect l="l" t="t" r="r" b="b"/>
              <a:pathLst>
                <a:path w="581025" h="1156970">
                  <a:moveTo>
                    <a:pt x="580644" y="0"/>
                  </a:moveTo>
                  <a:lnTo>
                    <a:pt x="0" y="383666"/>
                  </a:lnTo>
                  <a:lnTo>
                    <a:pt x="0" y="1156715"/>
                  </a:lnTo>
                  <a:lnTo>
                    <a:pt x="580644" y="773049"/>
                  </a:lnTo>
                  <a:lnTo>
                    <a:pt x="580644" y="0"/>
                  </a:lnTo>
                  <a:close/>
                </a:path>
              </a:pathLst>
            </a:custGeom>
            <a:solidFill>
              <a:srgbClr val="465B4F"/>
            </a:solidFill>
          </p:spPr>
          <p:txBody>
            <a:bodyPr wrap="square" lIns="0" tIns="0" rIns="0" bIns="0" rtlCol="0"/>
            <a:lstStyle/>
            <a:p/>
          </p:txBody>
        </p:sp>
        <p:sp>
          <p:nvSpPr>
            <p:cNvPr id="12" name="object 12"/>
            <p:cNvSpPr/>
            <p:nvPr/>
          </p:nvSpPr>
          <p:spPr>
            <a:xfrm>
              <a:off x="0" y="1295399"/>
              <a:ext cx="4887595" cy="873760"/>
            </a:xfrm>
            <a:custGeom>
              <a:avLst/>
              <a:gdLst/>
              <a:ahLst/>
              <a:cxnLst/>
              <a:rect l="l" t="t" r="r" b="b"/>
              <a:pathLst>
                <a:path w="4887595" h="873760">
                  <a:moveTo>
                    <a:pt x="4887468" y="0"/>
                  </a:moveTo>
                  <a:lnTo>
                    <a:pt x="0" y="0"/>
                  </a:lnTo>
                  <a:lnTo>
                    <a:pt x="0" y="873251"/>
                  </a:lnTo>
                  <a:lnTo>
                    <a:pt x="4887468" y="873251"/>
                  </a:lnTo>
                  <a:lnTo>
                    <a:pt x="4887468" y="0"/>
                  </a:lnTo>
                  <a:close/>
                </a:path>
              </a:pathLst>
            </a:custGeom>
            <a:solidFill>
              <a:srgbClr val="96AD9F"/>
            </a:solidFill>
          </p:spPr>
          <p:txBody>
            <a:bodyPr wrap="square" lIns="0" tIns="0" rIns="0" bIns="0" rtlCol="0"/>
            <a:lstStyle/>
            <a:p/>
          </p:txBody>
        </p:sp>
      </p:grpSp>
      <p:sp>
        <p:nvSpPr>
          <p:cNvPr id="13" name="object 13"/>
          <p:cNvSpPr txBox="1"/>
          <p:nvPr/>
        </p:nvSpPr>
        <p:spPr>
          <a:xfrm>
            <a:off x="231140" y="1553413"/>
            <a:ext cx="10577830" cy="735965"/>
          </a:xfrm>
          <a:prstGeom prst="rect">
            <a:avLst/>
          </a:prstGeom>
        </p:spPr>
        <p:txBody>
          <a:bodyPr vert="horz" wrap="square" lIns="0" tIns="12700" rIns="0" bIns="0" rtlCol="0">
            <a:spAutoFit/>
          </a:bodyPr>
          <a:lstStyle/>
          <a:p>
            <a:pPr marL="12700">
              <a:lnSpc>
                <a:spcPts val="1955"/>
              </a:lnSpc>
              <a:spcBef>
                <a:spcPts val="100"/>
              </a:spcBef>
            </a:pPr>
            <a:r>
              <a:rPr sz="1800" dirty="0">
                <a:solidFill>
                  <a:srgbClr val="FFFFFF"/>
                </a:solidFill>
                <a:latin typeface="Segoe UI" panose="020B0502040204020203"/>
                <a:cs typeface="Segoe UI" panose="020B0502040204020203"/>
              </a:rPr>
              <a:t>A</a:t>
            </a:r>
            <a:r>
              <a:rPr sz="1800" spc="-15"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hypothesis</a:t>
            </a:r>
            <a:r>
              <a:rPr sz="1800" spc="-15"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is</a:t>
            </a:r>
            <a:r>
              <a:rPr sz="1800" spc="-15" dirty="0">
                <a:solidFill>
                  <a:srgbClr val="FFFFFF"/>
                </a:solidFill>
                <a:latin typeface="Segoe UI" panose="020B0502040204020203"/>
                <a:cs typeface="Segoe UI" panose="020B0502040204020203"/>
              </a:rPr>
              <a:t> </a:t>
            </a:r>
            <a:r>
              <a:rPr sz="1800" dirty="0">
                <a:solidFill>
                  <a:srgbClr val="FFFFFF"/>
                </a:solidFill>
                <a:latin typeface="Segoe UI" panose="020B0502040204020203"/>
                <a:cs typeface="Segoe UI" panose="020B0502040204020203"/>
              </a:rPr>
              <a:t>“an</a:t>
            </a:r>
            <a:r>
              <a:rPr sz="1800" spc="-30" dirty="0">
                <a:solidFill>
                  <a:srgbClr val="FFFFFF"/>
                </a:solidFill>
                <a:latin typeface="Segoe UI" panose="020B0502040204020203"/>
                <a:cs typeface="Segoe UI" panose="020B0502040204020203"/>
              </a:rPr>
              <a:t> </a:t>
            </a:r>
            <a:r>
              <a:rPr sz="1800" spc="-10" dirty="0">
                <a:solidFill>
                  <a:srgbClr val="FFFFFF"/>
                </a:solidFill>
                <a:latin typeface="Segoe UI" panose="020B0502040204020203"/>
                <a:cs typeface="Segoe UI" panose="020B0502040204020203"/>
              </a:rPr>
              <a:t>idea</a:t>
            </a:r>
            <a:r>
              <a:rPr sz="1800" dirty="0">
                <a:solidFill>
                  <a:srgbClr val="FFFFFF"/>
                </a:solidFill>
                <a:latin typeface="Segoe UI" panose="020B0502040204020203"/>
                <a:cs typeface="Segoe UI" panose="020B0502040204020203"/>
              </a:rPr>
              <a:t> that</a:t>
            </a:r>
            <a:r>
              <a:rPr sz="1800" spc="-20"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can</a:t>
            </a:r>
            <a:r>
              <a:rPr sz="1800"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be</a:t>
            </a:r>
            <a:r>
              <a:rPr sz="1800" dirty="0">
                <a:solidFill>
                  <a:srgbClr val="FFFFFF"/>
                </a:solidFill>
                <a:latin typeface="Segoe UI" panose="020B0502040204020203"/>
                <a:cs typeface="Segoe UI" panose="020B0502040204020203"/>
              </a:rPr>
              <a:t> </a:t>
            </a:r>
            <a:r>
              <a:rPr sz="1800" spc="-10" dirty="0">
                <a:solidFill>
                  <a:srgbClr val="FFFFFF"/>
                </a:solidFill>
                <a:latin typeface="Segoe UI" panose="020B0502040204020203"/>
                <a:cs typeface="Segoe UI" panose="020B0502040204020203"/>
              </a:rPr>
              <a:t>tested”</a:t>
            </a:r>
            <a:endParaRPr sz="1800">
              <a:latin typeface="Segoe UI" panose="020B0502040204020203"/>
              <a:cs typeface="Segoe UI" panose="020B0502040204020203"/>
            </a:endParaRPr>
          </a:p>
          <a:p>
            <a:pPr marL="4819015">
              <a:lnSpc>
                <a:spcPts val="1715"/>
              </a:lnSpc>
            </a:pPr>
            <a:r>
              <a:rPr sz="1600" spc="-5" dirty="0">
                <a:solidFill>
                  <a:srgbClr val="FFFFFF"/>
                </a:solidFill>
                <a:latin typeface="Segoe UI" panose="020B0502040204020203"/>
                <a:cs typeface="Segoe UI" panose="020B0502040204020203"/>
              </a:rPr>
              <a:t>It is</a:t>
            </a:r>
            <a:r>
              <a:rPr sz="1600" dirty="0">
                <a:solidFill>
                  <a:srgbClr val="FFFFFF"/>
                </a:solidFill>
                <a:latin typeface="Segoe UI" panose="020B0502040204020203"/>
                <a:cs typeface="Segoe UI" panose="020B0502040204020203"/>
              </a:rPr>
              <a:t> </a:t>
            </a:r>
            <a:r>
              <a:rPr sz="1600" spc="-5" dirty="0">
                <a:solidFill>
                  <a:srgbClr val="FFFFFF"/>
                </a:solidFill>
                <a:latin typeface="Segoe UI" panose="020B0502040204020203"/>
                <a:cs typeface="Segoe UI" panose="020B0502040204020203"/>
              </a:rPr>
              <a:t>a</a:t>
            </a:r>
            <a:r>
              <a:rPr sz="1600" dirty="0">
                <a:solidFill>
                  <a:srgbClr val="FFFFFF"/>
                </a:solidFill>
                <a:latin typeface="Segoe UI" panose="020B0502040204020203"/>
                <a:cs typeface="Segoe UI" panose="020B0502040204020203"/>
              </a:rPr>
              <a:t> </a:t>
            </a:r>
            <a:r>
              <a:rPr sz="1600" spc="-10" dirty="0">
                <a:solidFill>
                  <a:srgbClr val="FFFFFF"/>
                </a:solidFill>
                <a:latin typeface="Segoe UI" panose="020B0502040204020203"/>
                <a:cs typeface="Segoe UI" panose="020B0502040204020203"/>
              </a:rPr>
              <a:t>supposition</a:t>
            </a:r>
            <a:r>
              <a:rPr sz="1600" spc="15" dirty="0">
                <a:solidFill>
                  <a:srgbClr val="FFFFFF"/>
                </a:solidFill>
                <a:latin typeface="Segoe UI" panose="020B0502040204020203"/>
                <a:cs typeface="Segoe UI" panose="020B0502040204020203"/>
              </a:rPr>
              <a:t> </a:t>
            </a:r>
            <a:r>
              <a:rPr sz="1600" spc="-5" dirty="0">
                <a:solidFill>
                  <a:srgbClr val="FFFFFF"/>
                </a:solidFill>
                <a:latin typeface="Segoe UI" panose="020B0502040204020203"/>
                <a:cs typeface="Segoe UI" panose="020B0502040204020203"/>
              </a:rPr>
              <a:t>or </a:t>
            </a:r>
            <a:r>
              <a:rPr sz="1600" spc="-10" dirty="0">
                <a:solidFill>
                  <a:srgbClr val="FFFFFF"/>
                </a:solidFill>
                <a:latin typeface="Segoe UI" panose="020B0502040204020203"/>
                <a:cs typeface="Segoe UI" panose="020B0502040204020203"/>
              </a:rPr>
              <a:t>proposed</a:t>
            </a:r>
            <a:r>
              <a:rPr sz="1600" spc="15" dirty="0">
                <a:solidFill>
                  <a:srgbClr val="FFFFFF"/>
                </a:solidFill>
                <a:latin typeface="Segoe UI" panose="020B0502040204020203"/>
                <a:cs typeface="Segoe UI" panose="020B0502040204020203"/>
              </a:rPr>
              <a:t> </a:t>
            </a:r>
            <a:r>
              <a:rPr sz="1600" spc="-5" dirty="0">
                <a:solidFill>
                  <a:srgbClr val="FFFFFF"/>
                </a:solidFill>
                <a:latin typeface="Segoe UI" panose="020B0502040204020203"/>
                <a:cs typeface="Segoe UI" panose="020B0502040204020203"/>
              </a:rPr>
              <a:t>explanation</a:t>
            </a:r>
            <a:r>
              <a:rPr sz="1600" dirty="0">
                <a:solidFill>
                  <a:srgbClr val="FFFFFF"/>
                </a:solidFill>
                <a:latin typeface="Segoe UI" panose="020B0502040204020203"/>
                <a:cs typeface="Segoe UI" panose="020B0502040204020203"/>
              </a:rPr>
              <a:t> </a:t>
            </a:r>
            <a:r>
              <a:rPr sz="1600" spc="-5" dirty="0">
                <a:solidFill>
                  <a:srgbClr val="FFFFFF"/>
                </a:solidFill>
                <a:latin typeface="Segoe UI" panose="020B0502040204020203"/>
                <a:cs typeface="Segoe UI" panose="020B0502040204020203"/>
              </a:rPr>
              <a:t>made</a:t>
            </a:r>
            <a:r>
              <a:rPr sz="1600" dirty="0">
                <a:solidFill>
                  <a:srgbClr val="FFFFFF"/>
                </a:solidFill>
                <a:latin typeface="Segoe UI" panose="020B0502040204020203"/>
                <a:cs typeface="Segoe UI" panose="020B0502040204020203"/>
              </a:rPr>
              <a:t> </a:t>
            </a:r>
            <a:r>
              <a:rPr sz="1600" spc="-5" dirty="0">
                <a:solidFill>
                  <a:srgbClr val="FFFFFF"/>
                </a:solidFill>
                <a:latin typeface="Segoe UI" panose="020B0502040204020203"/>
                <a:cs typeface="Segoe UI" panose="020B0502040204020203"/>
              </a:rPr>
              <a:t>on</a:t>
            </a:r>
            <a:r>
              <a:rPr sz="1600" spc="-10" dirty="0">
                <a:solidFill>
                  <a:srgbClr val="FFFFFF"/>
                </a:solidFill>
                <a:latin typeface="Segoe UI" panose="020B0502040204020203"/>
                <a:cs typeface="Segoe UI" panose="020B0502040204020203"/>
              </a:rPr>
              <a:t> </a:t>
            </a:r>
            <a:r>
              <a:rPr sz="1600" spc="-5" dirty="0">
                <a:solidFill>
                  <a:srgbClr val="FFFFFF"/>
                </a:solidFill>
                <a:latin typeface="Segoe UI" panose="020B0502040204020203"/>
                <a:cs typeface="Segoe UI" panose="020B0502040204020203"/>
              </a:rPr>
              <a:t>the</a:t>
            </a:r>
            <a:r>
              <a:rPr sz="1600" dirty="0">
                <a:solidFill>
                  <a:srgbClr val="FFFFFF"/>
                </a:solidFill>
                <a:latin typeface="Segoe UI" panose="020B0502040204020203"/>
                <a:cs typeface="Segoe UI" panose="020B0502040204020203"/>
              </a:rPr>
              <a:t> </a:t>
            </a:r>
            <a:r>
              <a:rPr sz="1600" spc="-10" dirty="0">
                <a:solidFill>
                  <a:srgbClr val="FFFFFF"/>
                </a:solidFill>
                <a:latin typeface="Segoe UI" panose="020B0502040204020203"/>
                <a:cs typeface="Segoe UI" panose="020B0502040204020203"/>
              </a:rPr>
              <a:t>basis</a:t>
            </a:r>
            <a:r>
              <a:rPr sz="1600" spc="10" dirty="0">
                <a:solidFill>
                  <a:srgbClr val="FFFFFF"/>
                </a:solidFill>
                <a:latin typeface="Segoe UI" panose="020B0502040204020203"/>
                <a:cs typeface="Segoe UI" panose="020B0502040204020203"/>
              </a:rPr>
              <a:t> </a:t>
            </a:r>
            <a:r>
              <a:rPr sz="1600" spc="-15" dirty="0">
                <a:solidFill>
                  <a:srgbClr val="FFFFFF"/>
                </a:solidFill>
                <a:latin typeface="Segoe UI" panose="020B0502040204020203"/>
                <a:cs typeface="Segoe UI" panose="020B0502040204020203"/>
              </a:rPr>
              <a:t>of</a:t>
            </a:r>
            <a:endParaRPr sz="1600">
              <a:latin typeface="Segoe UI" panose="020B0502040204020203"/>
              <a:cs typeface="Segoe UI" panose="020B0502040204020203"/>
            </a:endParaRPr>
          </a:p>
          <a:p>
            <a:pPr marL="4819015">
              <a:lnSpc>
                <a:spcPct val="100000"/>
              </a:lnSpc>
            </a:pPr>
            <a:r>
              <a:rPr sz="1600" spc="-10" dirty="0">
                <a:solidFill>
                  <a:srgbClr val="FFFFFF"/>
                </a:solidFill>
                <a:latin typeface="Segoe UI" panose="020B0502040204020203"/>
                <a:cs typeface="Segoe UI" panose="020B0502040204020203"/>
              </a:rPr>
              <a:t>limited</a:t>
            </a:r>
            <a:r>
              <a:rPr sz="1600" dirty="0">
                <a:solidFill>
                  <a:srgbClr val="FFFFFF"/>
                </a:solidFill>
                <a:latin typeface="Segoe UI" panose="020B0502040204020203"/>
                <a:cs typeface="Segoe UI" panose="020B0502040204020203"/>
              </a:rPr>
              <a:t> </a:t>
            </a:r>
            <a:r>
              <a:rPr sz="1600" spc="-5" dirty="0">
                <a:solidFill>
                  <a:srgbClr val="FFFFFF"/>
                </a:solidFill>
                <a:latin typeface="Segoe UI" panose="020B0502040204020203"/>
                <a:cs typeface="Segoe UI" panose="020B0502040204020203"/>
              </a:rPr>
              <a:t>evidence</a:t>
            </a:r>
            <a:r>
              <a:rPr sz="1600" spc="5" dirty="0">
                <a:solidFill>
                  <a:srgbClr val="FFFFFF"/>
                </a:solidFill>
                <a:latin typeface="Segoe UI" panose="020B0502040204020203"/>
                <a:cs typeface="Segoe UI" panose="020B0502040204020203"/>
              </a:rPr>
              <a:t> </a:t>
            </a:r>
            <a:r>
              <a:rPr sz="1600" spc="-5" dirty="0">
                <a:solidFill>
                  <a:srgbClr val="FFFFFF"/>
                </a:solidFill>
                <a:latin typeface="Segoe UI" panose="020B0502040204020203"/>
                <a:cs typeface="Segoe UI" panose="020B0502040204020203"/>
              </a:rPr>
              <a:t>as a</a:t>
            </a:r>
            <a:r>
              <a:rPr sz="1600" spc="5" dirty="0">
                <a:solidFill>
                  <a:srgbClr val="FFFFFF"/>
                </a:solidFill>
                <a:latin typeface="Segoe UI" panose="020B0502040204020203"/>
                <a:cs typeface="Segoe UI" panose="020B0502040204020203"/>
              </a:rPr>
              <a:t> </a:t>
            </a:r>
            <a:r>
              <a:rPr sz="1600" dirty="0">
                <a:solidFill>
                  <a:srgbClr val="FFFFFF"/>
                </a:solidFill>
                <a:latin typeface="Segoe UI" panose="020B0502040204020203"/>
                <a:cs typeface="Segoe UI" panose="020B0502040204020203"/>
              </a:rPr>
              <a:t>starting</a:t>
            </a:r>
            <a:r>
              <a:rPr sz="1600" spc="15" dirty="0">
                <a:solidFill>
                  <a:srgbClr val="FFFFFF"/>
                </a:solidFill>
                <a:latin typeface="Segoe UI" panose="020B0502040204020203"/>
                <a:cs typeface="Segoe UI" panose="020B0502040204020203"/>
              </a:rPr>
              <a:t> </a:t>
            </a:r>
            <a:r>
              <a:rPr sz="1600" spc="-5" dirty="0">
                <a:solidFill>
                  <a:srgbClr val="FFFFFF"/>
                </a:solidFill>
                <a:latin typeface="Segoe UI" panose="020B0502040204020203"/>
                <a:cs typeface="Segoe UI" panose="020B0502040204020203"/>
              </a:rPr>
              <a:t>point</a:t>
            </a:r>
            <a:r>
              <a:rPr sz="1600" dirty="0">
                <a:solidFill>
                  <a:srgbClr val="FFFFFF"/>
                </a:solidFill>
                <a:latin typeface="Segoe UI" panose="020B0502040204020203"/>
                <a:cs typeface="Segoe UI" panose="020B0502040204020203"/>
              </a:rPr>
              <a:t> </a:t>
            </a:r>
            <a:r>
              <a:rPr sz="1600" spc="-5" dirty="0">
                <a:solidFill>
                  <a:srgbClr val="FFFFFF"/>
                </a:solidFill>
                <a:latin typeface="Segoe UI" panose="020B0502040204020203"/>
                <a:cs typeface="Segoe UI" panose="020B0502040204020203"/>
              </a:rPr>
              <a:t>for</a:t>
            </a:r>
            <a:r>
              <a:rPr sz="1600" spc="10" dirty="0">
                <a:solidFill>
                  <a:srgbClr val="FFFFFF"/>
                </a:solidFill>
                <a:latin typeface="Segoe UI" panose="020B0502040204020203"/>
                <a:cs typeface="Segoe UI" panose="020B0502040204020203"/>
              </a:rPr>
              <a:t> </a:t>
            </a:r>
            <a:r>
              <a:rPr sz="1600" dirty="0">
                <a:solidFill>
                  <a:srgbClr val="FFFFFF"/>
                </a:solidFill>
                <a:latin typeface="Segoe UI" panose="020B0502040204020203"/>
                <a:cs typeface="Segoe UI" panose="020B0502040204020203"/>
              </a:rPr>
              <a:t>further</a:t>
            </a:r>
            <a:r>
              <a:rPr sz="1600" spc="15" dirty="0">
                <a:solidFill>
                  <a:srgbClr val="FFFFFF"/>
                </a:solidFill>
                <a:latin typeface="Segoe UI" panose="020B0502040204020203"/>
                <a:cs typeface="Segoe UI" panose="020B0502040204020203"/>
              </a:rPr>
              <a:t> </a:t>
            </a:r>
            <a:r>
              <a:rPr sz="1600" spc="-10" dirty="0">
                <a:solidFill>
                  <a:srgbClr val="FFFFFF"/>
                </a:solidFill>
                <a:latin typeface="Segoe UI" panose="020B0502040204020203"/>
                <a:cs typeface="Segoe UI" panose="020B0502040204020203"/>
              </a:rPr>
              <a:t>investigation.</a:t>
            </a:r>
            <a:endParaRPr sz="1600">
              <a:latin typeface="Segoe UI" panose="020B0502040204020203"/>
              <a:cs typeface="Segoe UI" panose="020B05020402040202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161290" y="972185"/>
            <a:ext cx="11815445" cy="5623560"/>
          </a:xfrm>
        </p:spPr>
        <p:txBody>
          <a:bodyPr>
            <a:noAutofit/>
          </a:bodyPr>
          <a:p>
            <a:r>
              <a:rPr lang="en-US" sz="2400">
                <a:solidFill>
                  <a:schemeClr val="tx1"/>
                </a:solidFill>
              </a:rPr>
              <a:t>Question 1:</a:t>
            </a:r>
            <a:endParaRPr lang="en-US" sz="2400">
              <a:solidFill>
                <a:schemeClr val="tx1"/>
              </a:solidFill>
            </a:endParaRPr>
          </a:p>
          <a:p>
            <a:endParaRPr lang="en-US" sz="2400">
              <a:solidFill>
                <a:schemeClr val="tx1"/>
              </a:solidFill>
            </a:endParaRPr>
          </a:p>
          <a:p>
            <a:r>
              <a:rPr lang="en-US" sz="2400">
                <a:solidFill>
                  <a:schemeClr val="tx1"/>
                </a:solidFill>
              </a:rPr>
              <a:t>You want to check if your height is above average, compared to your classmates. State the null and alternative hypotheses of this test.</a:t>
            </a:r>
            <a:endParaRPr lang="en-US" sz="2400">
              <a:solidFill>
                <a:schemeClr val="tx1"/>
              </a:solidFill>
            </a:endParaRPr>
          </a:p>
          <a:p>
            <a:r>
              <a:rPr lang="en-US" sz="2400">
                <a:solidFill>
                  <a:schemeClr val="tx1"/>
                </a:solidFill>
              </a:rPr>
              <a:t>H0: My height is lower or equal to the average height in the class. H1: My height is higher than the average height in the class.</a:t>
            </a:r>
            <a:endParaRPr lang="en-US" sz="2400">
              <a:solidFill>
                <a:schemeClr val="tx1"/>
              </a:solidFill>
            </a:endParaRPr>
          </a:p>
          <a:p>
            <a:endParaRPr lang="en-US" sz="2400">
              <a:solidFill>
                <a:schemeClr val="tx1"/>
              </a:solidFill>
            </a:endParaRPr>
          </a:p>
          <a:p>
            <a:r>
              <a:rPr lang="en-US" sz="2400">
                <a:solidFill>
                  <a:schemeClr val="tx1"/>
                </a:solidFill>
              </a:rPr>
              <a:t>The null is the status quo (you are 'shorter'), while the alternative is the 'change or innovation' (you are looking for this answer). Therefore, the null hypothesis of the test is ‘lower or equal’. You have to include ‘equal’ in the null hypothesis, as conventionally, the equality sign is always included in the null.</a:t>
            </a:r>
            <a:endParaRPr lang="en-US" sz="240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237490" y="920115"/>
            <a:ext cx="11845290" cy="4274820"/>
          </a:xfrm>
        </p:spPr>
        <p:txBody>
          <a:bodyPr>
            <a:noAutofit/>
          </a:bodyPr>
          <a:p>
            <a:r>
              <a:rPr lang="en-US" sz="2000">
                <a:solidFill>
                  <a:schemeClr val="tx1"/>
                </a:solidFill>
              </a:rPr>
              <a:t>Question 2:</a:t>
            </a:r>
            <a:endParaRPr lang="en-US" sz="2000">
              <a:solidFill>
                <a:schemeClr val="tx1"/>
              </a:solidFill>
            </a:endParaRPr>
          </a:p>
          <a:p>
            <a:endParaRPr lang="en-US" sz="2000">
              <a:solidFill>
                <a:schemeClr val="tx1"/>
              </a:solidFill>
            </a:endParaRPr>
          </a:p>
          <a:p>
            <a:r>
              <a:rPr lang="en-US" sz="2000">
                <a:solidFill>
                  <a:schemeClr val="tx1"/>
                </a:solidFill>
              </a:rPr>
              <a:t>You want to test if the Obama administration issued fewer executive orders than the Bush administration. State the null and alternative hypotheses of this test.</a:t>
            </a:r>
            <a:endParaRPr lang="en-US" sz="2000">
              <a:solidFill>
                <a:schemeClr val="tx1"/>
              </a:solidFill>
            </a:endParaRPr>
          </a:p>
          <a:p>
            <a:endParaRPr lang="en-US" sz="2000">
              <a:solidFill>
                <a:schemeClr val="tx1"/>
              </a:solidFill>
            </a:endParaRPr>
          </a:p>
          <a:p>
            <a:r>
              <a:rPr lang="en-US" sz="2000">
                <a:solidFill>
                  <a:schemeClr val="tx1"/>
                </a:solidFill>
              </a:rPr>
              <a:t>H0: The Obama administration issued at least as many executive orders as the Bush administration.</a:t>
            </a:r>
            <a:endParaRPr lang="en-US" sz="2000">
              <a:solidFill>
                <a:schemeClr val="tx1"/>
              </a:solidFill>
            </a:endParaRPr>
          </a:p>
          <a:p>
            <a:r>
              <a:rPr lang="en-US" sz="2000">
                <a:solidFill>
                  <a:schemeClr val="tx1"/>
                </a:solidFill>
              </a:rPr>
              <a:t>H1: The Obama administration issued fewer executive orders than the Bush administration.</a:t>
            </a:r>
            <a:endParaRPr lang="en-US" sz="2000">
              <a:solidFill>
                <a:schemeClr val="tx1"/>
              </a:solidFill>
            </a:endParaRPr>
          </a:p>
          <a:p>
            <a:endParaRPr lang="en-US" sz="2000">
              <a:solidFill>
                <a:schemeClr val="tx1"/>
              </a:solidFill>
            </a:endParaRPr>
          </a:p>
          <a:p>
            <a:r>
              <a:rPr lang="en-US" sz="2000">
                <a:solidFill>
                  <a:schemeClr val="tx1"/>
                </a:solidFill>
              </a:rPr>
              <a:t>We want to test if the Obama administration issued fewer executive orders than the Bush administration. Therefore, the null hypothesis is: ‘The Obama administration issued at least as many executive orders as the Bush administration.’ The alternative hypothesis encompasses everything else; therefore, the alternative is: The Obama administration issued fewer executive orders than the Bush administration. </a:t>
            </a:r>
            <a:endParaRPr lang="en-US" sz="200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5167" y="215595"/>
            <a:ext cx="3669029" cy="452120"/>
          </a:xfrm>
          <a:prstGeom prst="rect">
            <a:avLst/>
          </a:prstGeom>
        </p:spPr>
        <p:txBody>
          <a:bodyPr vert="horz" wrap="square" lIns="0" tIns="12065" rIns="0" bIns="0" rtlCol="0">
            <a:spAutoFit/>
          </a:bodyPr>
          <a:lstStyle/>
          <a:p>
            <a:pPr marL="12700">
              <a:lnSpc>
                <a:spcPct val="100000"/>
              </a:lnSpc>
              <a:spcBef>
                <a:spcPts val="95"/>
              </a:spcBef>
            </a:pPr>
            <a:r>
              <a:rPr spc="-50" dirty="0"/>
              <a:t>Decisions</a:t>
            </a:r>
            <a:r>
              <a:rPr spc="-125" dirty="0"/>
              <a:t> </a:t>
            </a:r>
            <a:r>
              <a:rPr spc="-50" dirty="0"/>
              <a:t>you</a:t>
            </a:r>
            <a:r>
              <a:rPr spc="-114" dirty="0"/>
              <a:t> </a:t>
            </a:r>
            <a:r>
              <a:rPr spc="-40" dirty="0"/>
              <a:t>can</a:t>
            </a:r>
            <a:r>
              <a:rPr spc="-114" dirty="0"/>
              <a:t> </a:t>
            </a:r>
            <a:r>
              <a:rPr spc="-50" dirty="0"/>
              <a:t>take</a:t>
            </a:r>
            <a:endParaRPr spc="-50" dirty="0"/>
          </a:p>
        </p:txBody>
      </p:sp>
      <p:pic>
        <p:nvPicPr>
          <p:cNvPr id="4" name="object 4"/>
          <p:cNvPicPr/>
          <p:nvPr/>
        </p:nvPicPr>
        <p:blipFill>
          <a:blip r:embed="rId1" cstate="print"/>
          <a:stretch>
            <a:fillRect/>
          </a:stretch>
        </p:blipFill>
        <p:spPr>
          <a:xfrm>
            <a:off x="292608" y="2130551"/>
            <a:ext cx="6067044" cy="2758440"/>
          </a:xfrm>
          <a:prstGeom prst="rect">
            <a:avLst/>
          </a:prstGeom>
        </p:spPr>
      </p:pic>
      <p:sp>
        <p:nvSpPr>
          <p:cNvPr id="5" name="object 5"/>
          <p:cNvSpPr txBox="1"/>
          <p:nvPr/>
        </p:nvSpPr>
        <p:spPr>
          <a:xfrm>
            <a:off x="371347" y="1046480"/>
            <a:ext cx="11251565" cy="3653790"/>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56555A"/>
                </a:solidFill>
                <a:latin typeface="Segoe UI" panose="020B0502040204020203"/>
                <a:cs typeface="Segoe UI" panose="020B0502040204020203"/>
              </a:rPr>
              <a:t>When</a:t>
            </a:r>
            <a:r>
              <a:rPr sz="140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testing,</a:t>
            </a:r>
            <a:r>
              <a:rPr sz="1400" spc="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there</a:t>
            </a:r>
            <a:r>
              <a:rPr sz="1400" dirty="0">
                <a:solidFill>
                  <a:srgbClr val="56555A"/>
                </a:solidFill>
                <a:latin typeface="Segoe UI" panose="020B0502040204020203"/>
                <a:cs typeface="Segoe UI" panose="020B0502040204020203"/>
              </a:rPr>
              <a:t> </a:t>
            </a:r>
            <a:r>
              <a:rPr sz="1400" spc="-10" dirty="0">
                <a:solidFill>
                  <a:srgbClr val="56555A"/>
                </a:solidFill>
                <a:latin typeface="Segoe UI" panose="020B0502040204020203"/>
                <a:cs typeface="Segoe UI" panose="020B0502040204020203"/>
              </a:rPr>
              <a:t>are</a:t>
            </a:r>
            <a:r>
              <a:rPr sz="1400" spc="2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two</a:t>
            </a:r>
            <a:r>
              <a:rPr sz="1400" spc="-1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decisions</a:t>
            </a:r>
            <a:r>
              <a:rPr sz="1400" spc="3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that</a:t>
            </a:r>
            <a:r>
              <a:rPr sz="1400" spc="-1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can</a:t>
            </a:r>
            <a:r>
              <a:rPr sz="1400" spc="-1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be</a:t>
            </a:r>
            <a:r>
              <a:rPr sz="1400" spc="2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made:</a:t>
            </a:r>
            <a:r>
              <a:rPr sz="1400" spc="-1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to</a:t>
            </a:r>
            <a:r>
              <a:rPr sz="1400" spc="15" dirty="0">
                <a:solidFill>
                  <a:srgbClr val="56555A"/>
                </a:solidFill>
                <a:latin typeface="Segoe UI" panose="020B0502040204020203"/>
                <a:cs typeface="Segoe UI" panose="020B0502040204020203"/>
              </a:rPr>
              <a:t> </a:t>
            </a:r>
            <a:r>
              <a:rPr sz="1400" b="1" spc="-5" dirty="0">
                <a:solidFill>
                  <a:srgbClr val="56555A"/>
                </a:solidFill>
                <a:latin typeface="Segoe UI" panose="020B0502040204020203"/>
                <a:cs typeface="Segoe UI" panose="020B0502040204020203"/>
              </a:rPr>
              <a:t>accept</a:t>
            </a:r>
            <a:r>
              <a:rPr sz="1400" b="1"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a:t>
            </a:r>
            <a:r>
              <a:rPr sz="1400" spc="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null</a:t>
            </a:r>
            <a:r>
              <a:rPr sz="1400" dirty="0">
                <a:solidFill>
                  <a:srgbClr val="56555A"/>
                </a:solidFill>
                <a:latin typeface="Segoe UI" panose="020B0502040204020203"/>
                <a:cs typeface="Segoe UI" panose="020B0502040204020203"/>
              </a:rPr>
              <a:t> hypothesis</a:t>
            </a:r>
            <a:r>
              <a:rPr sz="1400" spc="-15" dirty="0">
                <a:solidFill>
                  <a:srgbClr val="56555A"/>
                </a:solidFill>
                <a:latin typeface="Segoe UI" panose="020B0502040204020203"/>
                <a:cs typeface="Segoe UI" panose="020B0502040204020203"/>
              </a:rPr>
              <a:t> </a:t>
            </a:r>
            <a:r>
              <a:rPr sz="1400" u="sng" dirty="0">
                <a:solidFill>
                  <a:srgbClr val="56555A"/>
                </a:solidFill>
                <a:uFill>
                  <a:solidFill>
                    <a:srgbClr val="56555A"/>
                  </a:solidFill>
                </a:uFill>
                <a:latin typeface="Segoe UI" panose="020B0502040204020203"/>
                <a:cs typeface="Segoe UI" panose="020B0502040204020203"/>
              </a:rPr>
              <a:t>or</a:t>
            </a:r>
            <a:r>
              <a:rPr sz="1400" spc="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to</a:t>
            </a:r>
            <a:r>
              <a:rPr sz="1400" spc="10" dirty="0">
                <a:solidFill>
                  <a:srgbClr val="56555A"/>
                </a:solidFill>
                <a:latin typeface="Segoe UI" panose="020B0502040204020203"/>
                <a:cs typeface="Segoe UI" panose="020B0502040204020203"/>
              </a:rPr>
              <a:t> </a:t>
            </a:r>
            <a:r>
              <a:rPr sz="1400" b="1" dirty="0">
                <a:solidFill>
                  <a:srgbClr val="56555A"/>
                </a:solidFill>
                <a:latin typeface="Segoe UI" panose="020B0502040204020203"/>
                <a:cs typeface="Segoe UI" panose="020B0502040204020203"/>
              </a:rPr>
              <a:t>reject</a:t>
            </a:r>
            <a:r>
              <a:rPr sz="1400" b="1" spc="2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 </a:t>
            </a:r>
            <a:r>
              <a:rPr sz="1400" spc="-5" dirty="0">
                <a:solidFill>
                  <a:srgbClr val="56555A"/>
                </a:solidFill>
                <a:latin typeface="Segoe UI" panose="020B0502040204020203"/>
                <a:cs typeface="Segoe UI" panose="020B0502040204020203"/>
              </a:rPr>
              <a:t>null</a:t>
            </a:r>
            <a:r>
              <a:rPr sz="1400" dirty="0">
                <a:solidFill>
                  <a:srgbClr val="56555A"/>
                </a:solidFill>
                <a:latin typeface="Segoe UI" panose="020B0502040204020203"/>
                <a:cs typeface="Segoe UI" panose="020B0502040204020203"/>
              </a:rPr>
              <a:t> hypothesis.</a:t>
            </a:r>
            <a:endParaRPr sz="1400">
              <a:latin typeface="Segoe UI" panose="020B0502040204020203"/>
              <a:cs typeface="Segoe UI" panose="020B0502040204020203"/>
            </a:endParaRPr>
          </a:p>
          <a:p>
            <a:pPr>
              <a:lnSpc>
                <a:spcPct val="100000"/>
              </a:lnSpc>
              <a:spcBef>
                <a:spcPts val="15"/>
              </a:spcBef>
            </a:pPr>
            <a:endParaRPr sz="1250">
              <a:latin typeface="Segoe UI" panose="020B0502040204020203"/>
              <a:cs typeface="Segoe UI" panose="020B0502040204020203"/>
            </a:endParaRPr>
          </a:p>
          <a:p>
            <a:pPr marL="12700" marR="1685290">
              <a:lnSpc>
                <a:spcPct val="100000"/>
              </a:lnSpc>
            </a:pPr>
            <a:r>
              <a:rPr sz="1400" spc="-75" dirty="0">
                <a:solidFill>
                  <a:srgbClr val="56555A"/>
                </a:solidFill>
                <a:latin typeface="Segoe UI" panose="020B0502040204020203"/>
                <a:cs typeface="Segoe UI" panose="020B0502040204020203"/>
              </a:rPr>
              <a:t>To</a:t>
            </a:r>
            <a:r>
              <a:rPr sz="1400" spc="10" dirty="0">
                <a:solidFill>
                  <a:srgbClr val="56555A"/>
                </a:solidFill>
                <a:latin typeface="Segoe UI" panose="020B0502040204020203"/>
                <a:cs typeface="Segoe UI" panose="020B0502040204020203"/>
              </a:rPr>
              <a:t> </a:t>
            </a:r>
            <a:r>
              <a:rPr sz="1400" b="1" spc="-5" dirty="0">
                <a:solidFill>
                  <a:srgbClr val="56555A"/>
                </a:solidFill>
                <a:latin typeface="Segoe UI" panose="020B0502040204020203"/>
                <a:cs typeface="Segoe UI" panose="020B0502040204020203"/>
              </a:rPr>
              <a:t>accept</a:t>
            </a:r>
            <a:r>
              <a:rPr sz="1400" b="1" spc="1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 </a:t>
            </a:r>
            <a:r>
              <a:rPr sz="1400" spc="-5" dirty="0">
                <a:solidFill>
                  <a:srgbClr val="56555A"/>
                </a:solidFill>
                <a:latin typeface="Segoe UI" panose="020B0502040204020203"/>
                <a:cs typeface="Segoe UI" panose="020B0502040204020203"/>
              </a:rPr>
              <a:t>null</a:t>
            </a:r>
            <a:r>
              <a:rPr sz="1400" dirty="0">
                <a:solidFill>
                  <a:srgbClr val="56555A"/>
                </a:solidFill>
                <a:latin typeface="Segoe UI" panose="020B0502040204020203"/>
                <a:cs typeface="Segoe UI" panose="020B0502040204020203"/>
              </a:rPr>
              <a:t> means</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that</a:t>
            </a:r>
            <a:r>
              <a:rPr sz="1400" spc="-1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there</a:t>
            </a:r>
            <a:r>
              <a:rPr sz="1400" spc="1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isn’t </a:t>
            </a:r>
            <a:r>
              <a:rPr sz="1400" dirty="0">
                <a:solidFill>
                  <a:srgbClr val="56555A"/>
                </a:solidFill>
                <a:latin typeface="Segoe UI" panose="020B0502040204020203"/>
                <a:cs typeface="Segoe UI" panose="020B0502040204020203"/>
              </a:rPr>
              <a:t>enough</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data </a:t>
            </a:r>
            <a:r>
              <a:rPr sz="1400" spc="-5" dirty="0">
                <a:solidFill>
                  <a:srgbClr val="56555A"/>
                </a:solidFill>
                <a:latin typeface="Segoe UI" panose="020B0502040204020203"/>
                <a:cs typeface="Segoe UI" panose="020B0502040204020203"/>
              </a:rPr>
              <a:t>to</a:t>
            </a:r>
            <a:r>
              <a:rPr sz="140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support </a:t>
            </a:r>
            <a:r>
              <a:rPr sz="1400" dirty="0">
                <a:solidFill>
                  <a:srgbClr val="56555A"/>
                </a:solidFill>
                <a:latin typeface="Segoe UI" panose="020B0502040204020203"/>
                <a:cs typeface="Segoe UI" panose="020B0502040204020203"/>
              </a:rPr>
              <a:t>the</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change</a:t>
            </a:r>
            <a:r>
              <a:rPr sz="1400" spc="-1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or</a:t>
            </a:r>
            <a:r>
              <a:rPr sz="1400" spc="1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 </a:t>
            </a:r>
            <a:r>
              <a:rPr sz="1400" spc="-5" dirty="0">
                <a:solidFill>
                  <a:srgbClr val="56555A"/>
                </a:solidFill>
                <a:latin typeface="Segoe UI" panose="020B0502040204020203"/>
                <a:cs typeface="Segoe UI" panose="020B0502040204020203"/>
              </a:rPr>
              <a:t>innovation</a:t>
            </a:r>
            <a:r>
              <a:rPr sz="1400" spc="-1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brought </a:t>
            </a:r>
            <a:r>
              <a:rPr sz="1400" dirty="0">
                <a:solidFill>
                  <a:srgbClr val="56555A"/>
                </a:solidFill>
                <a:latin typeface="Segoe UI" panose="020B0502040204020203"/>
                <a:cs typeface="Segoe UI" panose="020B0502040204020203"/>
              </a:rPr>
              <a:t>by the </a:t>
            </a:r>
            <a:r>
              <a:rPr sz="1400" spc="-5" dirty="0">
                <a:solidFill>
                  <a:srgbClr val="56555A"/>
                </a:solidFill>
                <a:latin typeface="Segoe UI" panose="020B0502040204020203"/>
                <a:cs typeface="Segoe UI" panose="020B0502040204020203"/>
              </a:rPr>
              <a:t>alternative. </a:t>
            </a:r>
            <a:r>
              <a:rPr sz="1400" spc="-365" dirty="0">
                <a:solidFill>
                  <a:srgbClr val="56555A"/>
                </a:solidFill>
                <a:latin typeface="Segoe UI" panose="020B0502040204020203"/>
                <a:cs typeface="Segoe UI" panose="020B0502040204020203"/>
              </a:rPr>
              <a:t> </a:t>
            </a:r>
            <a:r>
              <a:rPr sz="1400" spc="-75" dirty="0">
                <a:solidFill>
                  <a:srgbClr val="56555A"/>
                </a:solidFill>
                <a:latin typeface="Segoe UI" panose="020B0502040204020203"/>
                <a:cs typeface="Segoe UI" panose="020B0502040204020203"/>
              </a:rPr>
              <a:t>To</a:t>
            </a:r>
            <a:r>
              <a:rPr sz="1400" spc="10" dirty="0">
                <a:solidFill>
                  <a:srgbClr val="56555A"/>
                </a:solidFill>
                <a:latin typeface="Segoe UI" panose="020B0502040204020203"/>
                <a:cs typeface="Segoe UI" panose="020B0502040204020203"/>
              </a:rPr>
              <a:t> </a:t>
            </a:r>
            <a:r>
              <a:rPr sz="1400" b="1" spc="-5" dirty="0">
                <a:solidFill>
                  <a:srgbClr val="56555A"/>
                </a:solidFill>
                <a:latin typeface="Segoe UI" panose="020B0502040204020203"/>
                <a:cs typeface="Segoe UI" panose="020B0502040204020203"/>
              </a:rPr>
              <a:t>reject</a:t>
            </a:r>
            <a:r>
              <a:rPr sz="1400" b="1" spc="3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 </a:t>
            </a:r>
            <a:r>
              <a:rPr sz="1400" spc="-5" dirty="0">
                <a:solidFill>
                  <a:srgbClr val="56555A"/>
                </a:solidFill>
                <a:latin typeface="Segoe UI" panose="020B0502040204020203"/>
                <a:cs typeface="Segoe UI" panose="020B0502040204020203"/>
              </a:rPr>
              <a:t>null</a:t>
            </a:r>
            <a:r>
              <a:rPr sz="1400" spc="-1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means</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that</a:t>
            </a:r>
            <a:r>
              <a:rPr sz="1400" spc="-1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there</a:t>
            </a:r>
            <a:r>
              <a:rPr sz="1400" spc="1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is</a:t>
            </a:r>
            <a:r>
              <a:rPr sz="1400" spc="2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enough</a:t>
            </a:r>
            <a:r>
              <a:rPr sz="1400" spc="-1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statistical</a:t>
            </a:r>
            <a:r>
              <a:rPr sz="1400" spc="-2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evidence</a:t>
            </a:r>
            <a:r>
              <a:rPr sz="1400" spc="3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that</a:t>
            </a:r>
            <a:r>
              <a:rPr sz="1400" spc="-2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 status-quo</a:t>
            </a:r>
            <a:r>
              <a:rPr sz="1400" spc="-1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is</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not </a:t>
            </a:r>
            <a:r>
              <a:rPr sz="1400" spc="-5" dirty="0">
                <a:solidFill>
                  <a:srgbClr val="56555A"/>
                </a:solidFill>
                <a:latin typeface="Segoe UI" panose="020B0502040204020203"/>
                <a:cs typeface="Segoe UI" panose="020B0502040204020203"/>
              </a:rPr>
              <a:t>representative</a:t>
            </a:r>
            <a:r>
              <a:rPr sz="1400" dirty="0">
                <a:solidFill>
                  <a:srgbClr val="56555A"/>
                </a:solidFill>
                <a:latin typeface="Segoe UI" panose="020B0502040204020203"/>
                <a:cs typeface="Segoe UI" panose="020B0502040204020203"/>
              </a:rPr>
              <a:t> </a:t>
            </a:r>
            <a:r>
              <a:rPr sz="1400" spc="-10" dirty="0">
                <a:solidFill>
                  <a:srgbClr val="56555A"/>
                </a:solidFill>
                <a:latin typeface="Segoe UI" panose="020B0502040204020203"/>
                <a:cs typeface="Segoe UI" panose="020B0502040204020203"/>
              </a:rPr>
              <a:t>of</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 truth.</a:t>
            </a:r>
            <a:endParaRPr sz="1400">
              <a:latin typeface="Segoe UI" panose="020B0502040204020203"/>
              <a:cs typeface="Segoe UI" panose="020B0502040204020203"/>
            </a:endParaRPr>
          </a:p>
          <a:p>
            <a:pPr>
              <a:lnSpc>
                <a:spcPct val="100000"/>
              </a:lnSpc>
              <a:spcBef>
                <a:spcPts val="35"/>
              </a:spcBef>
            </a:pPr>
            <a:endParaRPr sz="2500">
              <a:latin typeface="Segoe UI" panose="020B0502040204020203"/>
              <a:cs typeface="Segoe UI" panose="020B0502040204020203"/>
            </a:endParaRPr>
          </a:p>
          <a:p>
            <a:pPr marL="6434455">
              <a:lnSpc>
                <a:spcPct val="100000"/>
              </a:lnSpc>
            </a:pPr>
            <a:r>
              <a:rPr sz="1400" spc="-5" dirty="0">
                <a:solidFill>
                  <a:srgbClr val="56555A"/>
                </a:solidFill>
                <a:latin typeface="Segoe UI" panose="020B0502040204020203"/>
                <a:cs typeface="Segoe UI" panose="020B0502040204020203"/>
              </a:rPr>
              <a:t>Given</a:t>
            </a:r>
            <a:r>
              <a:rPr sz="1400" spc="-1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a</a:t>
            </a:r>
            <a:r>
              <a:rPr sz="1400" spc="-1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two-tailed</a:t>
            </a:r>
            <a:r>
              <a:rPr sz="1400" spc="-4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test:</a:t>
            </a:r>
            <a:endParaRPr sz="1400">
              <a:latin typeface="Segoe UI" panose="020B0502040204020203"/>
              <a:cs typeface="Segoe UI" panose="020B0502040204020203"/>
            </a:endParaRPr>
          </a:p>
          <a:p>
            <a:pPr>
              <a:lnSpc>
                <a:spcPct val="100000"/>
              </a:lnSpc>
              <a:spcBef>
                <a:spcPts val="15"/>
              </a:spcBef>
            </a:pPr>
            <a:endParaRPr sz="1250">
              <a:latin typeface="Segoe UI" panose="020B0502040204020203"/>
              <a:cs typeface="Segoe UI" panose="020B0502040204020203"/>
            </a:endParaRPr>
          </a:p>
          <a:p>
            <a:pPr marL="6434455" marR="6350">
              <a:lnSpc>
                <a:spcPct val="100000"/>
              </a:lnSpc>
            </a:pPr>
            <a:r>
              <a:rPr sz="1400" spc="-10" dirty="0">
                <a:solidFill>
                  <a:srgbClr val="56555A"/>
                </a:solidFill>
                <a:latin typeface="Segoe UI" panose="020B0502040204020203"/>
                <a:cs typeface="Segoe UI" panose="020B0502040204020203"/>
              </a:rPr>
              <a:t>Graphically,</a:t>
            </a:r>
            <a:r>
              <a:rPr sz="1400" spc="8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a:t>
            </a:r>
            <a:r>
              <a:rPr sz="1400" spc="8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tails</a:t>
            </a:r>
            <a:r>
              <a:rPr sz="1400" spc="95" dirty="0">
                <a:solidFill>
                  <a:srgbClr val="56555A"/>
                </a:solidFill>
                <a:latin typeface="Segoe UI" panose="020B0502040204020203"/>
                <a:cs typeface="Segoe UI" panose="020B0502040204020203"/>
              </a:rPr>
              <a:t> </a:t>
            </a:r>
            <a:r>
              <a:rPr sz="1400" spc="-10" dirty="0">
                <a:solidFill>
                  <a:srgbClr val="56555A"/>
                </a:solidFill>
                <a:latin typeface="Segoe UI" panose="020B0502040204020203"/>
                <a:cs typeface="Segoe UI" panose="020B0502040204020203"/>
              </a:rPr>
              <a:t>of</a:t>
            </a:r>
            <a:r>
              <a:rPr sz="1400" spc="9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a:t>
            </a:r>
            <a:r>
              <a:rPr sz="1400" spc="8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distribution</a:t>
            </a:r>
            <a:r>
              <a:rPr sz="1400" spc="8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show</a:t>
            </a:r>
            <a:r>
              <a:rPr sz="1400" spc="9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when</a:t>
            </a:r>
            <a:r>
              <a:rPr sz="1400" spc="9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we</a:t>
            </a:r>
            <a:r>
              <a:rPr sz="1400" spc="8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reject </a:t>
            </a:r>
            <a:r>
              <a:rPr sz="1400" spc="-37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a:t>
            </a:r>
            <a:r>
              <a:rPr sz="1400" spc="-5" dirty="0">
                <a:solidFill>
                  <a:srgbClr val="56555A"/>
                </a:solidFill>
                <a:latin typeface="Segoe UI" panose="020B0502040204020203"/>
                <a:cs typeface="Segoe UI" panose="020B0502040204020203"/>
              </a:rPr>
              <a:t> null</a:t>
            </a:r>
            <a:r>
              <a:rPr sz="1400" spc="-1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hypothesis</a:t>
            </a:r>
            <a:r>
              <a:rPr sz="1400" spc="-2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(‘rejection</a:t>
            </a:r>
            <a:r>
              <a:rPr sz="140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region’).</a:t>
            </a:r>
            <a:endParaRPr sz="1400">
              <a:latin typeface="Segoe UI" panose="020B0502040204020203"/>
              <a:cs typeface="Segoe UI" panose="020B0502040204020203"/>
            </a:endParaRPr>
          </a:p>
          <a:p>
            <a:pPr>
              <a:lnSpc>
                <a:spcPct val="100000"/>
              </a:lnSpc>
              <a:spcBef>
                <a:spcPts val="20"/>
              </a:spcBef>
            </a:pPr>
            <a:endParaRPr sz="1250">
              <a:latin typeface="Segoe UI" panose="020B0502040204020203"/>
              <a:cs typeface="Segoe UI" panose="020B0502040204020203"/>
            </a:endParaRPr>
          </a:p>
          <a:p>
            <a:pPr marL="6434455">
              <a:lnSpc>
                <a:spcPct val="100000"/>
              </a:lnSpc>
            </a:pPr>
            <a:r>
              <a:rPr sz="1400" dirty="0">
                <a:solidFill>
                  <a:srgbClr val="56555A"/>
                </a:solidFill>
                <a:latin typeface="Segoe UI" panose="020B0502040204020203"/>
                <a:cs typeface="Segoe UI" panose="020B0502040204020203"/>
              </a:rPr>
              <a:t>Everything</a:t>
            </a:r>
            <a:r>
              <a:rPr sz="1400" spc="27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which</a:t>
            </a:r>
            <a:r>
              <a:rPr sz="1400" spc="270" dirty="0">
                <a:solidFill>
                  <a:srgbClr val="56555A"/>
                </a:solidFill>
                <a:latin typeface="Segoe UI" panose="020B0502040204020203"/>
                <a:cs typeface="Segoe UI" panose="020B0502040204020203"/>
              </a:rPr>
              <a:t> </a:t>
            </a:r>
            <a:r>
              <a:rPr sz="1400" spc="-10" dirty="0">
                <a:solidFill>
                  <a:srgbClr val="56555A"/>
                </a:solidFill>
                <a:latin typeface="Segoe UI" panose="020B0502040204020203"/>
                <a:cs typeface="Segoe UI" panose="020B0502040204020203"/>
              </a:rPr>
              <a:t>remains</a:t>
            </a:r>
            <a:r>
              <a:rPr sz="1400" spc="27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in</a:t>
            </a:r>
            <a:r>
              <a:rPr sz="1400" spc="26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a:t>
            </a:r>
            <a:r>
              <a:rPr sz="1400" spc="27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middle</a:t>
            </a:r>
            <a:r>
              <a:rPr sz="1400" spc="26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is</a:t>
            </a:r>
            <a:r>
              <a:rPr sz="1400" spc="28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a:t>
            </a:r>
            <a:r>
              <a:rPr sz="1400" spc="27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‘acceptance</a:t>
            </a:r>
            <a:endParaRPr sz="1400">
              <a:latin typeface="Segoe UI" panose="020B0502040204020203"/>
              <a:cs typeface="Segoe UI" panose="020B0502040204020203"/>
            </a:endParaRPr>
          </a:p>
          <a:p>
            <a:pPr marL="6434455">
              <a:lnSpc>
                <a:spcPct val="100000"/>
              </a:lnSpc>
            </a:pPr>
            <a:r>
              <a:rPr sz="1400" spc="-15" dirty="0">
                <a:solidFill>
                  <a:srgbClr val="56555A"/>
                </a:solidFill>
                <a:latin typeface="Segoe UI" panose="020B0502040204020203"/>
                <a:cs typeface="Segoe UI" panose="020B0502040204020203"/>
              </a:rPr>
              <a:t>region’.</a:t>
            </a:r>
            <a:endParaRPr sz="1400">
              <a:latin typeface="Segoe UI" panose="020B0502040204020203"/>
              <a:cs typeface="Segoe UI" panose="020B0502040204020203"/>
            </a:endParaRPr>
          </a:p>
          <a:p>
            <a:pPr>
              <a:lnSpc>
                <a:spcPct val="100000"/>
              </a:lnSpc>
              <a:spcBef>
                <a:spcPts val="20"/>
              </a:spcBef>
            </a:pPr>
            <a:endParaRPr sz="1250">
              <a:latin typeface="Segoe UI" panose="020B0502040204020203"/>
              <a:cs typeface="Segoe UI" panose="020B0502040204020203"/>
            </a:endParaRPr>
          </a:p>
          <a:p>
            <a:pPr marL="6434455" marR="5080" algn="just">
              <a:lnSpc>
                <a:spcPct val="100000"/>
              </a:lnSpc>
            </a:pPr>
            <a:r>
              <a:rPr sz="1400" spc="-5" dirty="0">
                <a:solidFill>
                  <a:srgbClr val="56555A"/>
                </a:solidFill>
                <a:latin typeface="Segoe UI" panose="020B0502040204020203"/>
                <a:cs typeface="Segoe UI" panose="020B0502040204020203"/>
              </a:rPr>
              <a:t>The</a:t>
            </a:r>
            <a:r>
              <a:rPr sz="1400" spc="5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rationale</a:t>
            </a:r>
            <a:r>
              <a:rPr sz="1400" spc="6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is:</a:t>
            </a:r>
            <a:r>
              <a:rPr sz="1400" spc="6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if</a:t>
            </a:r>
            <a:r>
              <a:rPr sz="1400" spc="7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a:t>
            </a:r>
            <a:r>
              <a:rPr sz="1400" spc="6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observed</a:t>
            </a:r>
            <a:r>
              <a:rPr sz="1400" spc="6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statistic</a:t>
            </a:r>
            <a:r>
              <a:rPr sz="1400" spc="6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is</a:t>
            </a:r>
            <a:r>
              <a:rPr sz="1400" spc="8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too</a:t>
            </a:r>
            <a:r>
              <a:rPr sz="1400" spc="7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far</a:t>
            </a:r>
            <a:r>
              <a:rPr sz="1400" spc="6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away</a:t>
            </a:r>
            <a:r>
              <a:rPr sz="1400" spc="65" dirty="0">
                <a:solidFill>
                  <a:srgbClr val="56555A"/>
                </a:solidFill>
                <a:latin typeface="Segoe UI" panose="020B0502040204020203"/>
                <a:cs typeface="Segoe UI" panose="020B0502040204020203"/>
              </a:rPr>
              <a:t> </a:t>
            </a:r>
            <a:r>
              <a:rPr sz="1400" spc="-10" dirty="0">
                <a:solidFill>
                  <a:srgbClr val="56555A"/>
                </a:solidFill>
                <a:latin typeface="Segoe UI" panose="020B0502040204020203"/>
                <a:cs typeface="Segoe UI" panose="020B0502040204020203"/>
              </a:rPr>
              <a:t>from </a:t>
            </a:r>
            <a:r>
              <a:rPr sz="1400" spc="-37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0 (depending on the </a:t>
            </a:r>
            <a:r>
              <a:rPr sz="1400" spc="-5" dirty="0">
                <a:solidFill>
                  <a:srgbClr val="56555A"/>
                </a:solidFill>
                <a:latin typeface="Segoe UI" panose="020B0502040204020203"/>
                <a:cs typeface="Segoe UI" panose="020B0502040204020203"/>
              </a:rPr>
              <a:t>significance level), we </a:t>
            </a:r>
            <a:r>
              <a:rPr sz="1400" dirty="0">
                <a:solidFill>
                  <a:srgbClr val="56555A"/>
                </a:solidFill>
                <a:latin typeface="Segoe UI" panose="020B0502040204020203"/>
                <a:cs typeface="Segoe UI" panose="020B0502040204020203"/>
              </a:rPr>
              <a:t>reject the </a:t>
            </a:r>
            <a:r>
              <a:rPr sz="1400" spc="-5" dirty="0">
                <a:solidFill>
                  <a:srgbClr val="56555A"/>
                </a:solidFill>
                <a:latin typeface="Segoe UI" panose="020B0502040204020203"/>
                <a:cs typeface="Segoe UI" panose="020B0502040204020203"/>
              </a:rPr>
              <a:t>null. </a:t>
            </a:r>
            <a:r>
              <a:rPr sz="140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Otherwise,</a:t>
            </a:r>
            <a:r>
              <a:rPr sz="1400" spc="-2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we </a:t>
            </a:r>
            <a:r>
              <a:rPr sz="1400" dirty="0">
                <a:solidFill>
                  <a:srgbClr val="56555A"/>
                </a:solidFill>
                <a:latin typeface="Segoe UI" panose="020B0502040204020203"/>
                <a:cs typeface="Segoe UI" panose="020B0502040204020203"/>
              </a:rPr>
              <a:t>accept</a:t>
            </a:r>
            <a:r>
              <a:rPr sz="1400" spc="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it.</a:t>
            </a:r>
            <a:endParaRPr sz="1400">
              <a:latin typeface="Segoe UI" panose="020B0502040204020203"/>
              <a:cs typeface="Segoe UI" panose="020B0502040204020203"/>
            </a:endParaRPr>
          </a:p>
        </p:txBody>
      </p:sp>
      <p:sp>
        <p:nvSpPr>
          <p:cNvPr id="6" name="object 6"/>
          <p:cNvSpPr txBox="1"/>
          <p:nvPr/>
        </p:nvSpPr>
        <p:spPr>
          <a:xfrm>
            <a:off x="371347" y="5033264"/>
            <a:ext cx="5082540" cy="143637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6555A"/>
                </a:solidFill>
                <a:latin typeface="Segoe UI" panose="020B0502040204020203"/>
                <a:cs typeface="Segoe UI" panose="020B0502040204020203"/>
              </a:rPr>
              <a:t>Different</a:t>
            </a:r>
            <a:r>
              <a:rPr sz="140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ways</a:t>
            </a:r>
            <a:r>
              <a:rPr sz="1400" spc="-30" dirty="0">
                <a:solidFill>
                  <a:srgbClr val="56555A"/>
                </a:solidFill>
                <a:latin typeface="Segoe UI" panose="020B0502040204020203"/>
                <a:cs typeface="Segoe UI" panose="020B0502040204020203"/>
              </a:rPr>
              <a:t> </a:t>
            </a:r>
            <a:r>
              <a:rPr sz="1400" spc="-10" dirty="0">
                <a:solidFill>
                  <a:srgbClr val="56555A"/>
                </a:solidFill>
                <a:latin typeface="Segoe UI" panose="020B0502040204020203"/>
                <a:cs typeface="Segoe UI" panose="020B0502040204020203"/>
              </a:rPr>
              <a:t>of</a:t>
            </a:r>
            <a:r>
              <a:rPr sz="1400" spc="-1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reporting</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a:t>
            </a:r>
            <a:r>
              <a:rPr sz="1400" spc="-1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result:</a:t>
            </a:r>
            <a:endParaRPr sz="1400">
              <a:latin typeface="Segoe UI" panose="020B0502040204020203"/>
              <a:cs typeface="Segoe UI" panose="020B0502040204020203"/>
            </a:endParaRPr>
          </a:p>
          <a:p>
            <a:pPr marL="12700">
              <a:lnSpc>
                <a:spcPct val="100000"/>
              </a:lnSpc>
              <a:spcBef>
                <a:spcPts val="1025"/>
              </a:spcBef>
            </a:pPr>
            <a:r>
              <a:rPr sz="1400" b="1" spc="-5" dirty="0">
                <a:solidFill>
                  <a:srgbClr val="56555A"/>
                </a:solidFill>
                <a:latin typeface="Segoe UI" panose="020B0502040204020203"/>
                <a:cs typeface="Segoe UI" panose="020B0502040204020203"/>
              </a:rPr>
              <a:t>Accept</a:t>
            </a:r>
            <a:endParaRPr sz="1400">
              <a:latin typeface="Segoe UI" panose="020B0502040204020203"/>
              <a:cs typeface="Segoe UI" panose="020B0502040204020203"/>
            </a:endParaRPr>
          </a:p>
          <a:p>
            <a:pPr marL="12700">
              <a:lnSpc>
                <a:spcPct val="100000"/>
              </a:lnSpc>
            </a:pPr>
            <a:r>
              <a:rPr sz="1400" spc="-15" dirty="0">
                <a:solidFill>
                  <a:srgbClr val="56555A"/>
                </a:solidFill>
                <a:latin typeface="Segoe UI" panose="020B0502040204020203"/>
                <a:cs typeface="Segoe UI" panose="020B0502040204020203"/>
              </a:rPr>
              <a:t>At</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x%</a:t>
            </a:r>
            <a:r>
              <a:rPr sz="1400" spc="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significance,</a:t>
            </a:r>
            <a:r>
              <a:rPr sz="1400" spc="-1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we </a:t>
            </a:r>
            <a:r>
              <a:rPr sz="1400" dirty="0">
                <a:solidFill>
                  <a:srgbClr val="56555A"/>
                </a:solidFill>
                <a:latin typeface="Segoe UI" panose="020B0502040204020203"/>
                <a:cs typeface="Segoe UI" panose="020B0502040204020203"/>
              </a:rPr>
              <a:t>accept</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 </a:t>
            </a:r>
            <a:r>
              <a:rPr sz="1400" spc="-5" dirty="0">
                <a:solidFill>
                  <a:srgbClr val="56555A"/>
                </a:solidFill>
                <a:latin typeface="Segoe UI" panose="020B0502040204020203"/>
                <a:cs typeface="Segoe UI" panose="020B0502040204020203"/>
              </a:rPr>
              <a:t>null</a:t>
            </a:r>
            <a:r>
              <a:rPr sz="1400" dirty="0">
                <a:solidFill>
                  <a:srgbClr val="56555A"/>
                </a:solidFill>
                <a:latin typeface="Segoe UI" panose="020B0502040204020203"/>
                <a:cs typeface="Segoe UI" panose="020B0502040204020203"/>
              </a:rPr>
              <a:t> hypothesis</a:t>
            </a:r>
            <a:endParaRPr sz="1400">
              <a:latin typeface="Segoe UI" panose="020B0502040204020203"/>
              <a:cs typeface="Segoe UI" panose="020B0502040204020203"/>
            </a:endParaRPr>
          </a:p>
          <a:p>
            <a:pPr marL="12700">
              <a:lnSpc>
                <a:spcPct val="100000"/>
              </a:lnSpc>
            </a:pPr>
            <a:r>
              <a:rPr sz="1400" spc="-15" dirty="0">
                <a:solidFill>
                  <a:srgbClr val="56555A"/>
                </a:solidFill>
                <a:latin typeface="Segoe UI" panose="020B0502040204020203"/>
                <a:cs typeface="Segoe UI" panose="020B0502040204020203"/>
              </a:rPr>
              <a:t>At</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x% </a:t>
            </a:r>
            <a:r>
              <a:rPr sz="1400" spc="-5" dirty="0">
                <a:solidFill>
                  <a:srgbClr val="56555A"/>
                </a:solidFill>
                <a:latin typeface="Segoe UI" panose="020B0502040204020203"/>
                <a:cs typeface="Segoe UI" panose="020B0502040204020203"/>
              </a:rPr>
              <a:t>significance,</a:t>
            </a:r>
            <a:r>
              <a:rPr sz="1400" spc="-1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A</a:t>
            </a:r>
            <a:r>
              <a:rPr sz="1400" spc="-5" dirty="0">
                <a:solidFill>
                  <a:srgbClr val="56555A"/>
                </a:solidFill>
                <a:latin typeface="Segoe UI" panose="020B0502040204020203"/>
                <a:cs typeface="Segoe UI" panose="020B0502040204020203"/>
              </a:rPr>
              <a:t> is</a:t>
            </a:r>
            <a:r>
              <a:rPr sz="1400" spc="1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not</a:t>
            </a:r>
            <a:r>
              <a:rPr sz="1400" spc="-5" dirty="0">
                <a:solidFill>
                  <a:srgbClr val="56555A"/>
                </a:solidFill>
                <a:latin typeface="Segoe UI" panose="020B0502040204020203"/>
                <a:cs typeface="Segoe UI" panose="020B0502040204020203"/>
              </a:rPr>
              <a:t> significantly</a:t>
            </a:r>
            <a:r>
              <a:rPr sz="1400" spc="-2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different</a:t>
            </a:r>
            <a:r>
              <a:rPr sz="1400" spc="1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from</a:t>
            </a:r>
            <a:r>
              <a:rPr sz="1400" spc="-2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B</a:t>
            </a:r>
            <a:endParaRPr sz="1400">
              <a:latin typeface="Segoe UI" panose="020B0502040204020203"/>
              <a:cs typeface="Segoe UI" panose="020B0502040204020203"/>
            </a:endParaRPr>
          </a:p>
          <a:p>
            <a:pPr marL="12700" marR="5080">
              <a:lnSpc>
                <a:spcPct val="100000"/>
              </a:lnSpc>
            </a:pPr>
            <a:r>
              <a:rPr sz="1400" spc="-15" dirty="0">
                <a:solidFill>
                  <a:srgbClr val="56555A"/>
                </a:solidFill>
                <a:latin typeface="Segoe UI" panose="020B0502040204020203"/>
                <a:cs typeface="Segoe UI" panose="020B0502040204020203"/>
              </a:rPr>
              <a:t>At</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x% </a:t>
            </a:r>
            <a:r>
              <a:rPr sz="1400" spc="-5" dirty="0">
                <a:solidFill>
                  <a:srgbClr val="56555A"/>
                </a:solidFill>
                <a:latin typeface="Segoe UI" panose="020B0502040204020203"/>
                <a:cs typeface="Segoe UI" panose="020B0502040204020203"/>
              </a:rPr>
              <a:t>significance,</a:t>
            </a:r>
            <a:r>
              <a:rPr sz="1400" spc="-1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there is</a:t>
            </a:r>
            <a:r>
              <a:rPr sz="1400" spc="2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not</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enough</a:t>
            </a:r>
            <a:r>
              <a:rPr sz="1400" spc="-2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statistical</a:t>
            </a:r>
            <a:r>
              <a:rPr sz="1400" spc="-1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evidence</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that… </a:t>
            </a:r>
            <a:r>
              <a:rPr sz="1400" spc="-370" dirty="0">
                <a:solidFill>
                  <a:srgbClr val="56555A"/>
                </a:solidFill>
                <a:latin typeface="Segoe UI" panose="020B0502040204020203"/>
                <a:cs typeface="Segoe UI" panose="020B0502040204020203"/>
              </a:rPr>
              <a:t> </a:t>
            </a:r>
            <a:r>
              <a:rPr sz="1400" spc="-15" dirty="0">
                <a:solidFill>
                  <a:srgbClr val="56555A"/>
                </a:solidFill>
                <a:latin typeface="Segoe UI" panose="020B0502040204020203"/>
                <a:cs typeface="Segoe UI" panose="020B0502040204020203"/>
              </a:rPr>
              <a:t>At</a:t>
            </a:r>
            <a:r>
              <a:rPr sz="1400" dirty="0">
                <a:solidFill>
                  <a:srgbClr val="56555A"/>
                </a:solidFill>
                <a:latin typeface="Segoe UI" panose="020B0502040204020203"/>
                <a:cs typeface="Segoe UI" panose="020B0502040204020203"/>
              </a:rPr>
              <a:t> x% </a:t>
            </a:r>
            <a:r>
              <a:rPr sz="1400" spc="-5" dirty="0">
                <a:solidFill>
                  <a:srgbClr val="56555A"/>
                </a:solidFill>
                <a:latin typeface="Segoe UI" panose="020B0502040204020203"/>
                <a:cs typeface="Segoe UI" panose="020B0502040204020203"/>
              </a:rPr>
              <a:t>significance,</a:t>
            </a:r>
            <a:r>
              <a:rPr sz="1400" spc="-1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we </a:t>
            </a:r>
            <a:r>
              <a:rPr sz="1400" dirty="0">
                <a:solidFill>
                  <a:srgbClr val="56555A"/>
                </a:solidFill>
                <a:latin typeface="Segoe UI" panose="020B0502040204020203"/>
                <a:cs typeface="Segoe UI" panose="020B0502040204020203"/>
              </a:rPr>
              <a:t>cannot</a:t>
            </a:r>
            <a:r>
              <a:rPr sz="1400" spc="-5" dirty="0">
                <a:solidFill>
                  <a:srgbClr val="56555A"/>
                </a:solidFill>
                <a:latin typeface="Segoe UI" panose="020B0502040204020203"/>
                <a:cs typeface="Segoe UI" panose="020B0502040204020203"/>
              </a:rPr>
              <a:t> reject</a:t>
            </a:r>
            <a:r>
              <a:rPr sz="1400" spc="1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a:t>
            </a:r>
            <a:r>
              <a:rPr sz="1400" spc="-5" dirty="0">
                <a:solidFill>
                  <a:srgbClr val="56555A"/>
                </a:solidFill>
                <a:latin typeface="Segoe UI" panose="020B0502040204020203"/>
                <a:cs typeface="Segoe UI" panose="020B0502040204020203"/>
              </a:rPr>
              <a:t> null</a:t>
            </a:r>
            <a:r>
              <a:rPr sz="1400" spc="-1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hypothesis</a:t>
            </a:r>
            <a:endParaRPr sz="1400">
              <a:latin typeface="Segoe UI" panose="020B0502040204020203"/>
              <a:cs typeface="Segoe UI" panose="020B0502040204020203"/>
            </a:endParaRPr>
          </a:p>
        </p:txBody>
      </p:sp>
      <p:sp>
        <p:nvSpPr>
          <p:cNvPr id="7" name="object 7"/>
          <p:cNvSpPr txBox="1"/>
          <p:nvPr/>
        </p:nvSpPr>
        <p:spPr>
          <a:xfrm>
            <a:off x="6592061" y="5376417"/>
            <a:ext cx="4402455" cy="1093470"/>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56555A"/>
                </a:solidFill>
                <a:latin typeface="Segoe UI" panose="020B0502040204020203"/>
                <a:cs typeface="Segoe UI" panose="020B0502040204020203"/>
              </a:rPr>
              <a:t>Reject</a:t>
            </a:r>
            <a:endParaRPr sz="1400">
              <a:latin typeface="Segoe UI" panose="020B0502040204020203"/>
              <a:cs typeface="Segoe UI" panose="020B0502040204020203"/>
            </a:endParaRPr>
          </a:p>
          <a:p>
            <a:pPr marL="12700">
              <a:lnSpc>
                <a:spcPct val="100000"/>
              </a:lnSpc>
              <a:spcBef>
                <a:spcPts val="5"/>
              </a:spcBef>
            </a:pPr>
            <a:r>
              <a:rPr sz="1400" spc="-15" dirty="0">
                <a:solidFill>
                  <a:srgbClr val="56555A"/>
                </a:solidFill>
                <a:latin typeface="Segoe UI" panose="020B0502040204020203"/>
                <a:cs typeface="Segoe UI" panose="020B0502040204020203"/>
              </a:rPr>
              <a:t>At</a:t>
            </a:r>
            <a:r>
              <a:rPr sz="1400" dirty="0">
                <a:solidFill>
                  <a:srgbClr val="56555A"/>
                </a:solidFill>
                <a:latin typeface="Segoe UI" panose="020B0502040204020203"/>
                <a:cs typeface="Segoe UI" panose="020B0502040204020203"/>
              </a:rPr>
              <a:t> x% </a:t>
            </a:r>
            <a:r>
              <a:rPr sz="1400" spc="-5" dirty="0">
                <a:solidFill>
                  <a:srgbClr val="56555A"/>
                </a:solidFill>
                <a:latin typeface="Segoe UI" panose="020B0502040204020203"/>
                <a:cs typeface="Segoe UI" panose="020B0502040204020203"/>
              </a:rPr>
              <a:t>significance,</a:t>
            </a:r>
            <a:r>
              <a:rPr sz="1400" spc="-1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we reject</a:t>
            </a:r>
            <a:r>
              <a:rPr sz="1400" spc="3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a:t>
            </a:r>
            <a:r>
              <a:rPr sz="1400" spc="-5" dirty="0">
                <a:solidFill>
                  <a:srgbClr val="56555A"/>
                </a:solidFill>
                <a:latin typeface="Segoe UI" panose="020B0502040204020203"/>
                <a:cs typeface="Segoe UI" panose="020B0502040204020203"/>
              </a:rPr>
              <a:t> null</a:t>
            </a:r>
            <a:r>
              <a:rPr sz="1400" spc="-2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hypothesis</a:t>
            </a:r>
            <a:endParaRPr sz="1400">
              <a:latin typeface="Segoe UI" panose="020B0502040204020203"/>
              <a:cs typeface="Segoe UI" panose="020B0502040204020203"/>
            </a:endParaRPr>
          </a:p>
          <a:p>
            <a:pPr marL="12700">
              <a:lnSpc>
                <a:spcPct val="100000"/>
              </a:lnSpc>
            </a:pPr>
            <a:r>
              <a:rPr sz="1400" spc="-15" dirty="0">
                <a:solidFill>
                  <a:srgbClr val="56555A"/>
                </a:solidFill>
                <a:latin typeface="Segoe UI" panose="020B0502040204020203"/>
                <a:cs typeface="Segoe UI" panose="020B0502040204020203"/>
              </a:rPr>
              <a:t>At</a:t>
            </a:r>
            <a:r>
              <a:rPr sz="1400" dirty="0">
                <a:solidFill>
                  <a:srgbClr val="56555A"/>
                </a:solidFill>
                <a:latin typeface="Segoe UI" panose="020B0502040204020203"/>
                <a:cs typeface="Segoe UI" panose="020B0502040204020203"/>
              </a:rPr>
              <a:t> x% </a:t>
            </a:r>
            <a:r>
              <a:rPr sz="1400" spc="-5" dirty="0">
                <a:solidFill>
                  <a:srgbClr val="56555A"/>
                </a:solidFill>
                <a:latin typeface="Segoe UI" panose="020B0502040204020203"/>
                <a:cs typeface="Segoe UI" panose="020B0502040204020203"/>
              </a:rPr>
              <a:t>significance,</a:t>
            </a:r>
            <a:r>
              <a:rPr sz="1400" spc="-1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A</a:t>
            </a:r>
            <a:r>
              <a:rPr sz="1400" spc="-1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is</a:t>
            </a:r>
            <a:r>
              <a:rPr sz="1400" spc="1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significantly</a:t>
            </a:r>
            <a:r>
              <a:rPr sz="1400" spc="-2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different</a:t>
            </a:r>
            <a:r>
              <a:rPr sz="1400" spc="1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from</a:t>
            </a:r>
            <a:r>
              <a:rPr sz="1400" spc="-2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B</a:t>
            </a:r>
            <a:endParaRPr sz="1400">
              <a:latin typeface="Segoe UI" panose="020B0502040204020203"/>
              <a:cs typeface="Segoe UI" panose="020B0502040204020203"/>
            </a:endParaRPr>
          </a:p>
          <a:p>
            <a:pPr marL="12700" marR="5080">
              <a:lnSpc>
                <a:spcPct val="100000"/>
              </a:lnSpc>
            </a:pPr>
            <a:r>
              <a:rPr sz="1400" spc="-15" dirty="0">
                <a:solidFill>
                  <a:srgbClr val="56555A"/>
                </a:solidFill>
                <a:latin typeface="Segoe UI" panose="020B0502040204020203"/>
                <a:cs typeface="Segoe UI" panose="020B0502040204020203"/>
              </a:rPr>
              <a:t>At</a:t>
            </a:r>
            <a:r>
              <a:rPr sz="1400" dirty="0">
                <a:solidFill>
                  <a:srgbClr val="56555A"/>
                </a:solidFill>
                <a:latin typeface="Segoe UI" panose="020B0502040204020203"/>
                <a:cs typeface="Segoe UI" panose="020B0502040204020203"/>
              </a:rPr>
              <a:t> x%</a:t>
            </a:r>
            <a:r>
              <a:rPr sz="1400" spc="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significance,</a:t>
            </a:r>
            <a:r>
              <a:rPr sz="1400" spc="-1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there</a:t>
            </a:r>
            <a:r>
              <a:rPr sz="140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is</a:t>
            </a:r>
            <a:r>
              <a:rPr sz="1400" spc="1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enough</a:t>
            </a:r>
            <a:r>
              <a:rPr sz="1400" spc="-1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statistical</a:t>
            </a:r>
            <a:r>
              <a:rPr sz="1400" spc="-2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evidence… </a:t>
            </a:r>
            <a:r>
              <a:rPr sz="1400" spc="-365" dirty="0">
                <a:solidFill>
                  <a:srgbClr val="56555A"/>
                </a:solidFill>
                <a:latin typeface="Segoe UI" panose="020B0502040204020203"/>
                <a:cs typeface="Segoe UI" panose="020B0502040204020203"/>
              </a:rPr>
              <a:t> </a:t>
            </a:r>
            <a:r>
              <a:rPr sz="1400" spc="-15" dirty="0">
                <a:solidFill>
                  <a:srgbClr val="56555A"/>
                </a:solidFill>
                <a:latin typeface="Segoe UI" panose="020B0502040204020203"/>
                <a:cs typeface="Segoe UI" panose="020B0502040204020203"/>
              </a:rPr>
              <a:t>At</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x% </a:t>
            </a:r>
            <a:r>
              <a:rPr sz="1400" spc="-5" dirty="0">
                <a:solidFill>
                  <a:srgbClr val="56555A"/>
                </a:solidFill>
                <a:latin typeface="Segoe UI" panose="020B0502040204020203"/>
                <a:cs typeface="Segoe UI" panose="020B0502040204020203"/>
              </a:rPr>
              <a:t>significance,</a:t>
            </a:r>
            <a:r>
              <a:rPr sz="1400" spc="-1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we </a:t>
            </a:r>
            <a:r>
              <a:rPr sz="1400" dirty="0">
                <a:solidFill>
                  <a:srgbClr val="56555A"/>
                </a:solidFill>
                <a:latin typeface="Segoe UI" panose="020B0502040204020203"/>
                <a:cs typeface="Segoe UI" panose="020B0502040204020203"/>
              </a:rPr>
              <a:t>cannot</a:t>
            </a:r>
            <a:r>
              <a:rPr sz="1400" spc="-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say</a:t>
            </a:r>
            <a:r>
              <a:rPr sz="1400" spc="-1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that</a:t>
            </a:r>
            <a:r>
              <a:rPr sz="1400" spc="-2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*restate</a:t>
            </a:r>
            <a:r>
              <a:rPr sz="1400" dirty="0">
                <a:solidFill>
                  <a:srgbClr val="56555A"/>
                </a:solidFill>
                <a:latin typeface="Segoe UI" panose="020B0502040204020203"/>
                <a:cs typeface="Segoe UI" panose="020B0502040204020203"/>
              </a:rPr>
              <a:t> the</a:t>
            </a:r>
            <a:r>
              <a:rPr sz="1400" spc="-5" dirty="0">
                <a:solidFill>
                  <a:srgbClr val="56555A"/>
                </a:solidFill>
                <a:latin typeface="Segoe UI" panose="020B0502040204020203"/>
                <a:cs typeface="Segoe UI" panose="020B0502040204020203"/>
              </a:rPr>
              <a:t> null*</a:t>
            </a:r>
            <a:endParaRPr sz="1400">
              <a:latin typeface="Segoe UI" panose="020B0502040204020203"/>
              <a:cs typeface="Segoe UI" panose="020B05020402040202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393179" y="4168140"/>
            <a:ext cx="5394960" cy="2382012"/>
          </a:xfrm>
          <a:prstGeom prst="rect">
            <a:avLst/>
          </a:prstGeom>
        </p:spPr>
      </p:pic>
      <p:sp>
        <p:nvSpPr>
          <p:cNvPr id="3" name="object 3"/>
          <p:cNvSpPr/>
          <p:nvPr/>
        </p:nvSpPr>
        <p:spPr>
          <a:xfrm>
            <a:off x="0" y="161544"/>
            <a:ext cx="12192000" cy="638810"/>
          </a:xfrm>
          <a:custGeom>
            <a:avLst/>
            <a:gdLst/>
            <a:ahLst/>
            <a:cxnLst/>
            <a:rect l="l" t="t" r="r" b="b"/>
            <a:pathLst>
              <a:path w="12192000" h="638810">
                <a:moveTo>
                  <a:pt x="12192000" y="0"/>
                </a:moveTo>
                <a:lnTo>
                  <a:pt x="0" y="0"/>
                </a:lnTo>
                <a:lnTo>
                  <a:pt x="0" y="638555"/>
                </a:lnTo>
                <a:lnTo>
                  <a:pt x="12192000" y="638555"/>
                </a:lnTo>
                <a:lnTo>
                  <a:pt x="12192000" y="0"/>
                </a:lnTo>
                <a:close/>
              </a:path>
            </a:pathLst>
          </a:custGeom>
          <a:solidFill>
            <a:srgbClr val="EAEEEB"/>
          </a:solidFill>
        </p:spPr>
        <p:txBody>
          <a:bodyPr wrap="square" lIns="0" tIns="0" rIns="0" bIns="0" rtlCol="0"/>
          <a:lstStyle/>
          <a:p/>
        </p:txBody>
      </p:sp>
      <p:sp>
        <p:nvSpPr>
          <p:cNvPr id="4" name="object 4"/>
          <p:cNvSpPr txBox="1">
            <a:spLocks noGrp="1"/>
          </p:cNvSpPr>
          <p:nvPr>
            <p:ph type="title"/>
          </p:nvPr>
        </p:nvSpPr>
        <p:spPr>
          <a:xfrm>
            <a:off x="3004566" y="215595"/>
            <a:ext cx="6189980" cy="452120"/>
          </a:xfrm>
          <a:prstGeom prst="rect">
            <a:avLst/>
          </a:prstGeom>
        </p:spPr>
        <p:txBody>
          <a:bodyPr vert="horz" wrap="square" lIns="0" tIns="12065" rIns="0" bIns="0" rtlCol="0">
            <a:spAutoFit/>
          </a:bodyPr>
          <a:lstStyle/>
          <a:p>
            <a:pPr marL="12700">
              <a:lnSpc>
                <a:spcPct val="100000"/>
              </a:lnSpc>
              <a:spcBef>
                <a:spcPts val="95"/>
              </a:spcBef>
            </a:pPr>
            <a:r>
              <a:rPr spc="-50" dirty="0"/>
              <a:t>Level</a:t>
            </a:r>
            <a:r>
              <a:rPr spc="-140" dirty="0"/>
              <a:t> </a:t>
            </a:r>
            <a:r>
              <a:rPr spc="-55" dirty="0"/>
              <a:t>of</a:t>
            </a:r>
            <a:r>
              <a:rPr spc="-114" dirty="0"/>
              <a:t> </a:t>
            </a:r>
            <a:r>
              <a:rPr spc="-50" dirty="0"/>
              <a:t>significance</a:t>
            </a:r>
            <a:r>
              <a:rPr spc="-95" dirty="0"/>
              <a:t> </a:t>
            </a:r>
            <a:r>
              <a:rPr spc="-40" dirty="0"/>
              <a:t>and</a:t>
            </a:r>
            <a:r>
              <a:rPr spc="-100" dirty="0"/>
              <a:t> </a:t>
            </a:r>
            <a:r>
              <a:rPr spc="-45" dirty="0"/>
              <a:t>types</a:t>
            </a:r>
            <a:r>
              <a:rPr spc="-125" dirty="0"/>
              <a:t> </a:t>
            </a:r>
            <a:r>
              <a:rPr spc="-55" dirty="0"/>
              <a:t>of</a:t>
            </a:r>
            <a:r>
              <a:rPr spc="-100" dirty="0"/>
              <a:t> </a:t>
            </a:r>
            <a:r>
              <a:rPr spc="-45" dirty="0"/>
              <a:t>tests</a:t>
            </a:r>
            <a:endParaRPr spc="-45" dirty="0"/>
          </a:p>
        </p:txBody>
      </p:sp>
      <p:pic>
        <p:nvPicPr>
          <p:cNvPr id="5" name="object 5"/>
          <p:cNvPicPr/>
          <p:nvPr/>
        </p:nvPicPr>
        <p:blipFill>
          <a:blip r:embed="rId2" cstate="print"/>
          <a:stretch>
            <a:fillRect/>
          </a:stretch>
        </p:blipFill>
        <p:spPr>
          <a:xfrm>
            <a:off x="10248900" y="6513574"/>
            <a:ext cx="1874520" cy="275844"/>
          </a:xfrm>
          <a:prstGeom prst="rect">
            <a:avLst/>
          </a:prstGeom>
        </p:spPr>
      </p:pic>
      <p:grpSp>
        <p:nvGrpSpPr>
          <p:cNvPr id="6" name="object 6"/>
          <p:cNvGrpSpPr/>
          <p:nvPr/>
        </p:nvGrpSpPr>
        <p:grpSpPr>
          <a:xfrm>
            <a:off x="0" y="795527"/>
            <a:ext cx="11366500" cy="1158240"/>
            <a:chOff x="0" y="795527"/>
            <a:chExt cx="11366500" cy="1158240"/>
          </a:xfrm>
        </p:grpSpPr>
        <p:pic>
          <p:nvPicPr>
            <p:cNvPr id="7" name="object 7"/>
            <p:cNvPicPr/>
            <p:nvPr/>
          </p:nvPicPr>
          <p:blipFill>
            <a:blip r:embed="rId3" cstate="print"/>
            <a:stretch>
              <a:fillRect/>
            </a:stretch>
          </p:blipFill>
          <p:spPr>
            <a:xfrm>
              <a:off x="2481072" y="1117091"/>
              <a:ext cx="8884920" cy="836676"/>
            </a:xfrm>
            <a:prstGeom prst="rect">
              <a:avLst/>
            </a:prstGeom>
          </p:spPr>
        </p:pic>
        <p:sp>
          <p:nvSpPr>
            <p:cNvPr id="8" name="object 8"/>
            <p:cNvSpPr/>
            <p:nvPr/>
          </p:nvSpPr>
          <p:spPr>
            <a:xfrm>
              <a:off x="2481072" y="795527"/>
              <a:ext cx="581025" cy="1156970"/>
            </a:xfrm>
            <a:custGeom>
              <a:avLst/>
              <a:gdLst/>
              <a:ahLst/>
              <a:cxnLst/>
              <a:rect l="l" t="t" r="r" b="b"/>
              <a:pathLst>
                <a:path w="581025" h="1156970">
                  <a:moveTo>
                    <a:pt x="580644" y="0"/>
                  </a:moveTo>
                  <a:lnTo>
                    <a:pt x="0" y="383667"/>
                  </a:lnTo>
                  <a:lnTo>
                    <a:pt x="0" y="1156716"/>
                  </a:lnTo>
                  <a:lnTo>
                    <a:pt x="580644" y="773049"/>
                  </a:lnTo>
                  <a:lnTo>
                    <a:pt x="580644" y="0"/>
                  </a:lnTo>
                  <a:close/>
                </a:path>
              </a:pathLst>
            </a:custGeom>
            <a:solidFill>
              <a:srgbClr val="465B4F"/>
            </a:solidFill>
          </p:spPr>
          <p:txBody>
            <a:bodyPr wrap="square" lIns="0" tIns="0" rIns="0" bIns="0" rtlCol="0"/>
            <a:lstStyle/>
            <a:p/>
          </p:txBody>
        </p:sp>
        <p:sp>
          <p:nvSpPr>
            <p:cNvPr id="9" name="object 9"/>
            <p:cNvSpPr/>
            <p:nvPr/>
          </p:nvSpPr>
          <p:spPr>
            <a:xfrm>
              <a:off x="0" y="797051"/>
              <a:ext cx="3068320" cy="875030"/>
            </a:xfrm>
            <a:custGeom>
              <a:avLst/>
              <a:gdLst/>
              <a:ahLst/>
              <a:cxnLst/>
              <a:rect l="l" t="t" r="r" b="b"/>
              <a:pathLst>
                <a:path w="3068320" h="875030">
                  <a:moveTo>
                    <a:pt x="3067812" y="0"/>
                  </a:moveTo>
                  <a:lnTo>
                    <a:pt x="0" y="0"/>
                  </a:lnTo>
                  <a:lnTo>
                    <a:pt x="0" y="874776"/>
                  </a:lnTo>
                  <a:lnTo>
                    <a:pt x="3067812" y="874776"/>
                  </a:lnTo>
                  <a:lnTo>
                    <a:pt x="3067812" y="0"/>
                  </a:lnTo>
                  <a:close/>
                </a:path>
              </a:pathLst>
            </a:custGeom>
            <a:solidFill>
              <a:srgbClr val="96AD9F"/>
            </a:solidFill>
          </p:spPr>
          <p:txBody>
            <a:bodyPr wrap="square" lIns="0" tIns="0" rIns="0" bIns="0" rtlCol="0"/>
            <a:lstStyle/>
            <a:p/>
          </p:txBody>
        </p:sp>
      </p:grpSp>
      <p:sp>
        <p:nvSpPr>
          <p:cNvPr id="10" name="object 10"/>
          <p:cNvSpPr txBox="1"/>
          <p:nvPr/>
        </p:nvSpPr>
        <p:spPr>
          <a:xfrm>
            <a:off x="231140" y="1055878"/>
            <a:ext cx="23914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Segoe UI" panose="020B0502040204020203"/>
                <a:cs typeface="Segoe UI" panose="020B0502040204020203"/>
              </a:rPr>
              <a:t>Level</a:t>
            </a:r>
            <a:r>
              <a:rPr sz="1800" spc="-30" dirty="0">
                <a:solidFill>
                  <a:srgbClr val="FFFFFF"/>
                </a:solidFill>
                <a:latin typeface="Segoe UI" panose="020B0502040204020203"/>
                <a:cs typeface="Segoe UI" panose="020B0502040204020203"/>
              </a:rPr>
              <a:t> </a:t>
            </a:r>
            <a:r>
              <a:rPr sz="1800" spc="-20" dirty="0">
                <a:solidFill>
                  <a:srgbClr val="FFFFFF"/>
                </a:solidFill>
                <a:latin typeface="Segoe UI" panose="020B0502040204020203"/>
                <a:cs typeface="Segoe UI" panose="020B0502040204020203"/>
              </a:rPr>
              <a:t>of</a:t>
            </a:r>
            <a:r>
              <a:rPr sz="1800" spc="-40"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significance</a:t>
            </a:r>
            <a:r>
              <a:rPr sz="1800" spc="-10"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a:t>
            </a:r>
            <a:r>
              <a:rPr sz="1800" spc="-5" dirty="0">
                <a:solidFill>
                  <a:srgbClr val="FFFFFF"/>
                </a:solidFill>
                <a:latin typeface="Cambria Math" panose="02040503050406030204"/>
                <a:cs typeface="Cambria Math" panose="02040503050406030204"/>
              </a:rPr>
              <a:t>α)</a:t>
            </a:r>
            <a:endParaRPr sz="1800">
              <a:latin typeface="Cambria Math" panose="02040503050406030204"/>
              <a:cs typeface="Cambria Math" panose="02040503050406030204"/>
            </a:endParaRPr>
          </a:p>
        </p:txBody>
      </p:sp>
      <p:sp>
        <p:nvSpPr>
          <p:cNvPr id="11" name="object 11"/>
          <p:cNvSpPr txBox="1"/>
          <p:nvPr/>
        </p:nvSpPr>
        <p:spPr>
          <a:xfrm>
            <a:off x="3370834" y="1236345"/>
            <a:ext cx="7488555" cy="57404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FFFFFF"/>
                </a:solidFill>
                <a:latin typeface="Segoe UI" panose="020B0502040204020203"/>
                <a:cs typeface="Segoe UI" panose="020B0502040204020203"/>
              </a:rPr>
              <a:t>The</a:t>
            </a:r>
            <a:r>
              <a:rPr sz="1800" spc="-25" dirty="0">
                <a:solidFill>
                  <a:srgbClr val="FFFFFF"/>
                </a:solidFill>
                <a:latin typeface="Segoe UI" panose="020B0502040204020203"/>
                <a:cs typeface="Segoe UI" panose="020B0502040204020203"/>
              </a:rPr>
              <a:t> </a:t>
            </a:r>
            <a:r>
              <a:rPr sz="1800" spc="-10" dirty="0">
                <a:solidFill>
                  <a:srgbClr val="FFFFFF"/>
                </a:solidFill>
                <a:latin typeface="Segoe UI" panose="020B0502040204020203"/>
                <a:cs typeface="Segoe UI" panose="020B0502040204020203"/>
              </a:rPr>
              <a:t>probability</a:t>
            </a:r>
            <a:r>
              <a:rPr sz="1800" spc="45" dirty="0">
                <a:solidFill>
                  <a:srgbClr val="FFFFFF"/>
                </a:solidFill>
                <a:latin typeface="Segoe UI" panose="020B0502040204020203"/>
                <a:cs typeface="Segoe UI" panose="020B0502040204020203"/>
              </a:rPr>
              <a:t> </a:t>
            </a:r>
            <a:r>
              <a:rPr sz="1800" spc="-20" dirty="0">
                <a:solidFill>
                  <a:srgbClr val="FFFFFF"/>
                </a:solidFill>
                <a:latin typeface="Segoe UI" panose="020B0502040204020203"/>
                <a:cs typeface="Segoe UI" panose="020B0502040204020203"/>
              </a:rPr>
              <a:t>of</a:t>
            </a:r>
            <a:r>
              <a:rPr sz="1800" spc="-10"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rejecting</a:t>
            </a:r>
            <a:r>
              <a:rPr sz="1800" spc="25" dirty="0">
                <a:solidFill>
                  <a:srgbClr val="FFFFFF"/>
                </a:solidFill>
                <a:latin typeface="Segoe UI" panose="020B0502040204020203"/>
                <a:cs typeface="Segoe UI" panose="020B0502040204020203"/>
              </a:rPr>
              <a:t> </a:t>
            </a:r>
            <a:r>
              <a:rPr sz="1800" dirty="0">
                <a:solidFill>
                  <a:srgbClr val="FFFFFF"/>
                </a:solidFill>
                <a:latin typeface="Segoe UI" panose="020B0502040204020203"/>
                <a:cs typeface="Segoe UI" panose="020B0502040204020203"/>
              </a:rPr>
              <a:t>a</a:t>
            </a:r>
            <a:r>
              <a:rPr sz="1800" spc="-15" dirty="0">
                <a:solidFill>
                  <a:srgbClr val="FFFFFF"/>
                </a:solidFill>
                <a:latin typeface="Segoe UI" panose="020B0502040204020203"/>
                <a:cs typeface="Segoe UI" panose="020B0502040204020203"/>
              </a:rPr>
              <a:t> </a:t>
            </a:r>
            <a:r>
              <a:rPr sz="1800" dirty="0">
                <a:solidFill>
                  <a:srgbClr val="FFFFFF"/>
                </a:solidFill>
                <a:latin typeface="Segoe UI" panose="020B0502040204020203"/>
                <a:cs typeface="Segoe UI" panose="020B0502040204020203"/>
              </a:rPr>
              <a:t>null</a:t>
            </a:r>
            <a:r>
              <a:rPr sz="1800" spc="-15" dirty="0">
                <a:solidFill>
                  <a:srgbClr val="FFFFFF"/>
                </a:solidFill>
                <a:latin typeface="Segoe UI" panose="020B0502040204020203"/>
                <a:cs typeface="Segoe UI" panose="020B0502040204020203"/>
              </a:rPr>
              <a:t> </a:t>
            </a:r>
            <a:r>
              <a:rPr sz="1800" dirty="0">
                <a:solidFill>
                  <a:srgbClr val="FFFFFF"/>
                </a:solidFill>
                <a:latin typeface="Segoe UI" panose="020B0502040204020203"/>
                <a:cs typeface="Segoe UI" panose="020B0502040204020203"/>
              </a:rPr>
              <a:t>hypothesis</a:t>
            </a:r>
            <a:r>
              <a:rPr sz="1800" spc="-5" dirty="0">
                <a:solidFill>
                  <a:srgbClr val="FFFFFF"/>
                </a:solidFill>
                <a:latin typeface="Segoe UI" panose="020B0502040204020203"/>
                <a:cs typeface="Segoe UI" panose="020B0502040204020203"/>
              </a:rPr>
              <a:t> </a:t>
            </a:r>
            <a:r>
              <a:rPr sz="1800" dirty="0">
                <a:solidFill>
                  <a:srgbClr val="FFFFFF"/>
                </a:solidFill>
                <a:latin typeface="Segoe UI" panose="020B0502040204020203"/>
                <a:cs typeface="Segoe UI" panose="020B0502040204020203"/>
              </a:rPr>
              <a:t>that</a:t>
            </a:r>
            <a:r>
              <a:rPr sz="1800" spc="-10"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is </a:t>
            </a:r>
            <a:r>
              <a:rPr sz="1800" dirty="0">
                <a:solidFill>
                  <a:srgbClr val="FFFFFF"/>
                </a:solidFill>
                <a:latin typeface="Segoe UI" panose="020B0502040204020203"/>
                <a:cs typeface="Segoe UI" panose="020B0502040204020203"/>
              </a:rPr>
              <a:t>true;</a:t>
            </a:r>
            <a:r>
              <a:rPr sz="1800" spc="-10" dirty="0">
                <a:solidFill>
                  <a:srgbClr val="FFFFFF"/>
                </a:solidFill>
                <a:latin typeface="Segoe UI" panose="020B0502040204020203"/>
                <a:cs typeface="Segoe UI" panose="020B0502040204020203"/>
              </a:rPr>
              <a:t> </a:t>
            </a:r>
            <a:r>
              <a:rPr sz="1800" dirty="0">
                <a:solidFill>
                  <a:srgbClr val="FFFFFF"/>
                </a:solidFill>
                <a:latin typeface="Segoe UI" panose="020B0502040204020203"/>
                <a:cs typeface="Segoe UI" panose="020B0502040204020203"/>
              </a:rPr>
              <a:t>the</a:t>
            </a:r>
            <a:r>
              <a:rPr sz="1800" spc="-15" dirty="0">
                <a:solidFill>
                  <a:srgbClr val="FFFFFF"/>
                </a:solidFill>
                <a:latin typeface="Segoe UI" panose="020B0502040204020203"/>
                <a:cs typeface="Segoe UI" panose="020B0502040204020203"/>
              </a:rPr>
              <a:t> </a:t>
            </a:r>
            <a:r>
              <a:rPr sz="1800" spc="-10" dirty="0">
                <a:solidFill>
                  <a:srgbClr val="FFFFFF"/>
                </a:solidFill>
                <a:latin typeface="Segoe UI" panose="020B0502040204020203"/>
                <a:cs typeface="Segoe UI" panose="020B0502040204020203"/>
              </a:rPr>
              <a:t>probability</a:t>
            </a:r>
            <a:r>
              <a:rPr sz="1800" spc="30" dirty="0">
                <a:solidFill>
                  <a:srgbClr val="FFFFFF"/>
                </a:solidFill>
                <a:latin typeface="Segoe UI" panose="020B0502040204020203"/>
                <a:cs typeface="Segoe UI" panose="020B0502040204020203"/>
              </a:rPr>
              <a:t> </a:t>
            </a:r>
            <a:r>
              <a:rPr sz="1800" spc="-20" dirty="0">
                <a:solidFill>
                  <a:srgbClr val="FFFFFF"/>
                </a:solidFill>
                <a:latin typeface="Segoe UI" panose="020B0502040204020203"/>
                <a:cs typeface="Segoe UI" panose="020B0502040204020203"/>
              </a:rPr>
              <a:t>of </a:t>
            </a:r>
            <a:r>
              <a:rPr sz="1800" spc="-475"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making</a:t>
            </a:r>
            <a:r>
              <a:rPr sz="1800" spc="-10" dirty="0">
                <a:solidFill>
                  <a:srgbClr val="FFFFFF"/>
                </a:solidFill>
                <a:latin typeface="Segoe UI" panose="020B0502040204020203"/>
                <a:cs typeface="Segoe UI" panose="020B0502040204020203"/>
              </a:rPr>
              <a:t> </a:t>
            </a:r>
            <a:r>
              <a:rPr sz="1800" dirty="0">
                <a:solidFill>
                  <a:srgbClr val="FFFFFF"/>
                </a:solidFill>
                <a:latin typeface="Segoe UI" panose="020B0502040204020203"/>
                <a:cs typeface="Segoe UI" panose="020B0502040204020203"/>
              </a:rPr>
              <a:t>this</a:t>
            </a:r>
            <a:r>
              <a:rPr sz="1800" spc="-5" dirty="0">
                <a:solidFill>
                  <a:srgbClr val="FFFFFF"/>
                </a:solidFill>
                <a:latin typeface="Segoe UI" panose="020B0502040204020203"/>
                <a:cs typeface="Segoe UI" panose="020B0502040204020203"/>
              </a:rPr>
              <a:t> </a:t>
            </a:r>
            <a:r>
              <a:rPr sz="1800" spc="-30" dirty="0">
                <a:solidFill>
                  <a:srgbClr val="FFFFFF"/>
                </a:solidFill>
                <a:latin typeface="Segoe UI" panose="020B0502040204020203"/>
                <a:cs typeface="Segoe UI" panose="020B0502040204020203"/>
              </a:rPr>
              <a:t>error.</a:t>
            </a:r>
            <a:endParaRPr sz="1800">
              <a:latin typeface="Segoe UI" panose="020B0502040204020203"/>
              <a:cs typeface="Segoe UI" panose="020B0502040204020203"/>
            </a:endParaRPr>
          </a:p>
        </p:txBody>
      </p:sp>
      <p:sp>
        <p:nvSpPr>
          <p:cNvPr id="12" name="object 12"/>
          <p:cNvSpPr/>
          <p:nvPr/>
        </p:nvSpPr>
        <p:spPr>
          <a:xfrm>
            <a:off x="6835140" y="2145792"/>
            <a:ext cx="894715" cy="894715"/>
          </a:xfrm>
          <a:custGeom>
            <a:avLst/>
            <a:gdLst/>
            <a:ahLst/>
            <a:cxnLst/>
            <a:rect l="l" t="t" r="r" b="b"/>
            <a:pathLst>
              <a:path w="894715" h="894714">
                <a:moveTo>
                  <a:pt x="447293" y="0"/>
                </a:moveTo>
                <a:lnTo>
                  <a:pt x="398559" y="2624"/>
                </a:lnTo>
                <a:lnTo>
                  <a:pt x="351344" y="10317"/>
                </a:lnTo>
                <a:lnTo>
                  <a:pt x="305921" y="22805"/>
                </a:lnTo>
                <a:lnTo>
                  <a:pt x="262563" y="39814"/>
                </a:lnTo>
                <a:lnTo>
                  <a:pt x="221544" y="61072"/>
                </a:lnTo>
                <a:lnTo>
                  <a:pt x="183136" y="86307"/>
                </a:lnTo>
                <a:lnTo>
                  <a:pt x="147611" y="115244"/>
                </a:lnTo>
                <a:lnTo>
                  <a:pt x="115244" y="147611"/>
                </a:lnTo>
                <a:lnTo>
                  <a:pt x="86307" y="183136"/>
                </a:lnTo>
                <a:lnTo>
                  <a:pt x="61072" y="221544"/>
                </a:lnTo>
                <a:lnTo>
                  <a:pt x="39814" y="262563"/>
                </a:lnTo>
                <a:lnTo>
                  <a:pt x="22805" y="305921"/>
                </a:lnTo>
                <a:lnTo>
                  <a:pt x="10317" y="351344"/>
                </a:lnTo>
                <a:lnTo>
                  <a:pt x="2624" y="398559"/>
                </a:lnTo>
                <a:lnTo>
                  <a:pt x="0" y="447294"/>
                </a:lnTo>
                <a:lnTo>
                  <a:pt x="2624" y="496028"/>
                </a:lnTo>
                <a:lnTo>
                  <a:pt x="10317" y="543243"/>
                </a:lnTo>
                <a:lnTo>
                  <a:pt x="22805" y="588666"/>
                </a:lnTo>
                <a:lnTo>
                  <a:pt x="39814" y="632024"/>
                </a:lnTo>
                <a:lnTo>
                  <a:pt x="61072" y="673043"/>
                </a:lnTo>
                <a:lnTo>
                  <a:pt x="86307" y="711451"/>
                </a:lnTo>
                <a:lnTo>
                  <a:pt x="115244" y="746976"/>
                </a:lnTo>
                <a:lnTo>
                  <a:pt x="147611" y="779343"/>
                </a:lnTo>
                <a:lnTo>
                  <a:pt x="183136" y="808280"/>
                </a:lnTo>
                <a:lnTo>
                  <a:pt x="221544" y="833515"/>
                </a:lnTo>
                <a:lnTo>
                  <a:pt x="262563" y="854773"/>
                </a:lnTo>
                <a:lnTo>
                  <a:pt x="305921" y="871782"/>
                </a:lnTo>
                <a:lnTo>
                  <a:pt x="351344" y="884270"/>
                </a:lnTo>
                <a:lnTo>
                  <a:pt x="398559" y="891963"/>
                </a:lnTo>
                <a:lnTo>
                  <a:pt x="447293" y="894588"/>
                </a:lnTo>
                <a:lnTo>
                  <a:pt x="496028" y="891963"/>
                </a:lnTo>
                <a:lnTo>
                  <a:pt x="543243" y="884270"/>
                </a:lnTo>
                <a:lnTo>
                  <a:pt x="588666" y="871782"/>
                </a:lnTo>
                <a:lnTo>
                  <a:pt x="632024" y="854773"/>
                </a:lnTo>
                <a:lnTo>
                  <a:pt x="673043" y="833515"/>
                </a:lnTo>
                <a:lnTo>
                  <a:pt x="711451" y="808280"/>
                </a:lnTo>
                <a:lnTo>
                  <a:pt x="746976" y="779343"/>
                </a:lnTo>
                <a:lnTo>
                  <a:pt x="779343" y="746976"/>
                </a:lnTo>
                <a:lnTo>
                  <a:pt x="808280" y="711451"/>
                </a:lnTo>
                <a:lnTo>
                  <a:pt x="833515" y="673043"/>
                </a:lnTo>
                <a:lnTo>
                  <a:pt x="854773" y="632024"/>
                </a:lnTo>
                <a:lnTo>
                  <a:pt x="871782" y="588666"/>
                </a:lnTo>
                <a:lnTo>
                  <a:pt x="884270" y="543243"/>
                </a:lnTo>
                <a:lnTo>
                  <a:pt x="891963" y="496028"/>
                </a:lnTo>
                <a:lnTo>
                  <a:pt x="894587" y="447294"/>
                </a:lnTo>
                <a:lnTo>
                  <a:pt x="891963" y="398559"/>
                </a:lnTo>
                <a:lnTo>
                  <a:pt x="884270" y="351344"/>
                </a:lnTo>
                <a:lnTo>
                  <a:pt x="871782" y="305921"/>
                </a:lnTo>
                <a:lnTo>
                  <a:pt x="854773" y="262563"/>
                </a:lnTo>
                <a:lnTo>
                  <a:pt x="833515" y="221544"/>
                </a:lnTo>
                <a:lnTo>
                  <a:pt x="808280" y="183136"/>
                </a:lnTo>
                <a:lnTo>
                  <a:pt x="779343" y="147611"/>
                </a:lnTo>
                <a:lnTo>
                  <a:pt x="746976" y="115244"/>
                </a:lnTo>
                <a:lnTo>
                  <a:pt x="711451" y="86307"/>
                </a:lnTo>
                <a:lnTo>
                  <a:pt x="673043" y="61072"/>
                </a:lnTo>
                <a:lnTo>
                  <a:pt x="632024" y="39814"/>
                </a:lnTo>
                <a:lnTo>
                  <a:pt x="588666" y="22805"/>
                </a:lnTo>
                <a:lnTo>
                  <a:pt x="543243" y="10317"/>
                </a:lnTo>
                <a:lnTo>
                  <a:pt x="496028" y="2624"/>
                </a:lnTo>
                <a:lnTo>
                  <a:pt x="447293" y="0"/>
                </a:lnTo>
                <a:close/>
              </a:path>
            </a:pathLst>
          </a:custGeom>
          <a:solidFill>
            <a:srgbClr val="96AD9F"/>
          </a:solidFill>
        </p:spPr>
        <p:txBody>
          <a:bodyPr wrap="square" lIns="0" tIns="0" rIns="0" bIns="0" rtlCol="0"/>
          <a:lstStyle/>
          <a:p/>
        </p:txBody>
      </p:sp>
      <p:sp>
        <p:nvSpPr>
          <p:cNvPr id="13" name="object 13"/>
          <p:cNvSpPr/>
          <p:nvPr/>
        </p:nvSpPr>
        <p:spPr>
          <a:xfrm>
            <a:off x="8325611" y="2145792"/>
            <a:ext cx="894715" cy="894715"/>
          </a:xfrm>
          <a:custGeom>
            <a:avLst/>
            <a:gdLst/>
            <a:ahLst/>
            <a:cxnLst/>
            <a:rect l="l" t="t" r="r" b="b"/>
            <a:pathLst>
              <a:path w="894715" h="894714">
                <a:moveTo>
                  <a:pt x="447294" y="0"/>
                </a:moveTo>
                <a:lnTo>
                  <a:pt x="398559" y="2624"/>
                </a:lnTo>
                <a:lnTo>
                  <a:pt x="351344" y="10317"/>
                </a:lnTo>
                <a:lnTo>
                  <a:pt x="305921" y="22805"/>
                </a:lnTo>
                <a:lnTo>
                  <a:pt x="262563" y="39814"/>
                </a:lnTo>
                <a:lnTo>
                  <a:pt x="221544" y="61072"/>
                </a:lnTo>
                <a:lnTo>
                  <a:pt x="183136" y="86307"/>
                </a:lnTo>
                <a:lnTo>
                  <a:pt x="147611" y="115244"/>
                </a:lnTo>
                <a:lnTo>
                  <a:pt x="115244" y="147611"/>
                </a:lnTo>
                <a:lnTo>
                  <a:pt x="86307" y="183136"/>
                </a:lnTo>
                <a:lnTo>
                  <a:pt x="61072" y="221544"/>
                </a:lnTo>
                <a:lnTo>
                  <a:pt x="39814" y="262563"/>
                </a:lnTo>
                <a:lnTo>
                  <a:pt x="22805" y="305921"/>
                </a:lnTo>
                <a:lnTo>
                  <a:pt x="10317" y="351344"/>
                </a:lnTo>
                <a:lnTo>
                  <a:pt x="2624" y="398559"/>
                </a:lnTo>
                <a:lnTo>
                  <a:pt x="0" y="447294"/>
                </a:lnTo>
                <a:lnTo>
                  <a:pt x="2624" y="496028"/>
                </a:lnTo>
                <a:lnTo>
                  <a:pt x="10317" y="543243"/>
                </a:lnTo>
                <a:lnTo>
                  <a:pt x="22805" y="588666"/>
                </a:lnTo>
                <a:lnTo>
                  <a:pt x="39814" y="632024"/>
                </a:lnTo>
                <a:lnTo>
                  <a:pt x="61072" y="673043"/>
                </a:lnTo>
                <a:lnTo>
                  <a:pt x="86307" y="711451"/>
                </a:lnTo>
                <a:lnTo>
                  <a:pt x="115244" y="746976"/>
                </a:lnTo>
                <a:lnTo>
                  <a:pt x="147611" y="779343"/>
                </a:lnTo>
                <a:lnTo>
                  <a:pt x="183136" y="808280"/>
                </a:lnTo>
                <a:lnTo>
                  <a:pt x="221544" y="833515"/>
                </a:lnTo>
                <a:lnTo>
                  <a:pt x="262563" y="854773"/>
                </a:lnTo>
                <a:lnTo>
                  <a:pt x="305921" y="871782"/>
                </a:lnTo>
                <a:lnTo>
                  <a:pt x="351344" y="884270"/>
                </a:lnTo>
                <a:lnTo>
                  <a:pt x="398559" y="891963"/>
                </a:lnTo>
                <a:lnTo>
                  <a:pt x="447294" y="894588"/>
                </a:lnTo>
                <a:lnTo>
                  <a:pt x="496028" y="891963"/>
                </a:lnTo>
                <a:lnTo>
                  <a:pt x="543243" y="884270"/>
                </a:lnTo>
                <a:lnTo>
                  <a:pt x="588666" y="871782"/>
                </a:lnTo>
                <a:lnTo>
                  <a:pt x="632024" y="854773"/>
                </a:lnTo>
                <a:lnTo>
                  <a:pt x="673043" y="833515"/>
                </a:lnTo>
                <a:lnTo>
                  <a:pt x="711451" y="808280"/>
                </a:lnTo>
                <a:lnTo>
                  <a:pt x="746976" y="779343"/>
                </a:lnTo>
                <a:lnTo>
                  <a:pt x="779343" y="746976"/>
                </a:lnTo>
                <a:lnTo>
                  <a:pt x="808280" y="711451"/>
                </a:lnTo>
                <a:lnTo>
                  <a:pt x="833515" y="673043"/>
                </a:lnTo>
                <a:lnTo>
                  <a:pt x="854773" y="632024"/>
                </a:lnTo>
                <a:lnTo>
                  <a:pt x="871782" y="588666"/>
                </a:lnTo>
                <a:lnTo>
                  <a:pt x="884270" y="543243"/>
                </a:lnTo>
                <a:lnTo>
                  <a:pt x="891963" y="496028"/>
                </a:lnTo>
                <a:lnTo>
                  <a:pt x="894588" y="447294"/>
                </a:lnTo>
                <a:lnTo>
                  <a:pt x="891963" y="398559"/>
                </a:lnTo>
                <a:lnTo>
                  <a:pt x="884270" y="351344"/>
                </a:lnTo>
                <a:lnTo>
                  <a:pt x="871782" y="305921"/>
                </a:lnTo>
                <a:lnTo>
                  <a:pt x="854773" y="262563"/>
                </a:lnTo>
                <a:lnTo>
                  <a:pt x="833515" y="221544"/>
                </a:lnTo>
                <a:lnTo>
                  <a:pt x="808280" y="183136"/>
                </a:lnTo>
                <a:lnTo>
                  <a:pt x="779343" y="147611"/>
                </a:lnTo>
                <a:lnTo>
                  <a:pt x="746976" y="115244"/>
                </a:lnTo>
                <a:lnTo>
                  <a:pt x="711451" y="86307"/>
                </a:lnTo>
                <a:lnTo>
                  <a:pt x="673043" y="61072"/>
                </a:lnTo>
                <a:lnTo>
                  <a:pt x="632024" y="39814"/>
                </a:lnTo>
                <a:lnTo>
                  <a:pt x="588666" y="22805"/>
                </a:lnTo>
                <a:lnTo>
                  <a:pt x="543243" y="10317"/>
                </a:lnTo>
                <a:lnTo>
                  <a:pt x="496028" y="2624"/>
                </a:lnTo>
                <a:lnTo>
                  <a:pt x="447294" y="0"/>
                </a:lnTo>
                <a:close/>
              </a:path>
            </a:pathLst>
          </a:custGeom>
          <a:solidFill>
            <a:srgbClr val="688586"/>
          </a:solidFill>
        </p:spPr>
        <p:txBody>
          <a:bodyPr wrap="square" lIns="0" tIns="0" rIns="0" bIns="0" rtlCol="0"/>
          <a:lstStyle/>
          <a:p/>
        </p:txBody>
      </p:sp>
      <p:sp>
        <p:nvSpPr>
          <p:cNvPr id="14" name="object 14"/>
          <p:cNvSpPr/>
          <p:nvPr/>
        </p:nvSpPr>
        <p:spPr>
          <a:xfrm>
            <a:off x="9816083" y="2145792"/>
            <a:ext cx="894715" cy="894715"/>
          </a:xfrm>
          <a:custGeom>
            <a:avLst/>
            <a:gdLst/>
            <a:ahLst/>
            <a:cxnLst/>
            <a:rect l="l" t="t" r="r" b="b"/>
            <a:pathLst>
              <a:path w="894715" h="894714">
                <a:moveTo>
                  <a:pt x="447294" y="0"/>
                </a:moveTo>
                <a:lnTo>
                  <a:pt x="398559" y="2624"/>
                </a:lnTo>
                <a:lnTo>
                  <a:pt x="351344" y="10317"/>
                </a:lnTo>
                <a:lnTo>
                  <a:pt x="305921" y="22805"/>
                </a:lnTo>
                <a:lnTo>
                  <a:pt x="262563" y="39814"/>
                </a:lnTo>
                <a:lnTo>
                  <a:pt x="221544" y="61072"/>
                </a:lnTo>
                <a:lnTo>
                  <a:pt x="183136" y="86307"/>
                </a:lnTo>
                <a:lnTo>
                  <a:pt x="147611" y="115244"/>
                </a:lnTo>
                <a:lnTo>
                  <a:pt x="115244" y="147611"/>
                </a:lnTo>
                <a:lnTo>
                  <a:pt x="86307" y="183136"/>
                </a:lnTo>
                <a:lnTo>
                  <a:pt x="61072" y="221544"/>
                </a:lnTo>
                <a:lnTo>
                  <a:pt x="39814" y="262563"/>
                </a:lnTo>
                <a:lnTo>
                  <a:pt x="22805" y="305921"/>
                </a:lnTo>
                <a:lnTo>
                  <a:pt x="10317" y="351344"/>
                </a:lnTo>
                <a:lnTo>
                  <a:pt x="2624" y="398559"/>
                </a:lnTo>
                <a:lnTo>
                  <a:pt x="0" y="447294"/>
                </a:lnTo>
                <a:lnTo>
                  <a:pt x="2624" y="496028"/>
                </a:lnTo>
                <a:lnTo>
                  <a:pt x="10317" y="543243"/>
                </a:lnTo>
                <a:lnTo>
                  <a:pt x="22805" y="588666"/>
                </a:lnTo>
                <a:lnTo>
                  <a:pt x="39814" y="632024"/>
                </a:lnTo>
                <a:lnTo>
                  <a:pt x="61072" y="673043"/>
                </a:lnTo>
                <a:lnTo>
                  <a:pt x="86307" y="711451"/>
                </a:lnTo>
                <a:lnTo>
                  <a:pt x="115244" y="746976"/>
                </a:lnTo>
                <a:lnTo>
                  <a:pt x="147611" y="779343"/>
                </a:lnTo>
                <a:lnTo>
                  <a:pt x="183136" y="808280"/>
                </a:lnTo>
                <a:lnTo>
                  <a:pt x="221544" y="833515"/>
                </a:lnTo>
                <a:lnTo>
                  <a:pt x="262563" y="854773"/>
                </a:lnTo>
                <a:lnTo>
                  <a:pt x="305921" y="871782"/>
                </a:lnTo>
                <a:lnTo>
                  <a:pt x="351344" y="884270"/>
                </a:lnTo>
                <a:lnTo>
                  <a:pt x="398559" y="891963"/>
                </a:lnTo>
                <a:lnTo>
                  <a:pt x="447294" y="894588"/>
                </a:lnTo>
                <a:lnTo>
                  <a:pt x="496028" y="891963"/>
                </a:lnTo>
                <a:lnTo>
                  <a:pt x="543243" y="884270"/>
                </a:lnTo>
                <a:lnTo>
                  <a:pt x="588666" y="871782"/>
                </a:lnTo>
                <a:lnTo>
                  <a:pt x="632024" y="854773"/>
                </a:lnTo>
                <a:lnTo>
                  <a:pt x="673043" y="833515"/>
                </a:lnTo>
                <a:lnTo>
                  <a:pt x="711451" y="808280"/>
                </a:lnTo>
                <a:lnTo>
                  <a:pt x="746976" y="779343"/>
                </a:lnTo>
                <a:lnTo>
                  <a:pt x="779343" y="746976"/>
                </a:lnTo>
                <a:lnTo>
                  <a:pt x="808280" y="711451"/>
                </a:lnTo>
                <a:lnTo>
                  <a:pt x="833515" y="673043"/>
                </a:lnTo>
                <a:lnTo>
                  <a:pt x="854773" y="632024"/>
                </a:lnTo>
                <a:lnTo>
                  <a:pt x="871782" y="588666"/>
                </a:lnTo>
                <a:lnTo>
                  <a:pt x="884270" y="543243"/>
                </a:lnTo>
                <a:lnTo>
                  <a:pt x="891963" y="496028"/>
                </a:lnTo>
                <a:lnTo>
                  <a:pt x="894588" y="447294"/>
                </a:lnTo>
                <a:lnTo>
                  <a:pt x="891963" y="398559"/>
                </a:lnTo>
                <a:lnTo>
                  <a:pt x="884270" y="351344"/>
                </a:lnTo>
                <a:lnTo>
                  <a:pt x="871782" y="305921"/>
                </a:lnTo>
                <a:lnTo>
                  <a:pt x="854773" y="262563"/>
                </a:lnTo>
                <a:lnTo>
                  <a:pt x="833515" y="221544"/>
                </a:lnTo>
                <a:lnTo>
                  <a:pt x="808280" y="183136"/>
                </a:lnTo>
                <a:lnTo>
                  <a:pt x="779343" y="147611"/>
                </a:lnTo>
                <a:lnTo>
                  <a:pt x="746976" y="115244"/>
                </a:lnTo>
                <a:lnTo>
                  <a:pt x="711451" y="86307"/>
                </a:lnTo>
                <a:lnTo>
                  <a:pt x="673043" y="61072"/>
                </a:lnTo>
                <a:lnTo>
                  <a:pt x="632024" y="39814"/>
                </a:lnTo>
                <a:lnTo>
                  <a:pt x="588666" y="22805"/>
                </a:lnTo>
                <a:lnTo>
                  <a:pt x="543243" y="10317"/>
                </a:lnTo>
                <a:lnTo>
                  <a:pt x="496028" y="2624"/>
                </a:lnTo>
                <a:lnTo>
                  <a:pt x="447294" y="0"/>
                </a:lnTo>
                <a:close/>
              </a:path>
            </a:pathLst>
          </a:custGeom>
          <a:solidFill>
            <a:srgbClr val="486A75"/>
          </a:solidFill>
        </p:spPr>
        <p:txBody>
          <a:bodyPr wrap="square" lIns="0" tIns="0" rIns="0" bIns="0" rtlCol="0"/>
          <a:lstStyle/>
          <a:p/>
        </p:txBody>
      </p:sp>
      <p:sp>
        <p:nvSpPr>
          <p:cNvPr id="15" name="object 15"/>
          <p:cNvSpPr txBox="1">
            <a:spLocks noGrp="1"/>
          </p:cNvSpPr>
          <p:nvPr>
            <p:ph type="body" idx="1"/>
          </p:nvPr>
        </p:nvSpPr>
        <p:spPr>
          <a:prstGeom prst="rect">
            <a:avLst/>
          </a:prstGeom>
        </p:spPr>
        <p:txBody>
          <a:bodyPr vert="horz" wrap="square" lIns="0" tIns="13335" rIns="0" bIns="0" rtlCol="0">
            <a:spAutoFit/>
          </a:bodyPr>
          <a:lstStyle/>
          <a:p>
            <a:pPr marL="6548755">
              <a:lnSpc>
                <a:spcPct val="100000"/>
              </a:lnSpc>
              <a:spcBef>
                <a:spcPts val="105"/>
              </a:spcBef>
              <a:tabLst>
                <a:tab pos="8039100" algn="l"/>
                <a:tab pos="9530080" algn="l"/>
              </a:tabLst>
            </a:pPr>
            <a:r>
              <a:rPr spc="-5" dirty="0"/>
              <a:t>0.10	0.05	0.01</a:t>
            </a:r>
            <a:endParaRPr spc="-5" dirty="0"/>
          </a:p>
          <a:p>
            <a:pPr marL="6047740">
              <a:lnSpc>
                <a:spcPct val="100000"/>
              </a:lnSpc>
              <a:spcBef>
                <a:spcPts val="10"/>
              </a:spcBef>
            </a:pPr>
            <a:endParaRPr sz="3350"/>
          </a:p>
          <a:p>
            <a:pPr marL="6047740" marR="158115" algn="ctr">
              <a:lnSpc>
                <a:spcPct val="100000"/>
              </a:lnSpc>
            </a:pPr>
            <a:r>
              <a:rPr sz="2000" b="1" spc="-45" dirty="0">
                <a:solidFill>
                  <a:srgbClr val="56555A"/>
                </a:solidFill>
                <a:latin typeface="Leelawadee UI" panose="020B0502040204020203"/>
                <a:cs typeface="Leelawadee UI" panose="020B0502040204020203"/>
              </a:rPr>
              <a:t>O</a:t>
            </a:r>
            <a:r>
              <a:rPr sz="2000" b="1" spc="-50" dirty="0">
                <a:solidFill>
                  <a:srgbClr val="56555A"/>
                </a:solidFill>
                <a:latin typeface="Leelawadee UI" panose="020B0502040204020203"/>
                <a:cs typeface="Leelawadee UI" panose="020B0502040204020203"/>
              </a:rPr>
              <a:t>n</a:t>
            </a:r>
            <a:r>
              <a:rPr sz="2000" b="1" spc="-55" dirty="0">
                <a:solidFill>
                  <a:srgbClr val="56555A"/>
                </a:solidFill>
                <a:latin typeface="Leelawadee UI" panose="020B0502040204020203"/>
                <a:cs typeface="Leelawadee UI" panose="020B0502040204020203"/>
              </a:rPr>
              <a:t>e</a:t>
            </a:r>
            <a:r>
              <a:rPr sz="2000" b="1" spc="-45" dirty="0">
                <a:solidFill>
                  <a:srgbClr val="56555A"/>
                </a:solidFill>
                <a:latin typeface="Leelawadee UI" panose="020B0502040204020203"/>
                <a:cs typeface="Leelawadee UI" panose="020B0502040204020203"/>
              </a:rPr>
              <a:t>-</a:t>
            </a:r>
            <a:r>
              <a:rPr sz="2000" b="1" spc="-55" dirty="0">
                <a:solidFill>
                  <a:srgbClr val="56555A"/>
                </a:solidFill>
                <a:latin typeface="Leelawadee UI" panose="020B0502040204020203"/>
                <a:cs typeface="Leelawadee UI" panose="020B0502040204020203"/>
              </a:rPr>
              <a:t>si</a:t>
            </a:r>
            <a:r>
              <a:rPr sz="2000" b="1" spc="-65" dirty="0">
                <a:solidFill>
                  <a:srgbClr val="56555A"/>
                </a:solidFill>
                <a:latin typeface="Leelawadee UI" panose="020B0502040204020203"/>
                <a:cs typeface="Leelawadee UI" panose="020B0502040204020203"/>
              </a:rPr>
              <a:t>d</a:t>
            </a:r>
            <a:r>
              <a:rPr sz="2000" b="1" spc="-55" dirty="0">
                <a:solidFill>
                  <a:srgbClr val="56555A"/>
                </a:solidFill>
                <a:latin typeface="Leelawadee UI" panose="020B0502040204020203"/>
                <a:cs typeface="Leelawadee UI" panose="020B0502040204020203"/>
              </a:rPr>
              <a:t>e</a:t>
            </a:r>
            <a:r>
              <a:rPr sz="2000" b="1" dirty="0">
                <a:solidFill>
                  <a:srgbClr val="56555A"/>
                </a:solidFill>
                <a:latin typeface="Leelawadee UI" panose="020B0502040204020203"/>
                <a:cs typeface="Leelawadee UI" panose="020B0502040204020203"/>
              </a:rPr>
              <a:t>d</a:t>
            </a:r>
            <a:r>
              <a:rPr sz="2000" b="1" spc="-135" dirty="0">
                <a:solidFill>
                  <a:srgbClr val="56555A"/>
                </a:solidFill>
                <a:latin typeface="Leelawadee UI" panose="020B0502040204020203"/>
                <a:cs typeface="Leelawadee UI" panose="020B0502040204020203"/>
              </a:rPr>
              <a:t> </a:t>
            </a:r>
            <a:r>
              <a:rPr sz="2000" b="1" spc="-45" dirty="0">
                <a:solidFill>
                  <a:srgbClr val="56555A"/>
                </a:solidFill>
                <a:latin typeface="Leelawadee UI" panose="020B0502040204020203"/>
                <a:cs typeface="Leelawadee UI" panose="020B0502040204020203"/>
              </a:rPr>
              <a:t>(</a:t>
            </a:r>
            <a:r>
              <a:rPr sz="2000" b="1" spc="-50" dirty="0">
                <a:solidFill>
                  <a:srgbClr val="56555A"/>
                </a:solidFill>
                <a:latin typeface="Leelawadee UI" panose="020B0502040204020203"/>
                <a:cs typeface="Leelawadee UI" panose="020B0502040204020203"/>
              </a:rPr>
              <a:t>on</a:t>
            </a:r>
            <a:r>
              <a:rPr sz="2000" b="1" spc="-55" dirty="0">
                <a:solidFill>
                  <a:srgbClr val="56555A"/>
                </a:solidFill>
                <a:latin typeface="Leelawadee UI" panose="020B0502040204020203"/>
                <a:cs typeface="Leelawadee UI" panose="020B0502040204020203"/>
              </a:rPr>
              <a:t>e</a:t>
            </a:r>
            <a:r>
              <a:rPr sz="2000" b="1" spc="-45" dirty="0">
                <a:solidFill>
                  <a:srgbClr val="56555A"/>
                </a:solidFill>
                <a:latin typeface="Leelawadee UI" panose="020B0502040204020203"/>
                <a:cs typeface="Leelawadee UI" panose="020B0502040204020203"/>
              </a:rPr>
              <a:t>-</a:t>
            </a:r>
            <a:r>
              <a:rPr sz="2000" b="1" spc="-50" dirty="0">
                <a:solidFill>
                  <a:srgbClr val="56555A"/>
                </a:solidFill>
                <a:latin typeface="Leelawadee UI" panose="020B0502040204020203"/>
                <a:cs typeface="Leelawadee UI" panose="020B0502040204020203"/>
              </a:rPr>
              <a:t>t</a:t>
            </a:r>
            <a:r>
              <a:rPr sz="2000" b="1" spc="-60" dirty="0">
                <a:solidFill>
                  <a:srgbClr val="56555A"/>
                </a:solidFill>
                <a:latin typeface="Leelawadee UI" panose="020B0502040204020203"/>
                <a:cs typeface="Leelawadee UI" panose="020B0502040204020203"/>
              </a:rPr>
              <a:t>a</a:t>
            </a:r>
            <a:r>
              <a:rPr sz="2000" b="1" spc="-70" dirty="0">
                <a:solidFill>
                  <a:srgbClr val="56555A"/>
                </a:solidFill>
                <a:latin typeface="Leelawadee UI" panose="020B0502040204020203"/>
                <a:cs typeface="Leelawadee UI" panose="020B0502040204020203"/>
              </a:rPr>
              <a:t>i</a:t>
            </a:r>
            <a:r>
              <a:rPr sz="2000" b="1" spc="-55" dirty="0">
                <a:solidFill>
                  <a:srgbClr val="56555A"/>
                </a:solidFill>
                <a:latin typeface="Leelawadee UI" panose="020B0502040204020203"/>
                <a:cs typeface="Leelawadee UI" panose="020B0502040204020203"/>
              </a:rPr>
              <a:t>led</a:t>
            </a:r>
            <a:r>
              <a:rPr sz="2000" b="1" dirty="0">
                <a:solidFill>
                  <a:srgbClr val="56555A"/>
                </a:solidFill>
                <a:latin typeface="Leelawadee UI" panose="020B0502040204020203"/>
                <a:cs typeface="Leelawadee UI" panose="020B0502040204020203"/>
              </a:rPr>
              <a:t>)</a:t>
            </a:r>
            <a:r>
              <a:rPr sz="2000" b="1" spc="-150" dirty="0">
                <a:solidFill>
                  <a:srgbClr val="56555A"/>
                </a:solidFill>
                <a:latin typeface="Leelawadee UI" panose="020B0502040204020203"/>
                <a:cs typeface="Leelawadee UI" panose="020B0502040204020203"/>
              </a:rPr>
              <a:t> </a:t>
            </a:r>
            <a:r>
              <a:rPr sz="2000" b="1" spc="-65" dirty="0">
                <a:solidFill>
                  <a:srgbClr val="56555A"/>
                </a:solidFill>
                <a:latin typeface="Leelawadee UI" panose="020B0502040204020203"/>
                <a:cs typeface="Leelawadee UI" panose="020B0502040204020203"/>
              </a:rPr>
              <a:t>t</a:t>
            </a:r>
            <a:r>
              <a:rPr sz="2000" b="1" spc="-55" dirty="0">
                <a:solidFill>
                  <a:srgbClr val="56555A"/>
                </a:solidFill>
                <a:latin typeface="Leelawadee UI" panose="020B0502040204020203"/>
                <a:cs typeface="Leelawadee UI" panose="020B0502040204020203"/>
              </a:rPr>
              <a:t>es</a:t>
            </a:r>
            <a:r>
              <a:rPr sz="2000" b="1" dirty="0">
                <a:solidFill>
                  <a:srgbClr val="56555A"/>
                </a:solidFill>
                <a:latin typeface="Leelawadee UI" panose="020B0502040204020203"/>
                <a:cs typeface="Leelawadee UI" panose="020B0502040204020203"/>
              </a:rPr>
              <a:t>t</a:t>
            </a:r>
            <a:endParaRPr sz="2000">
              <a:latin typeface="Leelawadee UI" panose="020B0502040204020203"/>
              <a:cs typeface="Leelawadee UI" panose="020B0502040204020203"/>
            </a:endParaRPr>
          </a:p>
          <a:p>
            <a:pPr marL="6060440">
              <a:lnSpc>
                <a:spcPct val="100000"/>
              </a:lnSpc>
              <a:spcBef>
                <a:spcPts val="905"/>
              </a:spcBef>
            </a:pPr>
            <a:r>
              <a:rPr sz="1350" dirty="0">
                <a:solidFill>
                  <a:srgbClr val="56555A"/>
                </a:solidFill>
              </a:rPr>
              <a:t>Used</a:t>
            </a:r>
            <a:r>
              <a:rPr sz="1350" spc="-15" dirty="0">
                <a:solidFill>
                  <a:srgbClr val="56555A"/>
                </a:solidFill>
              </a:rPr>
              <a:t> </a:t>
            </a:r>
            <a:r>
              <a:rPr sz="1350" dirty="0">
                <a:solidFill>
                  <a:srgbClr val="56555A"/>
                </a:solidFill>
              </a:rPr>
              <a:t>when</a:t>
            </a:r>
            <a:r>
              <a:rPr sz="1350" spc="-25" dirty="0">
                <a:solidFill>
                  <a:srgbClr val="56555A"/>
                </a:solidFill>
              </a:rPr>
              <a:t> </a:t>
            </a:r>
            <a:r>
              <a:rPr sz="1350" dirty="0">
                <a:solidFill>
                  <a:srgbClr val="56555A"/>
                </a:solidFill>
              </a:rPr>
              <a:t>the</a:t>
            </a:r>
            <a:r>
              <a:rPr sz="1350" spc="-5" dirty="0">
                <a:solidFill>
                  <a:srgbClr val="56555A"/>
                </a:solidFill>
              </a:rPr>
              <a:t> </a:t>
            </a:r>
            <a:r>
              <a:rPr sz="1350" dirty="0">
                <a:solidFill>
                  <a:srgbClr val="56555A"/>
                </a:solidFill>
              </a:rPr>
              <a:t>null</a:t>
            </a:r>
            <a:r>
              <a:rPr sz="1350" spc="-15" dirty="0">
                <a:solidFill>
                  <a:srgbClr val="56555A"/>
                </a:solidFill>
              </a:rPr>
              <a:t> </a:t>
            </a:r>
            <a:r>
              <a:rPr sz="1350" dirty="0">
                <a:solidFill>
                  <a:srgbClr val="56555A"/>
                </a:solidFill>
              </a:rPr>
              <a:t>doesn’t</a:t>
            </a:r>
            <a:r>
              <a:rPr sz="1350" spc="-15" dirty="0">
                <a:solidFill>
                  <a:srgbClr val="56555A"/>
                </a:solidFill>
              </a:rPr>
              <a:t> </a:t>
            </a:r>
            <a:r>
              <a:rPr sz="1350" spc="-5" dirty="0">
                <a:solidFill>
                  <a:srgbClr val="56555A"/>
                </a:solidFill>
              </a:rPr>
              <a:t>contain</a:t>
            </a:r>
            <a:r>
              <a:rPr sz="1350" dirty="0">
                <a:solidFill>
                  <a:srgbClr val="56555A"/>
                </a:solidFill>
              </a:rPr>
              <a:t> equality</a:t>
            </a:r>
            <a:r>
              <a:rPr sz="1350" spc="-15" dirty="0">
                <a:solidFill>
                  <a:srgbClr val="56555A"/>
                </a:solidFill>
              </a:rPr>
              <a:t> </a:t>
            </a:r>
            <a:r>
              <a:rPr sz="1350" dirty="0">
                <a:solidFill>
                  <a:srgbClr val="56555A"/>
                </a:solidFill>
              </a:rPr>
              <a:t>or</a:t>
            </a:r>
            <a:r>
              <a:rPr sz="1350" spc="10" dirty="0">
                <a:solidFill>
                  <a:srgbClr val="56555A"/>
                </a:solidFill>
              </a:rPr>
              <a:t> </a:t>
            </a:r>
            <a:r>
              <a:rPr sz="1350" dirty="0">
                <a:solidFill>
                  <a:srgbClr val="56555A"/>
                </a:solidFill>
              </a:rPr>
              <a:t>inequality</a:t>
            </a:r>
            <a:r>
              <a:rPr sz="1350" spc="-20" dirty="0">
                <a:solidFill>
                  <a:srgbClr val="56555A"/>
                </a:solidFill>
              </a:rPr>
              <a:t> </a:t>
            </a:r>
            <a:r>
              <a:rPr sz="1350" spc="-5" dirty="0">
                <a:solidFill>
                  <a:srgbClr val="56555A"/>
                </a:solidFill>
              </a:rPr>
              <a:t>sign</a:t>
            </a:r>
            <a:r>
              <a:rPr sz="1350" spc="10" dirty="0">
                <a:solidFill>
                  <a:srgbClr val="56555A"/>
                </a:solidFill>
              </a:rPr>
              <a:t> </a:t>
            </a:r>
            <a:r>
              <a:rPr sz="1350" spc="-5" dirty="0">
                <a:solidFill>
                  <a:srgbClr val="56555A"/>
                </a:solidFill>
              </a:rPr>
              <a:t>(&lt;,&gt;,≤,≥)</a:t>
            </a:r>
            <a:endParaRPr sz="1350"/>
          </a:p>
        </p:txBody>
      </p:sp>
      <p:sp>
        <p:nvSpPr>
          <p:cNvPr id="16" name="object 16"/>
          <p:cNvSpPr txBox="1"/>
          <p:nvPr/>
        </p:nvSpPr>
        <p:spPr>
          <a:xfrm>
            <a:off x="2481833" y="2209038"/>
            <a:ext cx="3074035" cy="838200"/>
          </a:xfrm>
          <a:prstGeom prst="rect">
            <a:avLst/>
          </a:prstGeom>
          <a:solidFill>
            <a:srgbClr val="96AD9F"/>
          </a:solidFill>
          <a:ln w="25907">
            <a:solidFill>
              <a:srgbClr val="0F8899"/>
            </a:solidFill>
          </a:ln>
        </p:spPr>
        <p:txBody>
          <a:bodyPr vert="horz" wrap="square" lIns="0" tIns="5080" rIns="0" bIns="0" rtlCol="0">
            <a:spAutoFit/>
          </a:bodyPr>
          <a:lstStyle/>
          <a:p>
            <a:pPr>
              <a:lnSpc>
                <a:spcPct val="100000"/>
              </a:lnSpc>
              <a:spcBef>
                <a:spcPts val="40"/>
              </a:spcBef>
            </a:pPr>
            <a:endParaRPr sz="1850">
              <a:latin typeface="Times New Roman" panose="02020603050405020304"/>
              <a:cs typeface="Times New Roman" panose="02020603050405020304"/>
            </a:endParaRPr>
          </a:p>
          <a:p>
            <a:pPr marL="299720">
              <a:lnSpc>
                <a:spcPct val="100000"/>
              </a:lnSpc>
              <a:spcBef>
                <a:spcPts val="5"/>
              </a:spcBef>
            </a:pPr>
            <a:r>
              <a:rPr sz="1600" spc="-5" dirty="0">
                <a:solidFill>
                  <a:srgbClr val="FFFFFF"/>
                </a:solidFill>
                <a:latin typeface="Segoe UI" panose="020B0502040204020203"/>
                <a:cs typeface="Segoe UI" panose="020B0502040204020203"/>
              </a:rPr>
              <a:t>Common</a:t>
            </a:r>
            <a:r>
              <a:rPr sz="1600" spc="-20" dirty="0">
                <a:solidFill>
                  <a:srgbClr val="FFFFFF"/>
                </a:solidFill>
                <a:latin typeface="Segoe UI" panose="020B0502040204020203"/>
                <a:cs typeface="Segoe UI" panose="020B0502040204020203"/>
              </a:rPr>
              <a:t> </a:t>
            </a:r>
            <a:r>
              <a:rPr sz="1600" spc="-10" dirty="0">
                <a:solidFill>
                  <a:srgbClr val="FFFFFF"/>
                </a:solidFill>
                <a:latin typeface="Segoe UI" panose="020B0502040204020203"/>
                <a:cs typeface="Segoe UI" panose="020B0502040204020203"/>
              </a:rPr>
              <a:t>significance</a:t>
            </a:r>
            <a:r>
              <a:rPr sz="1600" spc="5" dirty="0">
                <a:solidFill>
                  <a:srgbClr val="FFFFFF"/>
                </a:solidFill>
                <a:latin typeface="Segoe UI" panose="020B0502040204020203"/>
                <a:cs typeface="Segoe UI" panose="020B0502040204020203"/>
              </a:rPr>
              <a:t> </a:t>
            </a:r>
            <a:r>
              <a:rPr sz="1600" spc="-10" dirty="0">
                <a:solidFill>
                  <a:srgbClr val="FFFFFF"/>
                </a:solidFill>
                <a:latin typeface="Segoe UI" panose="020B0502040204020203"/>
                <a:cs typeface="Segoe UI" panose="020B0502040204020203"/>
              </a:rPr>
              <a:t>levels</a:t>
            </a:r>
            <a:endParaRPr sz="1600">
              <a:latin typeface="Segoe UI" panose="020B0502040204020203"/>
              <a:cs typeface="Segoe UI" panose="020B0502040204020203"/>
            </a:endParaRPr>
          </a:p>
        </p:txBody>
      </p:sp>
      <p:pic>
        <p:nvPicPr>
          <p:cNvPr id="17" name="object 17"/>
          <p:cNvPicPr/>
          <p:nvPr/>
        </p:nvPicPr>
        <p:blipFill>
          <a:blip r:embed="rId4" cstate="print"/>
          <a:stretch>
            <a:fillRect/>
          </a:stretch>
        </p:blipFill>
        <p:spPr>
          <a:xfrm>
            <a:off x="405384" y="4169664"/>
            <a:ext cx="5394960" cy="2378964"/>
          </a:xfrm>
          <a:prstGeom prst="rect">
            <a:avLst/>
          </a:prstGeom>
        </p:spPr>
      </p:pic>
      <p:sp>
        <p:nvSpPr>
          <p:cNvPr id="18" name="object 18"/>
          <p:cNvSpPr txBox="1"/>
          <p:nvPr/>
        </p:nvSpPr>
        <p:spPr>
          <a:xfrm>
            <a:off x="503631" y="3212918"/>
            <a:ext cx="5159375" cy="820419"/>
          </a:xfrm>
          <a:prstGeom prst="rect">
            <a:avLst/>
          </a:prstGeom>
        </p:spPr>
        <p:txBody>
          <a:bodyPr vert="horz" wrap="square" lIns="0" tIns="181610" rIns="0" bIns="0" rtlCol="0">
            <a:spAutoFit/>
          </a:bodyPr>
          <a:lstStyle/>
          <a:p>
            <a:pPr marL="83820" algn="ctr">
              <a:lnSpc>
                <a:spcPct val="100000"/>
              </a:lnSpc>
              <a:spcBef>
                <a:spcPts val="1430"/>
              </a:spcBef>
            </a:pPr>
            <a:r>
              <a:rPr sz="2000" b="1" spc="-135" dirty="0">
                <a:solidFill>
                  <a:srgbClr val="56555A"/>
                </a:solidFill>
                <a:latin typeface="Leelawadee UI" panose="020B0502040204020203"/>
                <a:cs typeface="Leelawadee UI" panose="020B0502040204020203"/>
              </a:rPr>
              <a:t>T</a:t>
            </a:r>
            <a:r>
              <a:rPr sz="2000" b="1" spc="-65" dirty="0">
                <a:solidFill>
                  <a:srgbClr val="56555A"/>
                </a:solidFill>
                <a:latin typeface="Leelawadee UI" panose="020B0502040204020203"/>
                <a:cs typeface="Leelawadee UI" panose="020B0502040204020203"/>
              </a:rPr>
              <a:t>w</a:t>
            </a:r>
            <a:r>
              <a:rPr sz="2000" b="1" spc="-50" dirty="0">
                <a:solidFill>
                  <a:srgbClr val="56555A"/>
                </a:solidFill>
                <a:latin typeface="Leelawadee UI" panose="020B0502040204020203"/>
                <a:cs typeface="Leelawadee UI" panose="020B0502040204020203"/>
              </a:rPr>
              <a:t>o</a:t>
            </a:r>
            <a:r>
              <a:rPr sz="2000" b="1" spc="-45" dirty="0">
                <a:solidFill>
                  <a:srgbClr val="56555A"/>
                </a:solidFill>
                <a:latin typeface="Leelawadee UI" panose="020B0502040204020203"/>
                <a:cs typeface="Leelawadee UI" panose="020B0502040204020203"/>
              </a:rPr>
              <a:t>-</a:t>
            </a:r>
            <a:r>
              <a:rPr sz="2000" b="1" spc="-55" dirty="0">
                <a:solidFill>
                  <a:srgbClr val="56555A"/>
                </a:solidFill>
                <a:latin typeface="Leelawadee UI" panose="020B0502040204020203"/>
                <a:cs typeface="Leelawadee UI" panose="020B0502040204020203"/>
              </a:rPr>
              <a:t>side</a:t>
            </a:r>
            <a:r>
              <a:rPr sz="2000" b="1" dirty="0">
                <a:solidFill>
                  <a:srgbClr val="56555A"/>
                </a:solidFill>
                <a:latin typeface="Leelawadee UI" panose="020B0502040204020203"/>
                <a:cs typeface="Leelawadee UI" panose="020B0502040204020203"/>
              </a:rPr>
              <a:t>d</a:t>
            </a:r>
            <a:r>
              <a:rPr sz="2000" b="1" spc="-145" dirty="0">
                <a:solidFill>
                  <a:srgbClr val="56555A"/>
                </a:solidFill>
                <a:latin typeface="Leelawadee UI" panose="020B0502040204020203"/>
                <a:cs typeface="Leelawadee UI" panose="020B0502040204020203"/>
              </a:rPr>
              <a:t> </a:t>
            </a:r>
            <a:r>
              <a:rPr sz="2000" b="1" spc="-45" dirty="0">
                <a:solidFill>
                  <a:srgbClr val="56555A"/>
                </a:solidFill>
                <a:latin typeface="Leelawadee UI" panose="020B0502040204020203"/>
                <a:cs typeface="Leelawadee UI" panose="020B0502040204020203"/>
              </a:rPr>
              <a:t>(</a:t>
            </a:r>
            <a:r>
              <a:rPr sz="2000" b="1" spc="-50" dirty="0">
                <a:solidFill>
                  <a:srgbClr val="56555A"/>
                </a:solidFill>
                <a:latin typeface="Leelawadee UI" panose="020B0502040204020203"/>
                <a:cs typeface="Leelawadee UI" panose="020B0502040204020203"/>
              </a:rPr>
              <a:t>t</a:t>
            </a:r>
            <a:r>
              <a:rPr sz="2000" b="1" spc="-65" dirty="0">
                <a:solidFill>
                  <a:srgbClr val="56555A"/>
                </a:solidFill>
                <a:latin typeface="Leelawadee UI" panose="020B0502040204020203"/>
                <a:cs typeface="Leelawadee UI" panose="020B0502040204020203"/>
              </a:rPr>
              <a:t>w</a:t>
            </a:r>
            <a:r>
              <a:rPr sz="2000" b="1" spc="-45" dirty="0">
                <a:solidFill>
                  <a:srgbClr val="56555A"/>
                </a:solidFill>
                <a:latin typeface="Leelawadee UI" panose="020B0502040204020203"/>
                <a:cs typeface="Leelawadee UI" panose="020B0502040204020203"/>
              </a:rPr>
              <a:t>o-</a:t>
            </a:r>
            <a:r>
              <a:rPr sz="2000" b="1" spc="-65" dirty="0">
                <a:solidFill>
                  <a:srgbClr val="56555A"/>
                </a:solidFill>
                <a:latin typeface="Leelawadee UI" panose="020B0502040204020203"/>
                <a:cs typeface="Leelawadee UI" panose="020B0502040204020203"/>
              </a:rPr>
              <a:t>t</a:t>
            </a:r>
            <a:r>
              <a:rPr sz="2000" b="1" spc="-50" dirty="0">
                <a:solidFill>
                  <a:srgbClr val="56555A"/>
                </a:solidFill>
                <a:latin typeface="Leelawadee UI" panose="020B0502040204020203"/>
                <a:cs typeface="Leelawadee UI" panose="020B0502040204020203"/>
              </a:rPr>
              <a:t>a</a:t>
            </a:r>
            <a:r>
              <a:rPr sz="2000" b="1" spc="-70" dirty="0">
                <a:solidFill>
                  <a:srgbClr val="56555A"/>
                </a:solidFill>
                <a:latin typeface="Leelawadee UI" panose="020B0502040204020203"/>
                <a:cs typeface="Leelawadee UI" panose="020B0502040204020203"/>
              </a:rPr>
              <a:t>i</a:t>
            </a:r>
            <a:r>
              <a:rPr sz="2000" b="1" spc="-55" dirty="0">
                <a:solidFill>
                  <a:srgbClr val="56555A"/>
                </a:solidFill>
                <a:latin typeface="Leelawadee UI" panose="020B0502040204020203"/>
                <a:cs typeface="Leelawadee UI" panose="020B0502040204020203"/>
              </a:rPr>
              <a:t>le</a:t>
            </a:r>
            <a:r>
              <a:rPr sz="2000" b="1" spc="-65" dirty="0">
                <a:solidFill>
                  <a:srgbClr val="56555A"/>
                </a:solidFill>
                <a:latin typeface="Leelawadee UI" panose="020B0502040204020203"/>
                <a:cs typeface="Leelawadee UI" panose="020B0502040204020203"/>
              </a:rPr>
              <a:t>d</a:t>
            </a:r>
            <a:r>
              <a:rPr sz="2000" b="1" dirty="0">
                <a:solidFill>
                  <a:srgbClr val="56555A"/>
                </a:solidFill>
                <a:latin typeface="Leelawadee UI" panose="020B0502040204020203"/>
                <a:cs typeface="Leelawadee UI" panose="020B0502040204020203"/>
              </a:rPr>
              <a:t>)</a:t>
            </a:r>
            <a:r>
              <a:rPr sz="2000" b="1" spc="-140" dirty="0">
                <a:solidFill>
                  <a:srgbClr val="56555A"/>
                </a:solidFill>
                <a:latin typeface="Leelawadee UI" panose="020B0502040204020203"/>
                <a:cs typeface="Leelawadee UI" panose="020B0502040204020203"/>
              </a:rPr>
              <a:t> </a:t>
            </a:r>
            <a:r>
              <a:rPr sz="2000" b="1" spc="-65" dirty="0">
                <a:solidFill>
                  <a:srgbClr val="56555A"/>
                </a:solidFill>
                <a:latin typeface="Leelawadee UI" panose="020B0502040204020203"/>
                <a:cs typeface="Leelawadee UI" panose="020B0502040204020203"/>
              </a:rPr>
              <a:t>t</a:t>
            </a:r>
            <a:r>
              <a:rPr sz="2000" b="1" spc="-55" dirty="0">
                <a:solidFill>
                  <a:srgbClr val="56555A"/>
                </a:solidFill>
                <a:latin typeface="Leelawadee UI" panose="020B0502040204020203"/>
                <a:cs typeface="Leelawadee UI" panose="020B0502040204020203"/>
              </a:rPr>
              <a:t>es</a:t>
            </a:r>
            <a:r>
              <a:rPr sz="2000" b="1" dirty="0">
                <a:solidFill>
                  <a:srgbClr val="56555A"/>
                </a:solidFill>
                <a:latin typeface="Leelawadee UI" panose="020B0502040204020203"/>
                <a:cs typeface="Leelawadee UI" panose="020B0502040204020203"/>
              </a:rPr>
              <a:t>t</a:t>
            </a:r>
            <a:endParaRPr sz="2000">
              <a:latin typeface="Leelawadee UI" panose="020B0502040204020203"/>
              <a:cs typeface="Leelawadee UI" panose="020B0502040204020203"/>
            </a:endParaRPr>
          </a:p>
          <a:p>
            <a:pPr marL="12700">
              <a:lnSpc>
                <a:spcPct val="100000"/>
              </a:lnSpc>
              <a:spcBef>
                <a:spcPts val="905"/>
              </a:spcBef>
            </a:pPr>
            <a:r>
              <a:rPr sz="1350" dirty="0">
                <a:solidFill>
                  <a:srgbClr val="56555A"/>
                </a:solidFill>
                <a:latin typeface="Segoe UI" panose="020B0502040204020203"/>
                <a:cs typeface="Segoe UI" panose="020B0502040204020203"/>
              </a:rPr>
              <a:t>Used</a:t>
            </a:r>
            <a:r>
              <a:rPr sz="1350" spc="-15" dirty="0">
                <a:solidFill>
                  <a:srgbClr val="56555A"/>
                </a:solidFill>
                <a:latin typeface="Segoe UI" panose="020B0502040204020203"/>
                <a:cs typeface="Segoe UI" panose="020B0502040204020203"/>
              </a:rPr>
              <a:t> </a:t>
            </a:r>
            <a:r>
              <a:rPr sz="1350" dirty="0">
                <a:solidFill>
                  <a:srgbClr val="56555A"/>
                </a:solidFill>
                <a:latin typeface="Segoe UI" panose="020B0502040204020203"/>
                <a:cs typeface="Segoe UI" panose="020B0502040204020203"/>
              </a:rPr>
              <a:t>when</a:t>
            </a:r>
            <a:r>
              <a:rPr sz="1350" spc="-25" dirty="0">
                <a:solidFill>
                  <a:srgbClr val="56555A"/>
                </a:solidFill>
                <a:latin typeface="Segoe UI" panose="020B0502040204020203"/>
                <a:cs typeface="Segoe UI" panose="020B0502040204020203"/>
              </a:rPr>
              <a:t> </a:t>
            </a:r>
            <a:r>
              <a:rPr sz="1350" dirty="0">
                <a:solidFill>
                  <a:srgbClr val="56555A"/>
                </a:solidFill>
                <a:latin typeface="Segoe UI" panose="020B0502040204020203"/>
                <a:cs typeface="Segoe UI" panose="020B0502040204020203"/>
              </a:rPr>
              <a:t>the null</a:t>
            </a:r>
            <a:r>
              <a:rPr sz="1350" spc="-20" dirty="0">
                <a:solidFill>
                  <a:srgbClr val="56555A"/>
                </a:solidFill>
                <a:latin typeface="Segoe UI" panose="020B0502040204020203"/>
                <a:cs typeface="Segoe UI" panose="020B0502040204020203"/>
              </a:rPr>
              <a:t> </a:t>
            </a:r>
            <a:r>
              <a:rPr sz="1350" spc="-5" dirty="0">
                <a:solidFill>
                  <a:srgbClr val="56555A"/>
                </a:solidFill>
                <a:latin typeface="Segoe UI" panose="020B0502040204020203"/>
                <a:cs typeface="Segoe UI" panose="020B0502040204020203"/>
              </a:rPr>
              <a:t>contains</a:t>
            </a:r>
            <a:r>
              <a:rPr sz="1350" spc="5" dirty="0">
                <a:solidFill>
                  <a:srgbClr val="56555A"/>
                </a:solidFill>
                <a:latin typeface="Segoe UI" panose="020B0502040204020203"/>
                <a:cs typeface="Segoe UI" panose="020B0502040204020203"/>
              </a:rPr>
              <a:t> </a:t>
            </a:r>
            <a:r>
              <a:rPr sz="1350" spc="-5" dirty="0">
                <a:solidFill>
                  <a:srgbClr val="56555A"/>
                </a:solidFill>
                <a:latin typeface="Segoe UI" panose="020B0502040204020203"/>
                <a:cs typeface="Segoe UI" panose="020B0502040204020203"/>
              </a:rPr>
              <a:t>an</a:t>
            </a:r>
            <a:r>
              <a:rPr sz="1350" dirty="0">
                <a:solidFill>
                  <a:srgbClr val="56555A"/>
                </a:solidFill>
                <a:latin typeface="Segoe UI" panose="020B0502040204020203"/>
                <a:cs typeface="Segoe UI" panose="020B0502040204020203"/>
              </a:rPr>
              <a:t> equality</a:t>
            </a:r>
            <a:r>
              <a:rPr sz="1350" spc="-5" dirty="0">
                <a:solidFill>
                  <a:srgbClr val="56555A"/>
                </a:solidFill>
                <a:latin typeface="Segoe UI" panose="020B0502040204020203"/>
                <a:cs typeface="Segoe UI" panose="020B0502040204020203"/>
              </a:rPr>
              <a:t> (=)</a:t>
            </a:r>
            <a:r>
              <a:rPr sz="1350" spc="10" dirty="0">
                <a:solidFill>
                  <a:srgbClr val="56555A"/>
                </a:solidFill>
                <a:latin typeface="Segoe UI" panose="020B0502040204020203"/>
                <a:cs typeface="Segoe UI" panose="020B0502040204020203"/>
              </a:rPr>
              <a:t> </a:t>
            </a:r>
            <a:r>
              <a:rPr sz="1350" dirty="0">
                <a:solidFill>
                  <a:srgbClr val="56555A"/>
                </a:solidFill>
                <a:latin typeface="Segoe UI" panose="020B0502040204020203"/>
                <a:cs typeface="Segoe UI" panose="020B0502040204020203"/>
              </a:rPr>
              <a:t>or</a:t>
            </a:r>
            <a:r>
              <a:rPr sz="1350" spc="15" dirty="0">
                <a:solidFill>
                  <a:srgbClr val="56555A"/>
                </a:solidFill>
                <a:latin typeface="Segoe UI" panose="020B0502040204020203"/>
                <a:cs typeface="Segoe UI" panose="020B0502040204020203"/>
              </a:rPr>
              <a:t> </a:t>
            </a:r>
            <a:r>
              <a:rPr sz="1350" spc="-5" dirty="0">
                <a:solidFill>
                  <a:srgbClr val="56555A"/>
                </a:solidFill>
                <a:latin typeface="Segoe UI" panose="020B0502040204020203"/>
                <a:cs typeface="Segoe UI" panose="020B0502040204020203"/>
              </a:rPr>
              <a:t>an</a:t>
            </a:r>
            <a:r>
              <a:rPr sz="1350" dirty="0">
                <a:solidFill>
                  <a:srgbClr val="56555A"/>
                </a:solidFill>
                <a:latin typeface="Segoe UI" panose="020B0502040204020203"/>
                <a:cs typeface="Segoe UI" panose="020B0502040204020203"/>
              </a:rPr>
              <a:t> inequality</a:t>
            </a:r>
            <a:r>
              <a:rPr sz="1350" spc="-15" dirty="0">
                <a:solidFill>
                  <a:srgbClr val="56555A"/>
                </a:solidFill>
                <a:latin typeface="Segoe UI" panose="020B0502040204020203"/>
                <a:cs typeface="Segoe UI" panose="020B0502040204020203"/>
              </a:rPr>
              <a:t> </a:t>
            </a:r>
            <a:r>
              <a:rPr sz="1350" spc="-5" dirty="0">
                <a:solidFill>
                  <a:srgbClr val="56555A"/>
                </a:solidFill>
                <a:latin typeface="Segoe UI" panose="020B0502040204020203"/>
                <a:cs typeface="Segoe UI" panose="020B0502040204020203"/>
              </a:rPr>
              <a:t>sign</a:t>
            </a:r>
            <a:r>
              <a:rPr sz="1350" spc="5" dirty="0">
                <a:solidFill>
                  <a:srgbClr val="56555A"/>
                </a:solidFill>
                <a:latin typeface="Segoe UI" panose="020B0502040204020203"/>
                <a:cs typeface="Segoe UI" panose="020B0502040204020203"/>
              </a:rPr>
              <a:t> </a:t>
            </a:r>
            <a:r>
              <a:rPr sz="1350" spc="-5" dirty="0">
                <a:solidFill>
                  <a:srgbClr val="56555A"/>
                </a:solidFill>
                <a:latin typeface="Segoe UI" panose="020B0502040204020203"/>
                <a:cs typeface="Segoe UI" panose="020B0502040204020203"/>
              </a:rPr>
              <a:t>(≠)</a:t>
            </a:r>
            <a:endParaRPr sz="1350">
              <a:latin typeface="Segoe UI" panose="020B0502040204020203"/>
              <a:cs typeface="Segoe UI" panose="020B05020402040202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55" dirty="0"/>
              <a:t>Statistical</a:t>
            </a:r>
            <a:r>
              <a:rPr spc="-110" dirty="0"/>
              <a:t> </a:t>
            </a:r>
            <a:r>
              <a:rPr spc="-45" dirty="0"/>
              <a:t>errors</a:t>
            </a:r>
            <a:r>
              <a:rPr spc="-130" dirty="0"/>
              <a:t> </a:t>
            </a:r>
            <a:r>
              <a:rPr spc="-70" dirty="0"/>
              <a:t>(Type</a:t>
            </a:r>
            <a:r>
              <a:rPr spc="-125" dirty="0"/>
              <a:t> </a:t>
            </a:r>
            <a:r>
              <a:rPr spc="-5" dirty="0"/>
              <a:t>I</a:t>
            </a:r>
            <a:r>
              <a:rPr spc="-110" dirty="0"/>
              <a:t> </a:t>
            </a:r>
            <a:r>
              <a:rPr spc="-45" dirty="0"/>
              <a:t>Error</a:t>
            </a:r>
            <a:r>
              <a:rPr spc="-130" dirty="0"/>
              <a:t> </a:t>
            </a:r>
            <a:r>
              <a:rPr spc="-40" dirty="0"/>
              <a:t>and</a:t>
            </a:r>
            <a:r>
              <a:rPr spc="-105" dirty="0"/>
              <a:t> </a:t>
            </a:r>
            <a:r>
              <a:rPr spc="-75" dirty="0"/>
              <a:t>Type</a:t>
            </a:r>
            <a:r>
              <a:rPr spc="-125" dirty="0"/>
              <a:t> </a:t>
            </a:r>
            <a:r>
              <a:rPr spc="-30" dirty="0"/>
              <a:t>II</a:t>
            </a:r>
            <a:r>
              <a:rPr spc="-120" dirty="0"/>
              <a:t> </a:t>
            </a:r>
            <a:r>
              <a:rPr spc="-45" dirty="0"/>
              <a:t>Error)</a:t>
            </a:r>
            <a:endParaRPr spc="-45" dirty="0"/>
          </a:p>
        </p:txBody>
      </p:sp>
      <p:pic>
        <p:nvPicPr>
          <p:cNvPr id="3" name="object 3"/>
          <p:cNvPicPr/>
          <p:nvPr/>
        </p:nvPicPr>
        <p:blipFill>
          <a:blip r:embed="rId1" cstate="print"/>
          <a:stretch>
            <a:fillRect/>
          </a:stretch>
        </p:blipFill>
        <p:spPr>
          <a:xfrm>
            <a:off x="10248900" y="6513574"/>
            <a:ext cx="1874520" cy="275844"/>
          </a:xfrm>
          <a:prstGeom prst="rect">
            <a:avLst/>
          </a:prstGeom>
        </p:spPr>
      </p:pic>
      <p:sp>
        <p:nvSpPr>
          <p:cNvPr id="8" name="Content Placeholder 7"/>
          <p:cNvSpPr>
            <a:spLocks noGrp="1"/>
          </p:cNvSpPr>
          <p:nvPr>
            <p:ph sz="half" idx="3"/>
          </p:nvPr>
        </p:nvSpPr>
        <p:spPr/>
        <p:txBody>
          <a:bodyPr/>
          <a:p>
            <a:endParaRPr lang="en-US"/>
          </a:p>
        </p:txBody>
      </p:sp>
      <p:sp>
        <p:nvSpPr>
          <p:cNvPr id="4" name="object 4"/>
          <p:cNvSpPr txBox="1"/>
          <p:nvPr/>
        </p:nvSpPr>
        <p:spPr>
          <a:xfrm>
            <a:off x="348183" y="1044955"/>
            <a:ext cx="11276330" cy="1130300"/>
          </a:xfrm>
          <a:prstGeom prst="rect">
            <a:avLst/>
          </a:prstGeom>
        </p:spPr>
        <p:txBody>
          <a:bodyPr vert="horz" wrap="square" lIns="0" tIns="12700" rIns="0" bIns="0" rtlCol="0">
            <a:spAutoFit/>
          </a:bodyPr>
          <a:lstStyle/>
          <a:p>
            <a:pPr marL="35560" marR="5080">
              <a:lnSpc>
                <a:spcPct val="100000"/>
              </a:lnSpc>
              <a:spcBef>
                <a:spcPts val="100"/>
              </a:spcBef>
            </a:pPr>
            <a:r>
              <a:rPr b="1" dirty="0">
                <a:solidFill>
                  <a:srgbClr val="56555A"/>
                </a:solidFill>
                <a:latin typeface="Segoe UI" panose="020B0502040204020203"/>
                <a:cs typeface="Segoe UI" panose="020B0502040204020203"/>
              </a:rPr>
              <a:t>In</a:t>
            </a:r>
            <a:r>
              <a:rPr b="1" spc="245" dirty="0">
                <a:solidFill>
                  <a:srgbClr val="56555A"/>
                </a:solidFill>
                <a:latin typeface="Segoe UI" panose="020B0502040204020203"/>
                <a:cs typeface="Segoe UI" panose="020B0502040204020203"/>
              </a:rPr>
              <a:t> </a:t>
            </a:r>
            <a:r>
              <a:rPr b="1" spc="-5" dirty="0">
                <a:solidFill>
                  <a:srgbClr val="56555A"/>
                </a:solidFill>
                <a:latin typeface="Segoe UI" panose="020B0502040204020203"/>
                <a:cs typeface="Segoe UI" panose="020B0502040204020203"/>
              </a:rPr>
              <a:t>general,</a:t>
            </a:r>
            <a:r>
              <a:rPr b="1" spc="245" dirty="0">
                <a:solidFill>
                  <a:srgbClr val="56555A"/>
                </a:solidFill>
                <a:latin typeface="Segoe UI" panose="020B0502040204020203"/>
                <a:cs typeface="Segoe UI" panose="020B0502040204020203"/>
              </a:rPr>
              <a:t> </a:t>
            </a:r>
            <a:r>
              <a:rPr b="1" spc="-5" dirty="0">
                <a:solidFill>
                  <a:srgbClr val="56555A"/>
                </a:solidFill>
                <a:latin typeface="Segoe UI" panose="020B0502040204020203"/>
                <a:cs typeface="Segoe UI" panose="020B0502040204020203"/>
              </a:rPr>
              <a:t>there</a:t>
            </a:r>
            <a:r>
              <a:rPr b="1" spc="240" dirty="0">
                <a:solidFill>
                  <a:srgbClr val="56555A"/>
                </a:solidFill>
                <a:latin typeface="Segoe UI" panose="020B0502040204020203"/>
                <a:cs typeface="Segoe UI" panose="020B0502040204020203"/>
              </a:rPr>
              <a:t> </a:t>
            </a:r>
            <a:r>
              <a:rPr b="1" spc="-5" dirty="0">
                <a:solidFill>
                  <a:srgbClr val="56555A"/>
                </a:solidFill>
                <a:latin typeface="Segoe UI" panose="020B0502040204020203"/>
                <a:cs typeface="Segoe UI" panose="020B0502040204020203"/>
              </a:rPr>
              <a:t>are</a:t>
            </a:r>
            <a:r>
              <a:rPr b="1" spc="245" dirty="0">
                <a:solidFill>
                  <a:srgbClr val="56555A"/>
                </a:solidFill>
                <a:latin typeface="Segoe UI" panose="020B0502040204020203"/>
                <a:cs typeface="Segoe UI" panose="020B0502040204020203"/>
              </a:rPr>
              <a:t> </a:t>
            </a:r>
            <a:r>
              <a:rPr b="1" spc="-10" dirty="0">
                <a:solidFill>
                  <a:srgbClr val="56555A"/>
                </a:solidFill>
                <a:latin typeface="Segoe UI" panose="020B0502040204020203"/>
                <a:cs typeface="Segoe UI" panose="020B0502040204020203"/>
              </a:rPr>
              <a:t>two</a:t>
            </a:r>
            <a:r>
              <a:rPr b="1" spc="254" dirty="0">
                <a:solidFill>
                  <a:srgbClr val="56555A"/>
                </a:solidFill>
                <a:latin typeface="Segoe UI" panose="020B0502040204020203"/>
                <a:cs typeface="Segoe UI" panose="020B0502040204020203"/>
              </a:rPr>
              <a:t> </a:t>
            </a:r>
            <a:r>
              <a:rPr b="1" spc="-5" dirty="0">
                <a:solidFill>
                  <a:srgbClr val="56555A"/>
                </a:solidFill>
                <a:latin typeface="Segoe UI" panose="020B0502040204020203"/>
                <a:cs typeface="Segoe UI" panose="020B0502040204020203"/>
              </a:rPr>
              <a:t>types</a:t>
            </a:r>
            <a:r>
              <a:rPr b="1" spc="240" dirty="0">
                <a:solidFill>
                  <a:srgbClr val="56555A"/>
                </a:solidFill>
                <a:latin typeface="Segoe UI" panose="020B0502040204020203"/>
                <a:cs typeface="Segoe UI" panose="020B0502040204020203"/>
              </a:rPr>
              <a:t> </a:t>
            </a:r>
            <a:r>
              <a:rPr b="1" spc="-15" dirty="0">
                <a:solidFill>
                  <a:srgbClr val="56555A"/>
                </a:solidFill>
                <a:latin typeface="Segoe UI" panose="020B0502040204020203"/>
                <a:cs typeface="Segoe UI" panose="020B0502040204020203"/>
              </a:rPr>
              <a:t>of</a:t>
            </a:r>
            <a:r>
              <a:rPr b="1" spc="245" dirty="0">
                <a:solidFill>
                  <a:srgbClr val="56555A"/>
                </a:solidFill>
                <a:latin typeface="Segoe UI" panose="020B0502040204020203"/>
                <a:cs typeface="Segoe UI" panose="020B0502040204020203"/>
              </a:rPr>
              <a:t> </a:t>
            </a:r>
            <a:r>
              <a:rPr b="1" spc="-5" dirty="0">
                <a:solidFill>
                  <a:srgbClr val="56555A"/>
                </a:solidFill>
                <a:latin typeface="Segoe UI" panose="020B0502040204020203"/>
                <a:cs typeface="Segoe UI" panose="020B0502040204020203"/>
              </a:rPr>
              <a:t>errors</a:t>
            </a:r>
            <a:r>
              <a:rPr b="1" spc="245" dirty="0">
                <a:solidFill>
                  <a:srgbClr val="56555A"/>
                </a:solidFill>
                <a:latin typeface="Segoe UI" panose="020B0502040204020203"/>
                <a:cs typeface="Segoe UI" panose="020B0502040204020203"/>
              </a:rPr>
              <a:t> </a:t>
            </a:r>
            <a:r>
              <a:rPr b="1" spc="-5" dirty="0">
                <a:solidFill>
                  <a:srgbClr val="56555A"/>
                </a:solidFill>
                <a:latin typeface="Segoe UI" panose="020B0502040204020203"/>
                <a:cs typeface="Segoe UI" panose="020B0502040204020203"/>
              </a:rPr>
              <a:t>we</a:t>
            </a:r>
            <a:r>
              <a:rPr b="1" spc="250" dirty="0">
                <a:solidFill>
                  <a:srgbClr val="56555A"/>
                </a:solidFill>
                <a:latin typeface="Segoe UI" panose="020B0502040204020203"/>
                <a:cs typeface="Segoe UI" panose="020B0502040204020203"/>
              </a:rPr>
              <a:t> </a:t>
            </a:r>
            <a:r>
              <a:rPr b="1" dirty="0">
                <a:solidFill>
                  <a:srgbClr val="56555A"/>
                </a:solidFill>
                <a:latin typeface="Segoe UI" panose="020B0502040204020203"/>
                <a:cs typeface="Segoe UI" panose="020B0502040204020203"/>
              </a:rPr>
              <a:t>can</a:t>
            </a:r>
            <a:r>
              <a:rPr b="1" spc="254" dirty="0">
                <a:solidFill>
                  <a:srgbClr val="56555A"/>
                </a:solidFill>
                <a:latin typeface="Segoe UI" panose="020B0502040204020203"/>
                <a:cs typeface="Segoe UI" panose="020B0502040204020203"/>
              </a:rPr>
              <a:t> </a:t>
            </a:r>
            <a:r>
              <a:rPr b="1" spc="-10" dirty="0">
                <a:solidFill>
                  <a:srgbClr val="56555A"/>
                </a:solidFill>
                <a:latin typeface="Segoe UI" panose="020B0502040204020203"/>
                <a:cs typeface="Segoe UI" panose="020B0502040204020203"/>
              </a:rPr>
              <a:t>make</a:t>
            </a:r>
            <a:r>
              <a:rPr b="1" spc="250" dirty="0">
                <a:solidFill>
                  <a:srgbClr val="56555A"/>
                </a:solidFill>
                <a:latin typeface="Segoe UI" panose="020B0502040204020203"/>
                <a:cs typeface="Segoe UI" panose="020B0502040204020203"/>
              </a:rPr>
              <a:t> </a:t>
            </a:r>
            <a:r>
              <a:rPr b="1" spc="-5" dirty="0">
                <a:solidFill>
                  <a:srgbClr val="56555A"/>
                </a:solidFill>
                <a:latin typeface="Segoe UI" panose="020B0502040204020203"/>
                <a:cs typeface="Segoe UI" panose="020B0502040204020203"/>
              </a:rPr>
              <a:t>while</a:t>
            </a:r>
            <a:r>
              <a:rPr b="1" spc="254" dirty="0">
                <a:solidFill>
                  <a:srgbClr val="56555A"/>
                </a:solidFill>
                <a:latin typeface="Segoe UI" panose="020B0502040204020203"/>
                <a:cs typeface="Segoe UI" panose="020B0502040204020203"/>
              </a:rPr>
              <a:t> </a:t>
            </a:r>
            <a:r>
              <a:rPr b="1" spc="-5" dirty="0">
                <a:solidFill>
                  <a:srgbClr val="56555A"/>
                </a:solidFill>
                <a:latin typeface="Segoe UI" panose="020B0502040204020203"/>
                <a:cs typeface="Segoe UI" panose="020B0502040204020203"/>
              </a:rPr>
              <a:t>testing:</a:t>
            </a:r>
            <a:r>
              <a:rPr b="1" spc="254" dirty="0">
                <a:solidFill>
                  <a:srgbClr val="56555A"/>
                </a:solidFill>
                <a:latin typeface="Segoe UI" panose="020B0502040204020203"/>
                <a:cs typeface="Segoe UI" panose="020B0502040204020203"/>
              </a:rPr>
              <a:t> </a:t>
            </a:r>
            <a:r>
              <a:rPr b="1" spc="-25" dirty="0">
                <a:solidFill>
                  <a:srgbClr val="56555A"/>
                </a:solidFill>
                <a:latin typeface="Segoe UI" panose="020B0502040204020203"/>
                <a:cs typeface="Segoe UI" panose="020B0502040204020203"/>
              </a:rPr>
              <a:t>Type</a:t>
            </a:r>
            <a:r>
              <a:rPr b="1" spc="250" dirty="0">
                <a:solidFill>
                  <a:srgbClr val="56555A"/>
                </a:solidFill>
                <a:latin typeface="Segoe UI" panose="020B0502040204020203"/>
                <a:cs typeface="Segoe UI" panose="020B0502040204020203"/>
              </a:rPr>
              <a:t> </a:t>
            </a:r>
            <a:r>
              <a:rPr b="1" dirty="0">
                <a:solidFill>
                  <a:srgbClr val="56555A"/>
                </a:solidFill>
                <a:latin typeface="Segoe UI" panose="020B0502040204020203"/>
                <a:cs typeface="Segoe UI" panose="020B0502040204020203"/>
              </a:rPr>
              <a:t>I</a:t>
            </a:r>
            <a:r>
              <a:rPr b="1" spc="254" dirty="0">
                <a:solidFill>
                  <a:srgbClr val="56555A"/>
                </a:solidFill>
                <a:latin typeface="Segoe UI" panose="020B0502040204020203"/>
                <a:cs typeface="Segoe UI" panose="020B0502040204020203"/>
              </a:rPr>
              <a:t> </a:t>
            </a:r>
            <a:r>
              <a:rPr b="1" spc="-5" dirty="0">
                <a:solidFill>
                  <a:srgbClr val="56555A"/>
                </a:solidFill>
                <a:latin typeface="Segoe UI" panose="020B0502040204020203"/>
                <a:cs typeface="Segoe UI" panose="020B0502040204020203"/>
              </a:rPr>
              <a:t>error</a:t>
            </a:r>
            <a:r>
              <a:rPr b="1" spc="250" dirty="0">
                <a:solidFill>
                  <a:srgbClr val="56555A"/>
                </a:solidFill>
                <a:latin typeface="Segoe UI" panose="020B0502040204020203"/>
                <a:cs typeface="Segoe UI" panose="020B0502040204020203"/>
              </a:rPr>
              <a:t> </a:t>
            </a:r>
            <a:r>
              <a:rPr b="1" spc="-15" dirty="0">
                <a:solidFill>
                  <a:srgbClr val="56555A"/>
                </a:solidFill>
                <a:latin typeface="Segoe UI" panose="020B0502040204020203"/>
                <a:cs typeface="Segoe UI" panose="020B0502040204020203"/>
              </a:rPr>
              <a:t>(False</a:t>
            </a:r>
            <a:r>
              <a:rPr b="1" spc="245" dirty="0">
                <a:solidFill>
                  <a:srgbClr val="56555A"/>
                </a:solidFill>
                <a:latin typeface="Segoe UI" panose="020B0502040204020203"/>
                <a:cs typeface="Segoe UI" panose="020B0502040204020203"/>
              </a:rPr>
              <a:t> </a:t>
            </a:r>
            <a:r>
              <a:rPr b="1" spc="-10" dirty="0">
                <a:solidFill>
                  <a:srgbClr val="56555A"/>
                </a:solidFill>
                <a:latin typeface="Segoe UI" panose="020B0502040204020203"/>
                <a:cs typeface="Segoe UI" panose="020B0502040204020203"/>
              </a:rPr>
              <a:t>positive)</a:t>
            </a:r>
            <a:r>
              <a:rPr b="1" spc="245" dirty="0">
                <a:solidFill>
                  <a:srgbClr val="56555A"/>
                </a:solidFill>
                <a:latin typeface="Segoe UI" panose="020B0502040204020203"/>
                <a:cs typeface="Segoe UI" panose="020B0502040204020203"/>
              </a:rPr>
              <a:t> </a:t>
            </a:r>
            <a:r>
              <a:rPr b="1" dirty="0">
                <a:solidFill>
                  <a:srgbClr val="56555A"/>
                </a:solidFill>
                <a:latin typeface="Segoe UI" panose="020B0502040204020203"/>
                <a:cs typeface="Segoe UI" panose="020B0502040204020203"/>
              </a:rPr>
              <a:t>and </a:t>
            </a:r>
            <a:r>
              <a:rPr b="1" spc="-484" dirty="0">
                <a:solidFill>
                  <a:srgbClr val="56555A"/>
                </a:solidFill>
                <a:latin typeface="Segoe UI" panose="020B0502040204020203"/>
                <a:cs typeface="Segoe UI" panose="020B0502040204020203"/>
              </a:rPr>
              <a:t> </a:t>
            </a:r>
            <a:r>
              <a:rPr b="1" spc="-25" dirty="0">
                <a:solidFill>
                  <a:srgbClr val="56555A"/>
                </a:solidFill>
                <a:latin typeface="Segoe UI" panose="020B0502040204020203"/>
                <a:cs typeface="Segoe UI" panose="020B0502040204020203"/>
              </a:rPr>
              <a:t>Type</a:t>
            </a:r>
            <a:r>
              <a:rPr b="1" spc="-10" dirty="0">
                <a:solidFill>
                  <a:srgbClr val="56555A"/>
                </a:solidFill>
                <a:latin typeface="Segoe UI" panose="020B0502040204020203"/>
                <a:cs typeface="Segoe UI" panose="020B0502040204020203"/>
              </a:rPr>
              <a:t> </a:t>
            </a:r>
            <a:r>
              <a:rPr b="1" dirty="0">
                <a:solidFill>
                  <a:srgbClr val="56555A"/>
                </a:solidFill>
                <a:latin typeface="Segoe UI" panose="020B0502040204020203"/>
                <a:cs typeface="Segoe UI" panose="020B0502040204020203"/>
              </a:rPr>
              <a:t>II </a:t>
            </a:r>
            <a:r>
              <a:rPr b="1" spc="-5" dirty="0">
                <a:solidFill>
                  <a:srgbClr val="56555A"/>
                </a:solidFill>
                <a:latin typeface="Segoe UI" panose="020B0502040204020203"/>
                <a:cs typeface="Segoe UI" panose="020B0502040204020203"/>
              </a:rPr>
              <a:t>Error</a:t>
            </a:r>
            <a:r>
              <a:rPr b="1" spc="-10" dirty="0">
                <a:solidFill>
                  <a:srgbClr val="56555A"/>
                </a:solidFill>
                <a:latin typeface="Segoe UI" panose="020B0502040204020203"/>
                <a:cs typeface="Segoe UI" panose="020B0502040204020203"/>
              </a:rPr>
              <a:t> (False </a:t>
            </a:r>
            <a:r>
              <a:rPr b="1" spc="-5" dirty="0">
                <a:solidFill>
                  <a:srgbClr val="56555A"/>
                </a:solidFill>
                <a:latin typeface="Segoe UI" panose="020B0502040204020203"/>
                <a:cs typeface="Segoe UI" panose="020B0502040204020203"/>
              </a:rPr>
              <a:t>negative).</a:t>
            </a:r>
            <a:endParaRPr>
              <a:latin typeface="Segoe UI" panose="020B0502040204020203"/>
              <a:cs typeface="Segoe UI" panose="020B0502040204020203"/>
            </a:endParaRPr>
          </a:p>
          <a:p>
            <a:pPr>
              <a:lnSpc>
                <a:spcPct val="100000"/>
              </a:lnSpc>
              <a:spcBef>
                <a:spcPts val="60"/>
              </a:spcBef>
            </a:pPr>
            <a:endParaRPr>
              <a:latin typeface="Segoe UI" panose="020B0502040204020203"/>
              <a:cs typeface="Segoe UI" panose="020B0502040204020203"/>
            </a:endParaRPr>
          </a:p>
          <a:p>
            <a:pPr marL="12700">
              <a:lnSpc>
                <a:spcPct val="100000"/>
              </a:lnSpc>
              <a:tabLst>
                <a:tab pos="6066790" algn="l"/>
              </a:tabLst>
            </a:pPr>
            <a:r>
              <a:rPr sz="1600" spc="-10" dirty="0">
                <a:solidFill>
                  <a:srgbClr val="56555A"/>
                </a:solidFill>
                <a:latin typeface="Segoe UI" panose="020B0502040204020203"/>
                <a:cs typeface="Segoe UI" panose="020B0502040204020203"/>
              </a:rPr>
              <a:t>Statisticians</a:t>
            </a:r>
            <a:r>
              <a:rPr sz="1600" spc="10"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summarize</a:t>
            </a:r>
            <a:r>
              <a:rPr sz="1600" spc="20"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the</a:t>
            </a:r>
            <a:r>
              <a:rPr sz="1600" spc="10" dirty="0">
                <a:solidFill>
                  <a:srgbClr val="56555A"/>
                </a:solidFill>
                <a:latin typeface="Segoe UI" panose="020B0502040204020203"/>
                <a:cs typeface="Segoe UI" panose="020B0502040204020203"/>
              </a:rPr>
              <a:t> </a:t>
            </a:r>
            <a:r>
              <a:rPr sz="1600" spc="-10" dirty="0">
                <a:solidFill>
                  <a:srgbClr val="56555A"/>
                </a:solidFill>
                <a:latin typeface="Segoe UI" panose="020B0502040204020203"/>
                <a:cs typeface="Segoe UI" panose="020B0502040204020203"/>
              </a:rPr>
              <a:t>errors</a:t>
            </a:r>
            <a:r>
              <a:rPr sz="1600" spc="40"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in</a:t>
            </a:r>
            <a:r>
              <a:rPr sz="1600" spc="15"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the</a:t>
            </a:r>
            <a:r>
              <a:rPr sz="1600" spc="5" dirty="0">
                <a:solidFill>
                  <a:srgbClr val="56555A"/>
                </a:solidFill>
                <a:latin typeface="Segoe UI" panose="020B0502040204020203"/>
                <a:cs typeface="Segoe UI" panose="020B0502040204020203"/>
              </a:rPr>
              <a:t> </a:t>
            </a:r>
            <a:r>
              <a:rPr sz="1600" spc="-10" dirty="0">
                <a:solidFill>
                  <a:srgbClr val="56555A"/>
                </a:solidFill>
                <a:latin typeface="Segoe UI" panose="020B0502040204020203"/>
                <a:cs typeface="Segoe UI" panose="020B0502040204020203"/>
              </a:rPr>
              <a:t>following</a:t>
            </a:r>
            <a:r>
              <a:rPr sz="1600" spc="30"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table:	</a:t>
            </a:r>
            <a:r>
              <a:rPr sz="1600" spc="-30" dirty="0">
                <a:solidFill>
                  <a:srgbClr val="56555A"/>
                </a:solidFill>
                <a:latin typeface="Segoe UI" panose="020B0502040204020203"/>
                <a:cs typeface="Segoe UI" panose="020B0502040204020203"/>
              </a:rPr>
              <a:t>Here’s</a:t>
            </a:r>
            <a:r>
              <a:rPr sz="1600" spc="30"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the table</a:t>
            </a:r>
            <a:r>
              <a:rPr sz="1600" dirty="0">
                <a:solidFill>
                  <a:srgbClr val="56555A"/>
                </a:solidFill>
                <a:latin typeface="Segoe UI" panose="020B0502040204020203"/>
                <a:cs typeface="Segoe UI" panose="020B0502040204020203"/>
              </a:rPr>
              <a:t> </a:t>
            </a:r>
            <a:r>
              <a:rPr sz="1600" spc="-10" dirty="0">
                <a:solidFill>
                  <a:srgbClr val="56555A"/>
                </a:solidFill>
                <a:latin typeface="Segoe UI" panose="020B0502040204020203"/>
                <a:cs typeface="Segoe UI" panose="020B0502040204020203"/>
              </a:rPr>
              <a:t>with</a:t>
            </a:r>
            <a:r>
              <a:rPr sz="1600" spc="5"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the example</a:t>
            </a:r>
            <a:r>
              <a:rPr sz="1600" spc="15" dirty="0">
                <a:solidFill>
                  <a:srgbClr val="56555A"/>
                </a:solidFill>
                <a:latin typeface="Segoe UI" panose="020B0502040204020203"/>
                <a:cs typeface="Segoe UI" panose="020B0502040204020203"/>
              </a:rPr>
              <a:t> </a:t>
            </a:r>
            <a:r>
              <a:rPr sz="1600" spc="-10" dirty="0">
                <a:solidFill>
                  <a:srgbClr val="56555A"/>
                </a:solidFill>
                <a:latin typeface="Segoe UI" panose="020B0502040204020203"/>
                <a:cs typeface="Segoe UI" panose="020B0502040204020203"/>
              </a:rPr>
              <a:t>from</a:t>
            </a:r>
            <a:r>
              <a:rPr sz="1600" spc="15"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the</a:t>
            </a:r>
            <a:r>
              <a:rPr sz="1600" dirty="0">
                <a:solidFill>
                  <a:srgbClr val="56555A"/>
                </a:solidFill>
                <a:latin typeface="Segoe UI" panose="020B0502040204020203"/>
                <a:cs typeface="Segoe UI" panose="020B0502040204020203"/>
              </a:rPr>
              <a:t> </a:t>
            </a:r>
            <a:r>
              <a:rPr sz="1600" spc="-10" dirty="0">
                <a:solidFill>
                  <a:srgbClr val="56555A"/>
                </a:solidFill>
                <a:latin typeface="Segoe UI" panose="020B0502040204020203"/>
                <a:cs typeface="Segoe UI" panose="020B0502040204020203"/>
              </a:rPr>
              <a:t>lesson:</a:t>
            </a:r>
            <a:endParaRPr sz="1600">
              <a:latin typeface="Segoe UI" panose="020B0502040204020203"/>
              <a:cs typeface="Segoe UI" panose="020B0502040204020203"/>
            </a:endParaRPr>
          </a:p>
        </p:txBody>
      </p:sp>
      <p:pic>
        <p:nvPicPr>
          <p:cNvPr id="5" name="object 5"/>
          <p:cNvPicPr/>
          <p:nvPr/>
        </p:nvPicPr>
        <p:blipFill>
          <a:blip r:embed="rId2" cstate="print"/>
          <a:stretch>
            <a:fillRect/>
          </a:stretch>
        </p:blipFill>
        <p:spPr>
          <a:xfrm>
            <a:off x="350520" y="2357627"/>
            <a:ext cx="5273040" cy="2769108"/>
          </a:xfrm>
          <a:prstGeom prst="rect">
            <a:avLst/>
          </a:prstGeom>
        </p:spPr>
      </p:pic>
      <p:sp>
        <p:nvSpPr>
          <p:cNvPr id="7" name="object 7"/>
          <p:cNvSpPr txBox="1"/>
          <p:nvPr/>
        </p:nvSpPr>
        <p:spPr>
          <a:xfrm>
            <a:off x="348183" y="5285943"/>
            <a:ext cx="10198100" cy="1339850"/>
          </a:xfrm>
          <a:prstGeom prst="rect">
            <a:avLst/>
          </a:prstGeom>
        </p:spPr>
        <p:txBody>
          <a:bodyPr vert="horz" wrap="square" lIns="0" tIns="97790" rIns="0" bIns="0" rtlCol="0">
            <a:spAutoFit/>
          </a:bodyPr>
          <a:lstStyle/>
          <a:p>
            <a:pPr marL="13970">
              <a:lnSpc>
                <a:spcPct val="100000"/>
              </a:lnSpc>
              <a:spcBef>
                <a:spcPts val="770"/>
              </a:spcBef>
            </a:pPr>
            <a:r>
              <a:rPr sz="1600" spc="-5" dirty="0">
                <a:solidFill>
                  <a:srgbClr val="56555A"/>
                </a:solidFill>
                <a:latin typeface="Segoe UI" panose="020B0502040204020203"/>
                <a:cs typeface="Segoe UI" panose="020B0502040204020203"/>
              </a:rPr>
              <a:t>The</a:t>
            </a:r>
            <a:r>
              <a:rPr sz="1600" dirty="0">
                <a:solidFill>
                  <a:srgbClr val="56555A"/>
                </a:solidFill>
                <a:latin typeface="Segoe UI" panose="020B0502040204020203"/>
                <a:cs typeface="Segoe UI" panose="020B0502040204020203"/>
              </a:rPr>
              <a:t> </a:t>
            </a:r>
            <a:r>
              <a:rPr sz="1600" spc="-10" dirty="0">
                <a:solidFill>
                  <a:srgbClr val="56555A"/>
                </a:solidFill>
                <a:latin typeface="Segoe UI" panose="020B0502040204020203"/>
                <a:cs typeface="Segoe UI" panose="020B0502040204020203"/>
              </a:rPr>
              <a:t>probability</a:t>
            </a:r>
            <a:r>
              <a:rPr sz="1600" spc="25" dirty="0">
                <a:solidFill>
                  <a:srgbClr val="56555A"/>
                </a:solidFill>
                <a:latin typeface="Segoe UI" panose="020B0502040204020203"/>
                <a:cs typeface="Segoe UI" panose="020B0502040204020203"/>
              </a:rPr>
              <a:t> </a:t>
            </a:r>
            <a:r>
              <a:rPr sz="1600" spc="-15" dirty="0">
                <a:solidFill>
                  <a:srgbClr val="56555A"/>
                </a:solidFill>
                <a:latin typeface="Segoe UI" panose="020B0502040204020203"/>
                <a:cs typeface="Segoe UI" panose="020B0502040204020203"/>
              </a:rPr>
              <a:t>of</a:t>
            </a:r>
            <a:r>
              <a:rPr sz="1600"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committing</a:t>
            </a:r>
            <a:r>
              <a:rPr sz="1600" spc="5" dirty="0">
                <a:solidFill>
                  <a:srgbClr val="56555A"/>
                </a:solidFill>
                <a:latin typeface="Segoe UI" panose="020B0502040204020203"/>
                <a:cs typeface="Segoe UI" panose="020B0502040204020203"/>
              </a:rPr>
              <a:t> </a:t>
            </a:r>
            <a:r>
              <a:rPr sz="1600" spc="-25" dirty="0">
                <a:solidFill>
                  <a:srgbClr val="56555A"/>
                </a:solidFill>
                <a:latin typeface="Segoe UI" panose="020B0502040204020203"/>
                <a:cs typeface="Segoe UI" panose="020B0502040204020203"/>
              </a:rPr>
              <a:t>Type</a:t>
            </a:r>
            <a:r>
              <a:rPr sz="1600" spc="5"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I</a:t>
            </a:r>
            <a:r>
              <a:rPr sz="1600" spc="5" dirty="0">
                <a:solidFill>
                  <a:srgbClr val="56555A"/>
                </a:solidFill>
                <a:latin typeface="Segoe UI" panose="020B0502040204020203"/>
                <a:cs typeface="Segoe UI" panose="020B0502040204020203"/>
              </a:rPr>
              <a:t> </a:t>
            </a:r>
            <a:r>
              <a:rPr sz="1600" spc="-10" dirty="0">
                <a:solidFill>
                  <a:srgbClr val="56555A"/>
                </a:solidFill>
                <a:latin typeface="Segoe UI" panose="020B0502040204020203"/>
                <a:cs typeface="Segoe UI" panose="020B0502040204020203"/>
              </a:rPr>
              <a:t>error</a:t>
            </a:r>
            <a:r>
              <a:rPr sz="1600" spc="35" dirty="0">
                <a:solidFill>
                  <a:srgbClr val="56555A"/>
                </a:solidFill>
                <a:latin typeface="Segoe UI" panose="020B0502040204020203"/>
                <a:cs typeface="Segoe UI" panose="020B0502040204020203"/>
              </a:rPr>
              <a:t> </a:t>
            </a:r>
            <a:r>
              <a:rPr sz="1600" spc="-15" dirty="0">
                <a:solidFill>
                  <a:srgbClr val="56555A"/>
                </a:solidFill>
                <a:latin typeface="Segoe UI" panose="020B0502040204020203"/>
                <a:cs typeface="Segoe UI" panose="020B0502040204020203"/>
              </a:rPr>
              <a:t>(False</a:t>
            </a:r>
            <a:r>
              <a:rPr sz="1600" spc="25" dirty="0">
                <a:solidFill>
                  <a:srgbClr val="56555A"/>
                </a:solidFill>
                <a:latin typeface="Segoe UI" panose="020B0502040204020203"/>
                <a:cs typeface="Segoe UI" panose="020B0502040204020203"/>
              </a:rPr>
              <a:t> </a:t>
            </a:r>
            <a:r>
              <a:rPr sz="1600" spc="-10" dirty="0">
                <a:solidFill>
                  <a:srgbClr val="56555A"/>
                </a:solidFill>
                <a:latin typeface="Segoe UI" panose="020B0502040204020203"/>
                <a:cs typeface="Segoe UI" panose="020B0502040204020203"/>
              </a:rPr>
              <a:t>positive)</a:t>
            </a:r>
            <a:r>
              <a:rPr sz="1600" spc="5"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is</a:t>
            </a:r>
            <a:r>
              <a:rPr sz="1600" spc="5" dirty="0">
                <a:solidFill>
                  <a:srgbClr val="56555A"/>
                </a:solidFill>
                <a:latin typeface="Segoe UI" panose="020B0502040204020203"/>
                <a:cs typeface="Segoe UI" panose="020B0502040204020203"/>
              </a:rPr>
              <a:t> </a:t>
            </a:r>
            <a:r>
              <a:rPr lang="en-US" sz="1600" dirty="0">
                <a:solidFill>
                  <a:srgbClr val="56555A"/>
                </a:solidFill>
                <a:latin typeface="Segoe UI" panose="020B0502040204020203"/>
                <a:cs typeface="Segoe UI" panose="020B0502040204020203"/>
              </a:rPr>
              <a:t>t</a:t>
            </a:r>
            <a:r>
              <a:rPr sz="1600" dirty="0">
                <a:solidFill>
                  <a:srgbClr val="56555A"/>
                </a:solidFill>
                <a:latin typeface="Segoe UI" panose="020B0502040204020203"/>
                <a:cs typeface="Segoe UI" panose="020B0502040204020203"/>
              </a:rPr>
              <a:t>he probability of making this error is alpha</a:t>
            </a:r>
            <a:r>
              <a:rPr sz="1600" spc="-5" dirty="0">
                <a:solidFill>
                  <a:srgbClr val="56555A"/>
                </a:solidFill>
                <a:latin typeface="Segoe UI" panose="020B0502040204020203"/>
                <a:cs typeface="Segoe UI" panose="020B0502040204020203"/>
              </a:rPr>
              <a:t> </a:t>
            </a:r>
            <a:r>
              <a:rPr sz="1600" spc="-10" dirty="0">
                <a:solidFill>
                  <a:srgbClr val="56555A"/>
                </a:solidFill>
                <a:latin typeface="Segoe UI" panose="020B0502040204020203"/>
                <a:cs typeface="Segoe UI" panose="020B0502040204020203"/>
              </a:rPr>
              <a:t>(</a:t>
            </a:r>
            <a:r>
              <a:rPr sz="1600" spc="-10" dirty="0">
                <a:solidFill>
                  <a:srgbClr val="56555A"/>
                </a:solidFill>
                <a:latin typeface="Cambria Math" panose="02040503050406030204"/>
                <a:cs typeface="Cambria Math" panose="02040503050406030204"/>
              </a:rPr>
              <a:t>α).</a:t>
            </a:r>
            <a:endParaRPr sz="1600">
              <a:latin typeface="Cambria Math" panose="02040503050406030204"/>
              <a:cs typeface="Cambria Math" panose="02040503050406030204"/>
            </a:endParaRPr>
          </a:p>
          <a:p>
            <a:pPr marL="12700" marR="5080">
              <a:lnSpc>
                <a:spcPct val="135000"/>
              </a:lnSpc>
            </a:pPr>
            <a:r>
              <a:rPr sz="1600" spc="-5" dirty="0">
                <a:solidFill>
                  <a:srgbClr val="56555A"/>
                </a:solidFill>
                <a:latin typeface="Segoe UI" panose="020B0502040204020203"/>
                <a:cs typeface="Segoe UI" panose="020B0502040204020203"/>
              </a:rPr>
              <a:t>The </a:t>
            </a:r>
            <a:r>
              <a:rPr sz="1600" spc="-10" dirty="0">
                <a:solidFill>
                  <a:srgbClr val="56555A"/>
                </a:solidFill>
                <a:latin typeface="Segoe UI" panose="020B0502040204020203"/>
                <a:cs typeface="Segoe UI" panose="020B0502040204020203"/>
              </a:rPr>
              <a:t>probability</a:t>
            </a:r>
            <a:r>
              <a:rPr sz="1600" spc="30" dirty="0">
                <a:solidFill>
                  <a:srgbClr val="56555A"/>
                </a:solidFill>
                <a:latin typeface="Segoe UI" panose="020B0502040204020203"/>
                <a:cs typeface="Segoe UI" panose="020B0502040204020203"/>
              </a:rPr>
              <a:t> </a:t>
            </a:r>
            <a:r>
              <a:rPr sz="1600" spc="-15" dirty="0">
                <a:solidFill>
                  <a:srgbClr val="56555A"/>
                </a:solidFill>
                <a:latin typeface="Segoe UI" panose="020B0502040204020203"/>
                <a:cs typeface="Segoe UI" panose="020B0502040204020203"/>
              </a:rPr>
              <a:t>of</a:t>
            </a:r>
            <a:r>
              <a:rPr sz="1600"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committing</a:t>
            </a:r>
            <a:r>
              <a:rPr sz="1600" spc="5" dirty="0">
                <a:solidFill>
                  <a:srgbClr val="56555A"/>
                </a:solidFill>
                <a:latin typeface="Segoe UI" panose="020B0502040204020203"/>
                <a:cs typeface="Segoe UI" panose="020B0502040204020203"/>
              </a:rPr>
              <a:t> </a:t>
            </a:r>
            <a:r>
              <a:rPr sz="1600" spc="-25" dirty="0">
                <a:solidFill>
                  <a:srgbClr val="56555A"/>
                </a:solidFill>
                <a:latin typeface="Segoe UI" panose="020B0502040204020203"/>
                <a:cs typeface="Segoe UI" panose="020B0502040204020203"/>
              </a:rPr>
              <a:t>Type</a:t>
            </a:r>
            <a:r>
              <a:rPr sz="1600"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II</a:t>
            </a:r>
            <a:r>
              <a:rPr sz="1600" spc="5" dirty="0">
                <a:solidFill>
                  <a:srgbClr val="56555A"/>
                </a:solidFill>
                <a:latin typeface="Segoe UI" panose="020B0502040204020203"/>
                <a:cs typeface="Segoe UI" panose="020B0502040204020203"/>
              </a:rPr>
              <a:t> </a:t>
            </a:r>
            <a:r>
              <a:rPr sz="1600" spc="-10" dirty="0">
                <a:solidFill>
                  <a:srgbClr val="56555A"/>
                </a:solidFill>
                <a:latin typeface="Segoe UI" panose="020B0502040204020203"/>
                <a:cs typeface="Segoe UI" panose="020B0502040204020203"/>
              </a:rPr>
              <a:t>error</a:t>
            </a:r>
            <a:r>
              <a:rPr sz="1600" spc="45" dirty="0">
                <a:solidFill>
                  <a:srgbClr val="56555A"/>
                </a:solidFill>
                <a:latin typeface="Segoe UI" panose="020B0502040204020203"/>
                <a:cs typeface="Segoe UI" panose="020B0502040204020203"/>
              </a:rPr>
              <a:t> </a:t>
            </a:r>
            <a:r>
              <a:rPr sz="1600" spc="-15" dirty="0">
                <a:solidFill>
                  <a:srgbClr val="56555A"/>
                </a:solidFill>
                <a:latin typeface="Segoe UI" panose="020B0502040204020203"/>
                <a:cs typeface="Segoe UI" panose="020B0502040204020203"/>
              </a:rPr>
              <a:t>(False</a:t>
            </a:r>
            <a:r>
              <a:rPr sz="1600" spc="10"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negative)</a:t>
            </a:r>
            <a:r>
              <a:rPr sz="1600" spc="10"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is</a:t>
            </a:r>
            <a:r>
              <a:rPr sz="1600" spc="5" dirty="0">
                <a:solidFill>
                  <a:srgbClr val="56555A"/>
                </a:solidFill>
                <a:latin typeface="Segoe UI" panose="020B0502040204020203"/>
                <a:cs typeface="Segoe UI" panose="020B0502040204020203"/>
              </a:rPr>
              <a:t> </a:t>
            </a:r>
            <a:r>
              <a:rPr lang="en-US" sz="1600" spc="5" dirty="0">
                <a:solidFill>
                  <a:srgbClr val="56555A"/>
                </a:solidFill>
                <a:latin typeface="Segoe UI" panose="020B0502040204020203"/>
                <a:cs typeface="Segoe UI" panose="020B0502040204020203"/>
              </a:rPr>
              <a:t>t</a:t>
            </a:r>
            <a:r>
              <a:rPr sz="1600" spc="5" dirty="0">
                <a:solidFill>
                  <a:srgbClr val="56555A"/>
                </a:solidFill>
                <a:latin typeface="Segoe UI" panose="020B0502040204020203"/>
                <a:cs typeface="Segoe UI" panose="020B0502040204020203"/>
              </a:rPr>
              <a:t>he probability of making this error is denoted by beta</a:t>
            </a:r>
            <a:r>
              <a:rPr sz="1600"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a:t>
            </a:r>
            <a:r>
              <a:rPr sz="1600" spc="-5" dirty="0">
                <a:solidFill>
                  <a:srgbClr val="56555A"/>
                </a:solidFill>
                <a:latin typeface="Cambria Math" panose="02040503050406030204"/>
                <a:cs typeface="Cambria Math" panose="02040503050406030204"/>
              </a:rPr>
              <a:t>β)</a:t>
            </a:r>
            <a:r>
              <a:rPr sz="1600" spc="5" dirty="0">
                <a:solidFill>
                  <a:srgbClr val="56555A"/>
                </a:solidFill>
                <a:latin typeface="Cambria Math" panose="02040503050406030204"/>
                <a:cs typeface="Cambria Math" panose="02040503050406030204"/>
              </a:rPr>
              <a:t> </a:t>
            </a:r>
            <a:r>
              <a:rPr sz="1600" spc="-5" dirty="0">
                <a:solidFill>
                  <a:srgbClr val="56555A"/>
                </a:solidFill>
                <a:latin typeface="Segoe UI" panose="020B0502040204020203"/>
                <a:cs typeface="Segoe UI" panose="020B0502040204020203"/>
              </a:rPr>
              <a:t>and</a:t>
            </a:r>
            <a:r>
              <a:rPr sz="1600" spc="5"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is</a:t>
            </a:r>
            <a:r>
              <a:rPr sz="1600" spc="5"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called</a:t>
            </a:r>
            <a:r>
              <a:rPr sz="1600" spc="5" dirty="0">
                <a:solidFill>
                  <a:srgbClr val="56555A"/>
                </a:solidFill>
                <a:latin typeface="Segoe UI" panose="020B0502040204020203"/>
                <a:cs typeface="Segoe UI" panose="020B0502040204020203"/>
              </a:rPr>
              <a:t> </a:t>
            </a:r>
            <a:r>
              <a:rPr sz="1600" spc="-10" dirty="0">
                <a:solidFill>
                  <a:srgbClr val="56555A"/>
                </a:solidFill>
                <a:latin typeface="Segoe UI" panose="020B0502040204020203"/>
                <a:cs typeface="Segoe UI" panose="020B0502040204020203"/>
              </a:rPr>
              <a:t>‘power</a:t>
            </a:r>
            <a:r>
              <a:rPr sz="1600" spc="30" dirty="0">
                <a:solidFill>
                  <a:srgbClr val="56555A"/>
                </a:solidFill>
                <a:latin typeface="Segoe UI" panose="020B0502040204020203"/>
                <a:cs typeface="Segoe UI" panose="020B0502040204020203"/>
              </a:rPr>
              <a:t> </a:t>
            </a:r>
            <a:r>
              <a:rPr sz="1600" spc="-15" dirty="0">
                <a:solidFill>
                  <a:srgbClr val="56555A"/>
                </a:solidFill>
                <a:latin typeface="Segoe UI" panose="020B0502040204020203"/>
                <a:cs typeface="Segoe UI" panose="020B0502040204020203"/>
              </a:rPr>
              <a:t>of</a:t>
            </a:r>
            <a:r>
              <a:rPr sz="1600" spc="-10" dirty="0">
                <a:solidFill>
                  <a:srgbClr val="56555A"/>
                </a:solidFill>
                <a:latin typeface="Segoe UI" panose="020B0502040204020203"/>
                <a:cs typeface="Segoe UI" panose="020B0502040204020203"/>
              </a:rPr>
              <a:t> the</a:t>
            </a:r>
            <a:r>
              <a:rPr sz="1600" dirty="0">
                <a:solidFill>
                  <a:srgbClr val="56555A"/>
                </a:solidFill>
                <a:latin typeface="Segoe UI" panose="020B0502040204020203"/>
                <a:cs typeface="Segoe UI" panose="020B0502040204020203"/>
              </a:rPr>
              <a:t> </a:t>
            </a:r>
            <a:r>
              <a:rPr sz="1600" spc="-25" dirty="0">
                <a:solidFill>
                  <a:srgbClr val="56555A"/>
                </a:solidFill>
                <a:latin typeface="Segoe UI" panose="020B0502040204020203"/>
                <a:cs typeface="Segoe UI" panose="020B0502040204020203"/>
              </a:rPr>
              <a:t>test. </a:t>
            </a:r>
            <a:endParaRPr sz="1600" spc="-25" dirty="0">
              <a:solidFill>
                <a:srgbClr val="56555A"/>
              </a:solidFill>
              <a:latin typeface="Segoe UI" panose="020B0502040204020203"/>
              <a:cs typeface="Segoe UI" panose="020B0502040204020203"/>
            </a:endParaRPr>
          </a:p>
          <a:p>
            <a:pPr marL="12700" marR="5080">
              <a:lnSpc>
                <a:spcPct val="135000"/>
              </a:lnSpc>
            </a:pPr>
            <a:r>
              <a:rPr sz="1600" spc="-420" dirty="0">
                <a:solidFill>
                  <a:srgbClr val="56555A"/>
                </a:solidFill>
                <a:latin typeface="Segoe UI" panose="020B0502040204020203"/>
                <a:cs typeface="Segoe UI" panose="020B0502040204020203"/>
              </a:rPr>
              <a:t> </a:t>
            </a:r>
            <a:r>
              <a:rPr sz="1600" u="sng" spc="-5" dirty="0">
                <a:solidFill>
                  <a:srgbClr val="2E8299"/>
                </a:solidFill>
                <a:uFill>
                  <a:solidFill>
                    <a:srgbClr val="2E8299"/>
                  </a:solidFill>
                </a:uFill>
                <a:latin typeface="Segoe UI" panose="020B0502040204020203"/>
                <a:cs typeface="Segoe UI" panose="020B0502040204020203"/>
                <a:hlinkClick r:id="rId3"/>
              </a:rPr>
              <a:t>If</a:t>
            </a:r>
            <a:r>
              <a:rPr sz="1600" u="sng" dirty="0">
                <a:solidFill>
                  <a:srgbClr val="2E8299"/>
                </a:solidFill>
                <a:uFill>
                  <a:solidFill>
                    <a:srgbClr val="2E8299"/>
                  </a:solidFill>
                </a:uFill>
                <a:latin typeface="Segoe UI" panose="020B0502040204020203"/>
                <a:cs typeface="Segoe UI" panose="020B0502040204020203"/>
                <a:hlinkClick r:id="rId3"/>
              </a:rPr>
              <a:t> </a:t>
            </a:r>
            <a:r>
              <a:rPr sz="1600" u="sng" spc="-10" dirty="0">
                <a:solidFill>
                  <a:srgbClr val="2E8299"/>
                </a:solidFill>
                <a:uFill>
                  <a:solidFill>
                    <a:srgbClr val="2E8299"/>
                  </a:solidFill>
                </a:uFill>
                <a:latin typeface="Segoe UI" panose="020B0502040204020203"/>
                <a:cs typeface="Segoe UI" panose="020B0502040204020203"/>
                <a:hlinkClick r:id="rId3"/>
              </a:rPr>
              <a:t>you</a:t>
            </a:r>
            <a:r>
              <a:rPr sz="1600" u="sng" dirty="0">
                <a:solidFill>
                  <a:srgbClr val="2E8299"/>
                </a:solidFill>
                <a:uFill>
                  <a:solidFill>
                    <a:srgbClr val="2E8299"/>
                  </a:solidFill>
                </a:uFill>
                <a:latin typeface="Segoe UI" panose="020B0502040204020203"/>
                <a:cs typeface="Segoe UI" panose="020B0502040204020203"/>
                <a:hlinkClick r:id="rId3"/>
              </a:rPr>
              <a:t> </a:t>
            </a:r>
            <a:r>
              <a:rPr sz="1600" u="sng" spc="-5" dirty="0">
                <a:solidFill>
                  <a:srgbClr val="2E8299"/>
                </a:solidFill>
                <a:uFill>
                  <a:solidFill>
                    <a:srgbClr val="2E8299"/>
                  </a:solidFill>
                </a:uFill>
                <a:latin typeface="Segoe UI" panose="020B0502040204020203"/>
                <a:cs typeface="Segoe UI" panose="020B0502040204020203"/>
                <a:hlinkClick r:id="rId3"/>
              </a:rPr>
              <a:t>want</a:t>
            </a:r>
            <a:r>
              <a:rPr sz="1600" u="sng" dirty="0">
                <a:solidFill>
                  <a:srgbClr val="2E8299"/>
                </a:solidFill>
                <a:uFill>
                  <a:solidFill>
                    <a:srgbClr val="2E8299"/>
                  </a:solidFill>
                </a:uFill>
                <a:latin typeface="Segoe UI" panose="020B0502040204020203"/>
                <a:cs typeface="Segoe UI" panose="020B0502040204020203"/>
                <a:hlinkClick r:id="rId3"/>
              </a:rPr>
              <a:t> </a:t>
            </a:r>
            <a:r>
              <a:rPr sz="1600" u="sng" spc="-10" dirty="0">
                <a:solidFill>
                  <a:srgbClr val="2E8299"/>
                </a:solidFill>
                <a:uFill>
                  <a:solidFill>
                    <a:srgbClr val="2E8299"/>
                  </a:solidFill>
                </a:uFill>
                <a:latin typeface="Segoe UI" panose="020B0502040204020203"/>
                <a:cs typeface="Segoe UI" panose="020B0502040204020203"/>
                <a:hlinkClick r:id="rId3"/>
              </a:rPr>
              <a:t>to</a:t>
            </a:r>
            <a:r>
              <a:rPr sz="1600" u="sng" spc="-5" dirty="0">
                <a:solidFill>
                  <a:srgbClr val="2E8299"/>
                </a:solidFill>
                <a:uFill>
                  <a:solidFill>
                    <a:srgbClr val="2E8299"/>
                  </a:solidFill>
                </a:uFill>
                <a:latin typeface="Segoe UI" panose="020B0502040204020203"/>
                <a:cs typeface="Segoe UI" panose="020B0502040204020203"/>
                <a:hlinkClick r:id="rId3"/>
              </a:rPr>
              <a:t> find</a:t>
            </a:r>
            <a:r>
              <a:rPr sz="1600" u="sng" dirty="0">
                <a:solidFill>
                  <a:srgbClr val="2E8299"/>
                </a:solidFill>
                <a:uFill>
                  <a:solidFill>
                    <a:srgbClr val="2E8299"/>
                  </a:solidFill>
                </a:uFill>
                <a:latin typeface="Segoe UI" panose="020B0502040204020203"/>
                <a:cs typeface="Segoe UI" panose="020B0502040204020203"/>
                <a:hlinkClick r:id="rId3"/>
              </a:rPr>
              <a:t> </a:t>
            </a:r>
            <a:r>
              <a:rPr sz="1600" u="sng" spc="-5" dirty="0">
                <a:solidFill>
                  <a:srgbClr val="2E8299"/>
                </a:solidFill>
                <a:uFill>
                  <a:solidFill>
                    <a:srgbClr val="2E8299"/>
                  </a:solidFill>
                </a:uFill>
                <a:latin typeface="Segoe UI" panose="020B0502040204020203"/>
                <a:cs typeface="Segoe UI" panose="020B0502040204020203"/>
                <a:hlinkClick r:id="rId3"/>
              </a:rPr>
              <a:t>out </a:t>
            </a:r>
            <a:r>
              <a:rPr sz="1600" u="sng" spc="-10" dirty="0">
                <a:solidFill>
                  <a:srgbClr val="2E8299"/>
                </a:solidFill>
                <a:uFill>
                  <a:solidFill>
                    <a:srgbClr val="2E8299"/>
                  </a:solidFill>
                </a:uFill>
                <a:latin typeface="Segoe UI" panose="020B0502040204020203"/>
                <a:cs typeface="Segoe UI" panose="020B0502040204020203"/>
                <a:hlinkClick r:id="rId3"/>
              </a:rPr>
              <a:t>more</a:t>
            </a:r>
            <a:r>
              <a:rPr sz="1600" u="sng" spc="10" dirty="0">
                <a:solidFill>
                  <a:srgbClr val="2E8299"/>
                </a:solidFill>
                <a:uFill>
                  <a:solidFill>
                    <a:srgbClr val="2E8299"/>
                  </a:solidFill>
                </a:uFill>
                <a:latin typeface="Segoe UI" panose="020B0502040204020203"/>
                <a:cs typeface="Segoe UI" panose="020B0502040204020203"/>
                <a:hlinkClick r:id="rId3"/>
              </a:rPr>
              <a:t> </a:t>
            </a:r>
            <a:r>
              <a:rPr sz="1600" u="sng" spc="-5" dirty="0">
                <a:solidFill>
                  <a:srgbClr val="2E8299"/>
                </a:solidFill>
                <a:uFill>
                  <a:solidFill>
                    <a:srgbClr val="2E8299"/>
                  </a:solidFill>
                </a:uFill>
                <a:latin typeface="Segoe UI" panose="020B0502040204020203"/>
                <a:cs typeface="Segoe UI" panose="020B0502040204020203"/>
                <a:hlinkClick r:id="rId3"/>
              </a:rPr>
              <a:t>about</a:t>
            </a:r>
            <a:r>
              <a:rPr sz="1600" u="sng" spc="-10" dirty="0">
                <a:solidFill>
                  <a:srgbClr val="2E8299"/>
                </a:solidFill>
                <a:uFill>
                  <a:solidFill>
                    <a:srgbClr val="2E8299"/>
                  </a:solidFill>
                </a:uFill>
                <a:latin typeface="Segoe UI" panose="020B0502040204020203"/>
                <a:cs typeface="Segoe UI" panose="020B0502040204020203"/>
                <a:hlinkClick r:id="rId3"/>
              </a:rPr>
              <a:t> </a:t>
            </a:r>
            <a:r>
              <a:rPr sz="1600" u="sng" spc="-5" dirty="0">
                <a:solidFill>
                  <a:srgbClr val="2E8299"/>
                </a:solidFill>
                <a:uFill>
                  <a:solidFill>
                    <a:srgbClr val="2E8299"/>
                  </a:solidFill>
                </a:uFill>
                <a:latin typeface="Segoe UI" panose="020B0502040204020203"/>
                <a:cs typeface="Segoe UI" panose="020B0502040204020203"/>
                <a:hlinkClick r:id="rId3"/>
              </a:rPr>
              <a:t>statistical</a:t>
            </a:r>
            <a:r>
              <a:rPr sz="1600" u="sng" spc="20" dirty="0">
                <a:solidFill>
                  <a:srgbClr val="2E8299"/>
                </a:solidFill>
                <a:uFill>
                  <a:solidFill>
                    <a:srgbClr val="2E8299"/>
                  </a:solidFill>
                </a:uFill>
                <a:latin typeface="Segoe UI" panose="020B0502040204020203"/>
                <a:cs typeface="Segoe UI" panose="020B0502040204020203"/>
                <a:hlinkClick r:id="rId3"/>
              </a:rPr>
              <a:t> </a:t>
            </a:r>
            <a:r>
              <a:rPr sz="1600" u="sng" spc="-10" dirty="0">
                <a:solidFill>
                  <a:srgbClr val="2E8299"/>
                </a:solidFill>
                <a:uFill>
                  <a:solidFill>
                    <a:srgbClr val="2E8299"/>
                  </a:solidFill>
                </a:uFill>
                <a:latin typeface="Segoe UI" panose="020B0502040204020203"/>
                <a:cs typeface="Segoe UI" panose="020B0502040204020203"/>
                <a:hlinkClick r:id="rId3"/>
              </a:rPr>
              <a:t>errors,</a:t>
            </a:r>
            <a:r>
              <a:rPr sz="1600" u="sng" spc="25" dirty="0">
                <a:solidFill>
                  <a:srgbClr val="2E8299"/>
                </a:solidFill>
                <a:uFill>
                  <a:solidFill>
                    <a:srgbClr val="2E8299"/>
                  </a:solidFill>
                </a:uFill>
                <a:latin typeface="Segoe UI" panose="020B0502040204020203"/>
                <a:cs typeface="Segoe UI" panose="020B0502040204020203"/>
                <a:hlinkClick r:id="rId3"/>
              </a:rPr>
              <a:t> </a:t>
            </a:r>
            <a:r>
              <a:rPr sz="1600" u="sng" spc="-10" dirty="0">
                <a:solidFill>
                  <a:srgbClr val="2E8299"/>
                </a:solidFill>
                <a:uFill>
                  <a:solidFill>
                    <a:srgbClr val="2E8299"/>
                  </a:solidFill>
                </a:uFill>
                <a:latin typeface="Segoe UI" panose="020B0502040204020203"/>
                <a:cs typeface="Segoe UI" panose="020B0502040204020203"/>
                <a:hlinkClick r:id="rId3"/>
              </a:rPr>
              <a:t>just</a:t>
            </a:r>
            <a:r>
              <a:rPr sz="1600" u="sng" dirty="0">
                <a:solidFill>
                  <a:srgbClr val="2E8299"/>
                </a:solidFill>
                <a:uFill>
                  <a:solidFill>
                    <a:srgbClr val="2E8299"/>
                  </a:solidFill>
                </a:uFill>
                <a:latin typeface="Segoe UI" panose="020B0502040204020203"/>
                <a:cs typeface="Segoe UI" panose="020B0502040204020203"/>
                <a:hlinkClick r:id="rId3"/>
              </a:rPr>
              <a:t> </a:t>
            </a:r>
            <a:r>
              <a:rPr sz="1600" u="sng" spc="-5" dirty="0">
                <a:solidFill>
                  <a:srgbClr val="2E8299"/>
                </a:solidFill>
                <a:uFill>
                  <a:solidFill>
                    <a:srgbClr val="2E8299"/>
                  </a:solidFill>
                </a:uFill>
                <a:latin typeface="Segoe UI" panose="020B0502040204020203"/>
                <a:cs typeface="Segoe UI" panose="020B0502040204020203"/>
                <a:hlinkClick r:id="rId3"/>
              </a:rPr>
              <a:t>follow</a:t>
            </a:r>
            <a:r>
              <a:rPr sz="1600" u="sng" spc="5" dirty="0">
                <a:solidFill>
                  <a:srgbClr val="2E8299"/>
                </a:solidFill>
                <a:uFill>
                  <a:solidFill>
                    <a:srgbClr val="2E8299"/>
                  </a:solidFill>
                </a:uFill>
                <a:latin typeface="Segoe UI" panose="020B0502040204020203"/>
                <a:cs typeface="Segoe UI" panose="020B0502040204020203"/>
                <a:hlinkClick r:id="rId3"/>
              </a:rPr>
              <a:t> </a:t>
            </a:r>
            <a:r>
              <a:rPr sz="1600" u="sng" spc="-5" dirty="0">
                <a:solidFill>
                  <a:srgbClr val="2E8299"/>
                </a:solidFill>
                <a:uFill>
                  <a:solidFill>
                    <a:srgbClr val="2E8299"/>
                  </a:solidFill>
                </a:uFill>
                <a:latin typeface="Segoe UI" panose="020B0502040204020203"/>
                <a:cs typeface="Segoe UI" panose="020B0502040204020203"/>
                <a:hlinkClick r:id="rId3"/>
              </a:rPr>
              <a:t>this</a:t>
            </a:r>
            <a:r>
              <a:rPr sz="1600" u="sng" dirty="0">
                <a:solidFill>
                  <a:srgbClr val="2E8299"/>
                </a:solidFill>
                <a:uFill>
                  <a:solidFill>
                    <a:srgbClr val="2E8299"/>
                  </a:solidFill>
                </a:uFill>
                <a:latin typeface="Segoe UI" panose="020B0502040204020203"/>
                <a:cs typeface="Segoe UI" panose="020B0502040204020203"/>
                <a:hlinkClick r:id="rId3"/>
              </a:rPr>
              <a:t> </a:t>
            </a:r>
            <a:r>
              <a:rPr sz="1600" u="sng" spc="-10" dirty="0">
                <a:solidFill>
                  <a:srgbClr val="2E8299"/>
                </a:solidFill>
                <a:uFill>
                  <a:solidFill>
                    <a:srgbClr val="2E8299"/>
                  </a:solidFill>
                </a:uFill>
                <a:latin typeface="Segoe UI" panose="020B0502040204020203"/>
                <a:cs typeface="Segoe UI" panose="020B0502040204020203"/>
                <a:hlinkClick r:id="rId3"/>
              </a:rPr>
              <a:t>link</a:t>
            </a:r>
            <a:r>
              <a:rPr sz="1600" u="sng" spc="5" dirty="0">
                <a:solidFill>
                  <a:srgbClr val="2E8299"/>
                </a:solidFill>
                <a:uFill>
                  <a:solidFill>
                    <a:srgbClr val="2E8299"/>
                  </a:solidFill>
                </a:uFill>
                <a:latin typeface="Segoe UI" panose="020B0502040204020203"/>
                <a:cs typeface="Segoe UI" panose="020B0502040204020203"/>
                <a:hlinkClick r:id="rId3"/>
              </a:rPr>
              <a:t> </a:t>
            </a:r>
            <a:r>
              <a:rPr sz="1600" u="sng" spc="-5" dirty="0">
                <a:solidFill>
                  <a:srgbClr val="2E8299"/>
                </a:solidFill>
                <a:uFill>
                  <a:solidFill>
                    <a:srgbClr val="2E8299"/>
                  </a:solidFill>
                </a:uFill>
                <a:latin typeface="Segoe UI" panose="020B0502040204020203"/>
                <a:cs typeface="Segoe UI" panose="020B0502040204020203"/>
                <a:hlinkClick r:id="rId3"/>
              </a:rPr>
              <a:t>for</a:t>
            </a:r>
            <a:r>
              <a:rPr sz="1600" u="sng" spc="5" dirty="0">
                <a:solidFill>
                  <a:srgbClr val="2E8299"/>
                </a:solidFill>
                <a:uFill>
                  <a:solidFill>
                    <a:srgbClr val="2E8299"/>
                  </a:solidFill>
                </a:uFill>
                <a:latin typeface="Segoe UI" panose="020B0502040204020203"/>
                <a:cs typeface="Segoe UI" panose="020B0502040204020203"/>
                <a:hlinkClick r:id="rId3"/>
              </a:rPr>
              <a:t> </a:t>
            </a:r>
            <a:r>
              <a:rPr sz="1600" u="sng" dirty="0">
                <a:solidFill>
                  <a:srgbClr val="2E8299"/>
                </a:solidFill>
                <a:uFill>
                  <a:solidFill>
                    <a:srgbClr val="2E8299"/>
                  </a:solidFill>
                </a:uFill>
                <a:latin typeface="Segoe UI" panose="020B0502040204020203"/>
                <a:cs typeface="Segoe UI" panose="020B0502040204020203"/>
                <a:hlinkClick r:id="rId3"/>
              </a:rPr>
              <a:t>an</a:t>
            </a:r>
            <a:r>
              <a:rPr sz="1600" u="sng" spc="-5" dirty="0">
                <a:solidFill>
                  <a:srgbClr val="2E8299"/>
                </a:solidFill>
                <a:uFill>
                  <a:solidFill>
                    <a:srgbClr val="2E8299"/>
                  </a:solidFill>
                </a:uFill>
                <a:latin typeface="Segoe UI" panose="020B0502040204020203"/>
                <a:cs typeface="Segoe UI" panose="020B0502040204020203"/>
                <a:hlinkClick r:id="rId3"/>
              </a:rPr>
              <a:t> </a:t>
            </a:r>
            <a:r>
              <a:rPr sz="1600" u="sng" dirty="0">
                <a:solidFill>
                  <a:srgbClr val="2E8299"/>
                </a:solidFill>
                <a:uFill>
                  <a:solidFill>
                    <a:srgbClr val="2E8299"/>
                  </a:solidFill>
                </a:uFill>
                <a:latin typeface="Segoe UI" panose="020B0502040204020203"/>
                <a:cs typeface="Segoe UI" panose="020B0502040204020203"/>
                <a:hlinkClick r:id="rId3"/>
              </a:rPr>
              <a:t>article</a:t>
            </a:r>
            <a:r>
              <a:rPr sz="1600" u="sng" spc="10" dirty="0">
                <a:solidFill>
                  <a:srgbClr val="2E8299"/>
                </a:solidFill>
                <a:uFill>
                  <a:solidFill>
                    <a:srgbClr val="2E8299"/>
                  </a:solidFill>
                </a:uFill>
                <a:latin typeface="Segoe UI" panose="020B0502040204020203"/>
                <a:cs typeface="Segoe UI" panose="020B0502040204020203"/>
                <a:hlinkClick r:id="rId3"/>
              </a:rPr>
              <a:t> </a:t>
            </a:r>
            <a:r>
              <a:rPr sz="1600" u="sng" spc="-10" dirty="0">
                <a:solidFill>
                  <a:srgbClr val="2E8299"/>
                </a:solidFill>
                <a:uFill>
                  <a:solidFill>
                    <a:srgbClr val="2E8299"/>
                  </a:solidFill>
                </a:uFill>
                <a:latin typeface="Segoe UI" panose="020B0502040204020203"/>
                <a:cs typeface="Segoe UI" panose="020B0502040204020203"/>
                <a:hlinkClick r:id="rId3"/>
              </a:rPr>
              <a:t>written</a:t>
            </a:r>
            <a:r>
              <a:rPr sz="1600" u="sng" spc="15" dirty="0">
                <a:solidFill>
                  <a:srgbClr val="2E8299"/>
                </a:solidFill>
                <a:uFill>
                  <a:solidFill>
                    <a:srgbClr val="2E8299"/>
                  </a:solidFill>
                </a:uFill>
                <a:latin typeface="Segoe UI" panose="020B0502040204020203"/>
                <a:cs typeface="Segoe UI" panose="020B0502040204020203"/>
                <a:hlinkClick r:id="rId3"/>
              </a:rPr>
              <a:t> </a:t>
            </a:r>
            <a:r>
              <a:rPr sz="1600" u="sng" spc="-5" dirty="0">
                <a:solidFill>
                  <a:srgbClr val="2E8299"/>
                </a:solidFill>
                <a:uFill>
                  <a:solidFill>
                    <a:srgbClr val="2E8299"/>
                  </a:solidFill>
                </a:uFill>
                <a:latin typeface="Segoe UI" panose="020B0502040204020203"/>
                <a:cs typeface="Segoe UI" panose="020B0502040204020203"/>
                <a:hlinkClick r:id="rId3"/>
              </a:rPr>
              <a:t>by </a:t>
            </a:r>
            <a:r>
              <a:rPr sz="1600" u="sng" spc="-10" dirty="0">
                <a:solidFill>
                  <a:srgbClr val="2E8299"/>
                </a:solidFill>
                <a:uFill>
                  <a:solidFill>
                    <a:srgbClr val="2E8299"/>
                  </a:solidFill>
                </a:uFill>
                <a:latin typeface="Segoe UI" panose="020B0502040204020203"/>
                <a:cs typeface="Segoe UI" panose="020B0502040204020203"/>
                <a:hlinkClick r:id="rId3"/>
              </a:rPr>
              <a:t>your</a:t>
            </a:r>
            <a:r>
              <a:rPr sz="1600" u="sng" spc="15" dirty="0">
                <a:solidFill>
                  <a:srgbClr val="2E8299"/>
                </a:solidFill>
                <a:uFill>
                  <a:solidFill>
                    <a:srgbClr val="2E8299"/>
                  </a:solidFill>
                </a:uFill>
                <a:latin typeface="Segoe UI" panose="020B0502040204020203"/>
                <a:cs typeface="Segoe UI" panose="020B0502040204020203"/>
                <a:hlinkClick r:id="rId3"/>
              </a:rPr>
              <a:t> </a:t>
            </a:r>
            <a:r>
              <a:rPr sz="1600" u="sng" spc="-20" dirty="0">
                <a:solidFill>
                  <a:srgbClr val="2E8299"/>
                </a:solidFill>
                <a:uFill>
                  <a:solidFill>
                    <a:srgbClr val="2E8299"/>
                  </a:solidFill>
                </a:uFill>
                <a:latin typeface="Segoe UI" panose="020B0502040204020203"/>
                <a:cs typeface="Segoe UI" panose="020B0502040204020203"/>
                <a:hlinkClick r:id="rId3"/>
              </a:rPr>
              <a:t>instructor.</a:t>
            </a:r>
            <a:endParaRPr sz="1600">
              <a:latin typeface="Segoe UI" panose="020B0502040204020203"/>
              <a:cs typeface="Segoe UI" panose="020B0502040204020203"/>
            </a:endParaRPr>
          </a:p>
        </p:txBody>
      </p:sp>
      <p:pic>
        <p:nvPicPr>
          <p:cNvPr id="100" name="Content Placeholder 99"/>
          <p:cNvPicPr>
            <a:picLocks noChangeAspect="1"/>
          </p:cNvPicPr>
          <p:nvPr>
            <p:ph sz="half" idx="2"/>
          </p:nvPr>
        </p:nvPicPr>
        <p:blipFill>
          <a:blip r:embed="rId4"/>
          <a:stretch>
            <a:fillRect/>
          </a:stretch>
        </p:blipFill>
        <p:spPr>
          <a:xfrm>
            <a:off x="6278880" y="1471295"/>
            <a:ext cx="5183505" cy="381444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61544"/>
            <a:ext cx="12192000" cy="1903730"/>
            <a:chOff x="0" y="161544"/>
            <a:chExt cx="12192000" cy="1903730"/>
          </a:xfrm>
        </p:grpSpPr>
        <p:pic>
          <p:nvPicPr>
            <p:cNvPr id="3" name="object 3"/>
            <p:cNvPicPr/>
            <p:nvPr/>
          </p:nvPicPr>
          <p:blipFill>
            <a:blip r:embed="rId1" cstate="print"/>
            <a:stretch>
              <a:fillRect/>
            </a:stretch>
          </p:blipFill>
          <p:spPr>
            <a:xfrm>
              <a:off x="1068324" y="1228344"/>
              <a:ext cx="10869168" cy="836676"/>
            </a:xfrm>
            <a:prstGeom prst="rect">
              <a:avLst/>
            </a:prstGeom>
          </p:spPr>
        </p:pic>
        <p:sp>
          <p:nvSpPr>
            <p:cNvPr id="4" name="object 4"/>
            <p:cNvSpPr/>
            <p:nvPr/>
          </p:nvSpPr>
          <p:spPr>
            <a:xfrm>
              <a:off x="1068324" y="906780"/>
              <a:ext cx="581025" cy="1158240"/>
            </a:xfrm>
            <a:custGeom>
              <a:avLst/>
              <a:gdLst/>
              <a:ahLst/>
              <a:cxnLst/>
              <a:rect l="l" t="t" r="r" b="b"/>
              <a:pathLst>
                <a:path w="581025" h="1158239">
                  <a:moveTo>
                    <a:pt x="580644" y="0"/>
                  </a:moveTo>
                  <a:lnTo>
                    <a:pt x="0" y="383667"/>
                  </a:lnTo>
                  <a:lnTo>
                    <a:pt x="0" y="1158240"/>
                  </a:lnTo>
                  <a:lnTo>
                    <a:pt x="580644" y="774573"/>
                  </a:lnTo>
                  <a:lnTo>
                    <a:pt x="580644" y="0"/>
                  </a:lnTo>
                  <a:close/>
                </a:path>
              </a:pathLst>
            </a:custGeom>
            <a:solidFill>
              <a:srgbClr val="465B4F"/>
            </a:solidFill>
          </p:spPr>
          <p:txBody>
            <a:bodyPr wrap="square" lIns="0" tIns="0" rIns="0" bIns="0" rtlCol="0"/>
            <a:lstStyle/>
            <a:p/>
          </p:txBody>
        </p:sp>
        <p:sp>
          <p:nvSpPr>
            <p:cNvPr id="5" name="object 5"/>
            <p:cNvSpPr/>
            <p:nvPr/>
          </p:nvSpPr>
          <p:spPr>
            <a:xfrm>
              <a:off x="0" y="161544"/>
              <a:ext cx="12192000" cy="638810"/>
            </a:xfrm>
            <a:custGeom>
              <a:avLst/>
              <a:gdLst/>
              <a:ahLst/>
              <a:cxnLst/>
              <a:rect l="l" t="t" r="r" b="b"/>
              <a:pathLst>
                <a:path w="12192000" h="638810">
                  <a:moveTo>
                    <a:pt x="12192000" y="0"/>
                  </a:moveTo>
                  <a:lnTo>
                    <a:pt x="0" y="0"/>
                  </a:lnTo>
                  <a:lnTo>
                    <a:pt x="0" y="638555"/>
                  </a:lnTo>
                  <a:lnTo>
                    <a:pt x="12192000" y="638555"/>
                  </a:lnTo>
                  <a:lnTo>
                    <a:pt x="12192000" y="0"/>
                  </a:lnTo>
                  <a:close/>
                </a:path>
              </a:pathLst>
            </a:custGeom>
            <a:solidFill>
              <a:srgbClr val="EAEEEB"/>
            </a:solidFill>
          </p:spPr>
          <p:txBody>
            <a:bodyPr wrap="square" lIns="0" tIns="0" rIns="0" bIns="0" rtlCol="0"/>
            <a:lstStyle/>
            <a:p/>
          </p:txBody>
        </p:sp>
      </p:grpSp>
      <p:sp>
        <p:nvSpPr>
          <p:cNvPr id="6" name="object 6"/>
          <p:cNvSpPr txBox="1">
            <a:spLocks noGrp="1"/>
          </p:cNvSpPr>
          <p:nvPr>
            <p:ph type="title"/>
          </p:nvPr>
        </p:nvSpPr>
        <p:spPr>
          <a:xfrm>
            <a:off x="5482844" y="215595"/>
            <a:ext cx="1234440" cy="452120"/>
          </a:xfrm>
          <a:prstGeom prst="rect">
            <a:avLst/>
          </a:prstGeom>
        </p:spPr>
        <p:txBody>
          <a:bodyPr vert="horz" wrap="square" lIns="0" tIns="12065" rIns="0" bIns="0" rtlCol="0">
            <a:spAutoFit/>
          </a:bodyPr>
          <a:lstStyle/>
          <a:p>
            <a:pPr marL="12700">
              <a:lnSpc>
                <a:spcPct val="100000"/>
              </a:lnSpc>
              <a:spcBef>
                <a:spcPts val="95"/>
              </a:spcBef>
            </a:pPr>
            <a:r>
              <a:rPr spc="-60" dirty="0"/>
              <a:t>P-value</a:t>
            </a:r>
            <a:endParaRPr spc="-60" dirty="0"/>
          </a:p>
        </p:txBody>
      </p:sp>
      <p:sp>
        <p:nvSpPr>
          <p:cNvPr id="8" name="object 8"/>
          <p:cNvSpPr/>
          <p:nvPr/>
        </p:nvSpPr>
        <p:spPr>
          <a:xfrm>
            <a:off x="0" y="797051"/>
            <a:ext cx="1645920" cy="875030"/>
          </a:xfrm>
          <a:custGeom>
            <a:avLst/>
            <a:gdLst/>
            <a:ahLst/>
            <a:cxnLst/>
            <a:rect l="l" t="t" r="r" b="b"/>
            <a:pathLst>
              <a:path w="1645920" h="875030">
                <a:moveTo>
                  <a:pt x="1645920" y="0"/>
                </a:moveTo>
                <a:lnTo>
                  <a:pt x="0" y="0"/>
                </a:lnTo>
                <a:lnTo>
                  <a:pt x="0" y="874776"/>
                </a:lnTo>
                <a:lnTo>
                  <a:pt x="1645920" y="874776"/>
                </a:lnTo>
                <a:lnTo>
                  <a:pt x="1645920" y="0"/>
                </a:lnTo>
                <a:close/>
              </a:path>
            </a:pathLst>
          </a:custGeom>
          <a:solidFill>
            <a:srgbClr val="96AD9F"/>
          </a:solidFill>
        </p:spPr>
        <p:txBody>
          <a:bodyPr wrap="square" lIns="0" tIns="0" rIns="0" bIns="0" rtlCol="0"/>
          <a:lstStyle/>
          <a:p/>
        </p:txBody>
      </p:sp>
      <p:sp>
        <p:nvSpPr>
          <p:cNvPr id="9" name="object 9"/>
          <p:cNvSpPr txBox="1"/>
          <p:nvPr/>
        </p:nvSpPr>
        <p:spPr>
          <a:xfrm>
            <a:off x="434441" y="1038426"/>
            <a:ext cx="11099165" cy="883919"/>
          </a:xfrm>
          <a:prstGeom prst="rect">
            <a:avLst/>
          </a:prstGeom>
        </p:spPr>
        <p:txBody>
          <a:bodyPr vert="horz" wrap="square" lIns="0" tIns="29845" rIns="0" bIns="0" rtlCol="0">
            <a:spAutoFit/>
          </a:bodyPr>
          <a:lstStyle/>
          <a:p>
            <a:pPr marL="12700">
              <a:lnSpc>
                <a:spcPct val="100000"/>
              </a:lnSpc>
              <a:spcBef>
                <a:spcPts val="235"/>
              </a:spcBef>
            </a:pPr>
            <a:r>
              <a:rPr sz="1800" spc="-10" dirty="0">
                <a:solidFill>
                  <a:srgbClr val="FFFFFF"/>
                </a:solidFill>
                <a:latin typeface="Segoe UI" panose="020B0502040204020203"/>
                <a:cs typeface="Segoe UI" panose="020B0502040204020203"/>
              </a:rPr>
              <a:t>p-value</a:t>
            </a:r>
            <a:endParaRPr sz="1800">
              <a:latin typeface="Segoe UI" panose="020B0502040204020203"/>
              <a:cs typeface="Segoe UI" panose="020B0502040204020203"/>
            </a:endParaRPr>
          </a:p>
          <a:p>
            <a:pPr marL="1717675">
              <a:lnSpc>
                <a:spcPct val="100000"/>
              </a:lnSpc>
              <a:spcBef>
                <a:spcPts val="140"/>
              </a:spcBef>
            </a:pPr>
            <a:r>
              <a:rPr sz="1800" dirty="0">
                <a:solidFill>
                  <a:srgbClr val="FFFFFF"/>
                </a:solidFill>
                <a:latin typeface="Segoe UI" panose="020B0502040204020203"/>
                <a:cs typeface="Segoe UI" panose="020B0502040204020203"/>
              </a:rPr>
              <a:t>The</a:t>
            </a:r>
            <a:r>
              <a:rPr sz="1800" spc="-25" dirty="0">
                <a:solidFill>
                  <a:srgbClr val="FFFFFF"/>
                </a:solidFill>
                <a:latin typeface="Segoe UI" panose="020B0502040204020203"/>
                <a:cs typeface="Segoe UI" panose="020B0502040204020203"/>
              </a:rPr>
              <a:t> </a:t>
            </a:r>
            <a:r>
              <a:rPr sz="1800" spc="-10" dirty="0">
                <a:solidFill>
                  <a:srgbClr val="FFFFFF"/>
                </a:solidFill>
                <a:latin typeface="Segoe UI" panose="020B0502040204020203"/>
                <a:cs typeface="Segoe UI" panose="020B0502040204020203"/>
              </a:rPr>
              <a:t>p-value</a:t>
            </a:r>
            <a:r>
              <a:rPr sz="1800"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is</a:t>
            </a:r>
            <a:r>
              <a:rPr sz="1800" spc="5" dirty="0">
                <a:solidFill>
                  <a:srgbClr val="FFFFFF"/>
                </a:solidFill>
                <a:latin typeface="Segoe UI" panose="020B0502040204020203"/>
                <a:cs typeface="Segoe UI" panose="020B0502040204020203"/>
              </a:rPr>
              <a:t> </a:t>
            </a:r>
            <a:r>
              <a:rPr sz="1800" dirty="0">
                <a:solidFill>
                  <a:srgbClr val="FFFFFF"/>
                </a:solidFill>
                <a:latin typeface="Segoe UI" panose="020B0502040204020203"/>
                <a:cs typeface="Segoe UI" panose="020B0502040204020203"/>
              </a:rPr>
              <a:t>the</a:t>
            </a:r>
            <a:r>
              <a:rPr sz="1800" spc="-20" dirty="0">
                <a:solidFill>
                  <a:srgbClr val="FFFFFF"/>
                </a:solidFill>
                <a:latin typeface="Segoe UI" panose="020B0502040204020203"/>
                <a:cs typeface="Segoe UI" panose="020B0502040204020203"/>
              </a:rPr>
              <a:t> </a:t>
            </a:r>
            <a:r>
              <a:rPr sz="1800" spc="-10" dirty="0">
                <a:solidFill>
                  <a:srgbClr val="FFFFFF"/>
                </a:solidFill>
                <a:latin typeface="Segoe UI" panose="020B0502040204020203"/>
                <a:cs typeface="Segoe UI" panose="020B0502040204020203"/>
              </a:rPr>
              <a:t>smallest</a:t>
            </a:r>
            <a:r>
              <a:rPr sz="1800" dirty="0">
                <a:solidFill>
                  <a:srgbClr val="FFFFFF"/>
                </a:solidFill>
                <a:latin typeface="Segoe UI" panose="020B0502040204020203"/>
                <a:cs typeface="Segoe UI" panose="020B0502040204020203"/>
              </a:rPr>
              <a:t> </a:t>
            </a:r>
            <a:r>
              <a:rPr sz="1800" spc="-10" dirty="0">
                <a:solidFill>
                  <a:srgbClr val="FFFFFF"/>
                </a:solidFill>
                <a:latin typeface="Segoe UI" panose="020B0502040204020203"/>
                <a:cs typeface="Segoe UI" panose="020B0502040204020203"/>
              </a:rPr>
              <a:t>level</a:t>
            </a:r>
            <a:r>
              <a:rPr sz="1800" spc="5" dirty="0">
                <a:solidFill>
                  <a:srgbClr val="FFFFFF"/>
                </a:solidFill>
                <a:latin typeface="Segoe UI" panose="020B0502040204020203"/>
                <a:cs typeface="Segoe UI" panose="020B0502040204020203"/>
              </a:rPr>
              <a:t> </a:t>
            </a:r>
            <a:r>
              <a:rPr sz="1800" spc="-20" dirty="0">
                <a:solidFill>
                  <a:srgbClr val="FFFFFF"/>
                </a:solidFill>
                <a:latin typeface="Segoe UI" panose="020B0502040204020203"/>
                <a:cs typeface="Segoe UI" panose="020B0502040204020203"/>
              </a:rPr>
              <a:t>of</a:t>
            </a:r>
            <a:r>
              <a:rPr sz="1800" spc="-10"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significance</a:t>
            </a:r>
            <a:r>
              <a:rPr sz="1800"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at</a:t>
            </a:r>
            <a:r>
              <a:rPr sz="1800" spc="10"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which</a:t>
            </a:r>
            <a:r>
              <a:rPr sz="1800" spc="5" dirty="0">
                <a:solidFill>
                  <a:srgbClr val="FFFFFF"/>
                </a:solidFill>
                <a:latin typeface="Segoe UI" panose="020B0502040204020203"/>
                <a:cs typeface="Segoe UI" panose="020B0502040204020203"/>
              </a:rPr>
              <a:t> </a:t>
            </a:r>
            <a:r>
              <a:rPr sz="1800" spc="-15" dirty="0">
                <a:solidFill>
                  <a:srgbClr val="FFFFFF"/>
                </a:solidFill>
                <a:latin typeface="Segoe UI" panose="020B0502040204020203"/>
                <a:cs typeface="Segoe UI" panose="020B0502040204020203"/>
              </a:rPr>
              <a:t>we</a:t>
            </a:r>
            <a:r>
              <a:rPr sz="1800" spc="-5" dirty="0">
                <a:solidFill>
                  <a:srgbClr val="FFFFFF"/>
                </a:solidFill>
                <a:latin typeface="Segoe UI" panose="020B0502040204020203"/>
                <a:cs typeface="Segoe UI" panose="020B0502040204020203"/>
              </a:rPr>
              <a:t> can</a:t>
            </a:r>
            <a:r>
              <a:rPr sz="1800" spc="5"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still</a:t>
            </a:r>
            <a:r>
              <a:rPr sz="1800" spc="5" dirty="0">
                <a:solidFill>
                  <a:srgbClr val="FFFFFF"/>
                </a:solidFill>
                <a:latin typeface="Segoe UI" panose="020B0502040204020203"/>
                <a:cs typeface="Segoe UI" panose="020B0502040204020203"/>
              </a:rPr>
              <a:t> </a:t>
            </a:r>
            <a:r>
              <a:rPr sz="1800" spc="-10" dirty="0">
                <a:solidFill>
                  <a:srgbClr val="FFFFFF"/>
                </a:solidFill>
                <a:latin typeface="Segoe UI" panose="020B0502040204020203"/>
                <a:cs typeface="Segoe UI" panose="020B0502040204020203"/>
              </a:rPr>
              <a:t>reject</a:t>
            </a:r>
            <a:r>
              <a:rPr sz="1800" spc="10" dirty="0">
                <a:solidFill>
                  <a:srgbClr val="FFFFFF"/>
                </a:solidFill>
                <a:latin typeface="Segoe UI" panose="020B0502040204020203"/>
                <a:cs typeface="Segoe UI" panose="020B0502040204020203"/>
              </a:rPr>
              <a:t> </a:t>
            </a:r>
            <a:r>
              <a:rPr sz="1800" dirty="0">
                <a:solidFill>
                  <a:srgbClr val="FFFFFF"/>
                </a:solidFill>
                <a:latin typeface="Segoe UI" panose="020B0502040204020203"/>
                <a:cs typeface="Segoe UI" panose="020B0502040204020203"/>
              </a:rPr>
              <a:t>the</a:t>
            </a:r>
            <a:r>
              <a:rPr sz="1800" spc="-15" dirty="0">
                <a:solidFill>
                  <a:srgbClr val="FFFFFF"/>
                </a:solidFill>
                <a:latin typeface="Segoe UI" panose="020B0502040204020203"/>
                <a:cs typeface="Segoe UI" panose="020B0502040204020203"/>
              </a:rPr>
              <a:t> </a:t>
            </a:r>
            <a:r>
              <a:rPr sz="1800" dirty="0">
                <a:solidFill>
                  <a:srgbClr val="FFFFFF"/>
                </a:solidFill>
                <a:latin typeface="Segoe UI" panose="020B0502040204020203"/>
                <a:cs typeface="Segoe UI" panose="020B0502040204020203"/>
              </a:rPr>
              <a:t>null</a:t>
            </a:r>
            <a:r>
              <a:rPr sz="1800" spc="-5" dirty="0">
                <a:solidFill>
                  <a:srgbClr val="FFFFFF"/>
                </a:solidFill>
                <a:latin typeface="Segoe UI" panose="020B0502040204020203"/>
                <a:cs typeface="Segoe UI" panose="020B0502040204020203"/>
              </a:rPr>
              <a:t> hypothesis,</a:t>
            </a:r>
            <a:endParaRPr sz="1800">
              <a:latin typeface="Segoe UI" panose="020B0502040204020203"/>
              <a:cs typeface="Segoe UI" panose="020B0502040204020203"/>
            </a:endParaRPr>
          </a:p>
          <a:p>
            <a:pPr marL="1717675">
              <a:lnSpc>
                <a:spcPct val="100000"/>
              </a:lnSpc>
              <a:spcBef>
                <a:spcPts val="5"/>
              </a:spcBef>
            </a:pPr>
            <a:r>
              <a:rPr sz="1800" spc="-10" dirty="0">
                <a:solidFill>
                  <a:srgbClr val="FFFFFF"/>
                </a:solidFill>
                <a:latin typeface="Segoe UI" panose="020B0502040204020203"/>
                <a:cs typeface="Segoe UI" panose="020B0502040204020203"/>
              </a:rPr>
              <a:t>given</a:t>
            </a:r>
            <a:r>
              <a:rPr sz="1800" spc="-15" dirty="0">
                <a:solidFill>
                  <a:srgbClr val="FFFFFF"/>
                </a:solidFill>
                <a:latin typeface="Segoe UI" panose="020B0502040204020203"/>
                <a:cs typeface="Segoe UI" panose="020B0502040204020203"/>
              </a:rPr>
              <a:t> </a:t>
            </a:r>
            <a:r>
              <a:rPr sz="1800" dirty="0">
                <a:solidFill>
                  <a:srgbClr val="FFFFFF"/>
                </a:solidFill>
                <a:latin typeface="Segoe UI" panose="020B0502040204020203"/>
                <a:cs typeface="Segoe UI" panose="020B0502040204020203"/>
              </a:rPr>
              <a:t>the</a:t>
            </a:r>
            <a:r>
              <a:rPr sz="1800" spc="-30"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observed</a:t>
            </a:r>
            <a:r>
              <a:rPr sz="1800" spc="-15"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sample</a:t>
            </a:r>
            <a:r>
              <a:rPr sz="1800" spc="-10"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statistic</a:t>
            </a:r>
            <a:endParaRPr sz="1800">
              <a:latin typeface="Segoe UI" panose="020B0502040204020203"/>
              <a:cs typeface="Segoe UI" panose="020B0502040204020203"/>
            </a:endParaRPr>
          </a:p>
        </p:txBody>
      </p:sp>
      <p:sp>
        <p:nvSpPr>
          <p:cNvPr id="10" name="object 10"/>
          <p:cNvSpPr txBox="1"/>
          <p:nvPr/>
        </p:nvSpPr>
        <p:spPr>
          <a:xfrm>
            <a:off x="595122" y="2978657"/>
            <a:ext cx="2371725" cy="893444"/>
          </a:xfrm>
          <a:prstGeom prst="rect">
            <a:avLst/>
          </a:prstGeom>
          <a:solidFill>
            <a:srgbClr val="96AD9F"/>
          </a:solidFill>
          <a:ln w="25908">
            <a:solidFill>
              <a:srgbClr val="0F8899"/>
            </a:solidFill>
          </a:ln>
        </p:spPr>
        <p:txBody>
          <a:bodyPr vert="horz" wrap="square" lIns="0" tIns="271145" rIns="0" bIns="0" rtlCol="0">
            <a:spAutoFit/>
          </a:bodyPr>
          <a:lstStyle/>
          <a:p>
            <a:pPr marL="267970">
              <a:lnSpc>
                <a:spcPct val="100000"/>
              </a:lnSpc>
              <a:spcBef>
                <a:spcPts val="2135"/>
              </a:spcBef>
            </a:pPr>
            <a:r>
              <a:rPr sz="1800" b="1" spc="-5" dirty="0">
                <a:solidFill>
                  <a:srgbClr val="FFFFFF"/>
                </a:solidFill>
                <a:latin typeface="Segoe UI" panose="020B0502040204020203"/>
                <a:cs typeface="Segoe UI" panose="020B0502040204020203"/>
              </a:rPr>
              <a:t>Notable</a:t>
            </a:r>
            <a:r>
              <a:rPr sz="1800" b="1" spc="-55" dirty="0">
                <a:solidFill>
                  <a:srgbClr val="FFFFFF"/>
                </a:solidFill>
                <a:latin typeface="Segoe UI" panose="020B0502040204020203"/>
                <a:cs typeface="Segoe UI" panose="020B0502040204020203"/>
              </a:rPr>
              <a:t> </a:t>
            </a:r>
            <a:r>
              <a:rPr sz="1800" b="1" spc="-5" dirty="0">
                <a:solidFill>
                  <a:srgbClr val="FFFFFF"/>
                </a:solidFill>
                <a:latin typeface="Segoe UI" panose="020B0502040204020203"/>
                <a:cs typeface="Segoe UI" panose="020B0502040204020203"/>
              </a:rPr>
              <a:t>p-values</a:t>
            </a:r>
            <a:endParaRPr sz="1800">
              <a:latin typeface="Segoe UI" panose="020B0502040204020203"/>
              <a:cs typeface="Segoe UI" panose="020B0502040204020203"/>
            </a:endParaRPr>
          </a:p>
        </p:txBody>
      </p:sp>
      <p:sp>
        <p:nvSpPr>
          <p:cNvPr id="11" name="object 11"/>
          <p:cNvSpPr txBox="1"/>
          <p:nvPr/>
        </p:nvSpPr>
        <p:spPr>
          <a:xfrm>
            <a:off x="3866388" y="2731007"/>
            <a:ext cx="1005840" cy="638810"/>
          </a:xfrm>
          <a:prstGeom prst="rect">
            <a:avLst/>
          </a:prstGeom>
          <a:solidFill>
            <a:srgbClr val="0F8899"/>
          </a:solidFill>
        </p:spPr>
        <p:txBody>
          <a:bodyPr vert="horz" wrap="square" lIns="0" tIns="180340" rIns="0" bIns="0" rtlCol="0">
            <a:spAutoFit/>
          </a:bodyPr>
          <a:lstStyle/>
          <a:p>
            <a:pPr marL="267970">
              <a:lnSpc>
                <a:spcPct val="100000"/>
              </a:lnSpc>
              <a:spcBef>
                <a:spcPts val="1420"/>
              </a:spcBef>
            </a:pPr>
            <a:r>
              <a:rPr sz="1600" spc="-10" dirty="0">
                <a:solidFill>
                  <a:srgbClr val="FFFFFF"/>
                </a:solidFill>
                <a:latin typeface="Leelawadee UI Semilight" panose="020B0402040204020203"/>
                <a:cs typeface="Leelawadee UI Semilight" panose="020B0402040204020203"/>
              </a:rPr>
              <a:t>0.000</a:t>
            </a:r>
            <a:endParaRPr sz="1600">
              <a:latin typeface="Leelawadee UI Semilight" panose="020B0402040204020203"/>
              <a:cs typeface="Leelawadee UI Semilight" panose="020B0402040204020203"/>
            </a:endParaRPr>
          </a:p>
        </p:txBody>
      </p:sp>
      <p:sp>
        <p:nvSpPr>
          <p:cNvPr id="12" name="object 12"/>
          <p:cNvSpPr txBox="1"/>
          <p:nvPr/>
        </p:nvSpPr>
        <p:spPr>
          <a:xfrm>
            <a:off x="3866388" y="3585971"/>
            <a:ext cx="1005840" cy="638810"/>
          </a:xfrm>
          <a:prstGeom prst="rect">
            <a:avLst/>
          </a:prstGeom>
          <a:solidFill>
            <a:srgbClr val="0F8899"/>
          </a:solidFill>
        </p:spPr>
        <p:txBody>
          <a:bodyPr vert="horz" wrap="square" lIns="0" tIns="180975" rIns="0" bIns="0" rtlCol="0">
            <a:spAutoFit/>
          </a:bodyPr>
          <a:lstStyle/>
          <a:p>
            <a:pPr marL="321310">
              <a:lnSpc>
                <a:spcPct val="100000"/>
              </a:lnSpc>
              <a:spcBef>
                <a:spcPts val="1425"/>
              </a:spcBef>
            </a:pPr>
            <a:r>
              <a:rPr sz="1600" spc="-5" dirty="0">
                <a:solidFill>
                  <a:srgbClr val="FFFFFF"/>
                </a:solidFill>
                <a:latin typeface="Leelawadee UI Semilight" panose="020B0402040204020203"/>
                <a:cs typeface="Leelawadee UI Semilight" panose="020B0402040204020203"/>
              </a:rPr>
              <a:t>0.05</a:t>
            </a:r>
            <a:endParaRPr sz="1600">
              <a:latin typeface="Leelawadee UI Semilight" panose="020B0402040204020203"/>
              <a:cs typeface="Leelawadee UI Semilight" panose="020B0402040204020203"/>
            </a:endParaRPr>
          </a:p>
        </p:txBody>
      </p:sp>
      <p:sp>
        <p:nvSpPr>
          <p:cNvPr id="13" name="object 13"/>
          <p:cNvSpPr/>
          <p:nvPr/>
        </p:nvSpPr>
        <p:spPr>
          <a:xfrm>
            <a:off x="2959100" y="3042919"/>
            <a:ext cx="908050" cy="863600"/>
          </a:xfrm>
          <a:custGeom>
            <a:avLst/>
            <a:gdLst/>
            <a:ahLst/>
            <a:cxnLst/>
            <a:rect l="l" t="t" r="r" b="b"/>
            <a:pathLst>
              <a:path w="908050" h="863600">
                <a:moveTo>
                  <a:pt x="161036" y="436753"/>
                </a:moveTo>
                <a:lnTo>
                  <a:pt x="59537" y="381584"/>
                </a:lnTo>
                <a:lnTo>
                  <a:pt x="155448" y="341757"/>
                </a:lnTo>
                <a:lnTo>
                  <a:pt x="140843" y="306578"/>
                </a:lnTo>
                <a:lnTo>
                  <a:pt x="0" y="364998"/>
                </a:lnTo>
                <a:lnTo>
                  <a:pt x="11557" y="392620"/>
                </a:lnTo>
                <a:lnTo>
                  <a:pt x="8890" y="397510"/>
                </a:lnTo>
                <a:lnTo>
                  <a:pt x="142875" y="470154"/>
                </a:lnTo>
                <a:lnTo>
                  <a:pt x="161036" y="436753"/>
                </a:lnTo>
                <a:close/>
              </a:path>
              <a:path w="908050" h="863600">
                <a:moveTo>
                  <a:pt x="295021" y="509397"/>
                </a:moveTo>
                <a:lnTo>
                  <a:pt x="261493" y="491236"/>
                </a:lnTo>
                <a:lnTo>
                  <a:pt x="243332" y="524649"/>
                </a:lnTo>
                <a:lnTo>
                  <a:pt x="276860" y="542937"/>
                </a:lnTo>
                <a:lnTo>
                  <a:pt x="295021" y="509397"/>
                </a:lnTo>
                <a:close/>
              </a:path>
              <a:path w="908050" h="863600">
                <a:moveTo>
                  <a:pt x="296164" y="283337"/>
                </a:moveTo>
                <a:lnTo>
                  <a:pt x="281559" y="248158"/>
                </a:lnTo>
                <a:lnTo>
                  <a:pt x="246380" y="262763"/>
                </a:lnTo>
                <a:lnTo>
                  <a:pt x="260985" y="297942"/>
                </a:lnTo>
                <a:lnTo>
                  <a:pt x="296164" y="283337"/>
                </a:lnTo>
                <a:close/>
              </a:path>
              <a:path w="908050" h="863600">
                <a:moveTo>
                  <a:pt x="529463" y="636651"/>
                </a:moveTo>
                <a:lnTo>
                  <a:pt x="395478" y="563880"/>
                </a:lnTo>
                <a:lnTo>
                  <a:pt x="377317" y="597408"/>
                </a:lnTo>
                <a:lnTo>
                  <a:pt x="511302" y="670052"/>
                </a:lnTo>
                <a:lnTo>
                  <a:pt x="529463" y="636651"/>
                </a:lnTo>
                <a:close/>
              </a:path>
              <a:path w="908050" h="863600">
                <a:moveTo>
                  <a:pt x="542417" y="180975"/>
                </a:moveTo>
                <a:lnTo>
                  <a:pt x="527812" y="145796"/>
                </a:lnTo>
                <a:lnTo>
                  <a:pt x="387096" y="204216"/>
                </a:lnTo>
                <a:lnTo>
                  <a:pt x="401701" y="239395"/>
                </a:lnTo>
                <a:lnTo>
                  <a:pt x="542417" y="180975"/>
                </a:lnTo>
                <a:close/>
              </a:path>
              <a:path w="908050" h="863600">
                <a:moveTo>
                  <a:pt x="663321" y="709295"/>
                </a:moveTo>
                <a:lnTo>
                  <a:pt x="629920" y="691134"/>
                </a:lnTo>
                <a:lnTo>
                  <a:pt x="611759" y="724662"/>
                </a:lnTo>
                <a:lnTo>
                  <a:pt x="645160" y="742823"/>
                </a:lnTo>
                <a:lnTo>
                  <a:pt x="663321" y="709295"/>
                </a:lnTo>
                <a:close/>
              </a:path>
              <a:path w="908050" h="863600">
                <a:moveTo>
                  <a:pt x="683133" y="122555"/>
                </a:moveTo>
                <a:lnTo>
                  <a:pt x="668528" y="87376"/>
                </a:lnTo>
                <a:lnTo>
                  <a:pt x="633349" y="101981"/>
                </a:lnTo>
                <a:lnTo>
                  <a:pt x="647954" y="137160"/>
                </a:lnTo>
                <a:lnTo>
                  <a:pt x="683133" y="122555"/>
                </a:lnTo>
                <a:close/>
              </a:path>
              <a:path w="908050" h="863600">
                <a:moveTo>
                  <a:pt x="907034" y="8890"/>
                </a:moveTo>
                <a:lnTo>
                  <a:pt x="779526" y="0"/>
                </a:lnTo>
                <a:lnTo>
                  <a:pt x="794143" y="35128"/>
                </a:lnTo>
                <a:lnTo>
                  <a:pt x="774065" y="43434"/>
                </a:lnTo>
                <a:lnTo>
                  <a:pt x="788797" y="78613"/>
                </a:lnTo>
                <a:lnTo>
                  <a:pt x="808786" y="70307"/>
                </a:lnTo>
                <a:lnTo>
                  <a:pt x="823468" y="105537"/>
                </a:lnTo>
                <a:lnTo>
                  <a:pt x="890663" y="27813"/>
                </a:lnTo>
                <a:lnTo>
                  <a:pt x="907034" y="8890"/>
                </a:lnTo>
                <a:close/>
              </a:path>
              <a:path w="908050" h="863600">
                <a:moveTo>
                  <a:pt x="907669" y="863473"/>
                </a:moveTo>
                <a:lnTo>
                  <a:pt x="887653" y="834898"/>
                </a:lnTo>
                <a:lnTo>
                  <a:pt x="834390" y="758825"/>
                </a:lnTo>
                <a:lnTo>
                  <a:pt x="816241" y="792276"/>
                </a:lnTo>
                <a:lnTo>
                  <a:pt x="763778" y="763778"/>
                </a:lnTo>
                <a:lnTo>
                  <a:pt x="745617" y="797306"/>
                </a:lnTo>
                <a:lnTo>
                  <a:pt x="798068" y="825804"/>
                </a:lnTo>
                <a:lnTo>
                  <a:pt x="779907" y="859282"/>
                </a:lnTo>
                <a:lnTo>
                  <a:pt x="907669" y="863473"/>
                </a:lnTo>
                <a:close/>
              </a:path>
            </a:pathLst>
          </a:custGeom>
          <a:solidFill>
            <a:srgbClr val="0F8899"/>
          </a:solidFill>
        </p:spPr>
        <p:txBody>
          <a:bodyPr wrap="square" lIns="0" tIns="0" rIns="0" bIns="0" rtlCol="0"/>
          <a:lstStyle/>
          <a:p/>
        </p:txBody>
      </p:sp>
      <p:sp>
        <p:nvSpPr>
          <p:cNvPr id="14" name="object 14"/>
          <p:cNvSpPr txBox="1"/>
          <p:nvPr/>
        </p:nvSpPr>
        <p:spPr>
          <a:xfrm>
            <a:off x="5171947" y="2810383"/>
            <a:ext cx="6345555" cy="482600"/>
          </a:xfrm>
          <a:prstGeom prst="rect">
            <a:avLst/>
          </a:prstGeom>
        </p:spPr>
        <p:txBody>
          <a:bodyPr vert="horz" wrap="square" lIns="0" tIns="12700" rIns="0" bIns="0" rtlCol="0">
            <a:spAutoFit/>
          </a:bodyPr>
          <a:lstStyle/>
          <a:p>
            <a:pPr marL="12700" marR="5080">
              <a:lnSpc>
                <a:spcPct val="100000"/>
              </a:lnSpc>
              <a:spcBef>
                <a:spcPts val="100"/>
              </a:spcBef>
            </a:pPr>
            <a:r>
              <a:rPr sz="1500" spc="-5" dirty="0">
                <a:solidFill>
                  <a:srgbClr val="56555A"/>
                </a:solidFill>
                <a:latin typeface="Segoe UI" panose="020B0502040204020203"/>
                <a:cs typeface="Segoe UI" panose="020B0502040204020203"/>
              </a:rPr>
              <a:t>When</a:t>
            </a:r>
            <a:r>
              <a:rPr sz="1500" spc="14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we</a:t>
            </a:r>
            <a:r>
              <a:rPr sz="1500" spc="14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are</a:t>
            </a:r>
            <a:r>
              <a:rPr sz="1500" spc="15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testing</a:t>
            </a:r>
            <a:r>
              <a:rPr sz="1500" spc="15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a</a:t>
            </a:r>
            <a:r>
              <a:rPr sz="1500" spc="15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hypothesis,</a:t>
            </a:r>
            <a:r>
              <a:rPr sz="1500" spc="15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we</a:t>
            </a:r>
            <a:r>
              <a:rPr sz="1500" spc="14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always</a:t>
            </a:r>
            <a:r>
              <a:rPr sz="1500" spc="16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strive</a:t>
            </a:r>
            <a:r>
              <a:rPr sz="1500" spc="150"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for</a:t>
            </a:r>
            <a:r>
              <a:rPr sz="1500" spc="15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those</a:t>
            </a:r>
            <a:r>
              <a:rPr sz="1500" spc="15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‘three</a:t>
            </a:r>
            <a:r>
              <a:rPr sz="1500" spc="14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zeros </a:t>
            </a:r>
            <a:r>
              <a:rPr sz="1500" spc="-39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after</a:t>
            </a:r>
            <a:r>
              <a:rPr sz="1500" spc="2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the </a:t>
            </a:r>
            <a:r>
              <a:rPr sz="1500" spc="-20" dirty="0">
                <a:solidFill>
                  <a:srgbClr val="56555A"/>
                </a:solidFill>
                <a:latin typeface="Segoe UI" panose="020B0502040204020203"/>
                <a:cs typeface="Segoe UI" panose="020B0502040204020203"/>
              </a:rPr>
              <a:t>dot’.</a:t>
            </a:r>
            <a:r>
              <a:rPr sz="1500" spc="-5" dirty="0">
                <a:solidFill>
                  <a:srgbClr val="56555A"/>
                </a:solidFill>
                <a:latin typeface="Segoe UI" panose="020B0502040204020203"/>
                <a:cs typeface="Segoe UI" panose="020B0502040204020203"/>
              </a:rPr>
              <a:t> This</a:t>
            </a:r>
            <a:r>
              <a:rPr sz="1500" spc="2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indicates </a:t>
            </a:r>
            <a:r>
              <a:rPr sz="1500" dirty="0">
                <a:solidFill>
                  <a:srgbClr val="56555A"/>
                </a:solidFill>
                <a:latin typeface="Segoe UI" panose="020B0502040204020203"/>
                <a:cs typeface="Segoe UI" panose="020B0502040204020203"/>
              </a:rPr>
              <a:t>that</a:t>
            </a:r>
            <a:r>
              <a:rPr sz="1500" spc="15"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we</a:t>
            </a:r>
            <a:r>
              <a:rPr sz="1500" spc="15"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reject</a:t>
            </a:r>
            <a:r>
              <a:rPr sz="1500" spc="30"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the </a:t>
            </a:r>
            <a:r>
              <a:rPr sz="1500" spc="-5" dirty="0">
                <a:solidFill>
                  <a:srgbClr val="56555A"/>
                </a:solidFill>
                <a:latin typeface="Segoe UI" panose="020B0502040204020203"/>
                <a:cs typeface="Segoe UI" panose="020B0502040204020203"/>
              </a:rPr>
              <a:t>null</a:t>
            </a:r>
            <a:r>
              <a:rPr sz="1500" dirty="0">
                <a:solidFill>
                  <a:srgbClr val="56555A"/>
                </a:solidFill>
                <a:latin typeface="Segoe UI" panose="020B0502040204020203"/>
                <a:cs typeface="Segoe UI" panose="020B0502040204020203"/>
              </a:rPr>
              <a:t> at</a:t>
            </a:r>
            <a:r>
              <a:rPr sz="1500" spc="-10"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all</a:t>
            </a:r>
            <a:r>
              <a:rPr sz="1500" spc="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significance</a:t>
            </a:r>
            <a:r>
              <a:rPr sz="1500"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levels.</a:t>
            </a:r>
            <a:endParaRPr sz="1500">
              <a:latin typeface="Segoe UI" panose="020B0502040204020203"/>
              <a:cs typeface="Segoe UI" panose="020B0502040204020203"/>
            </a:endParaRPr>
          </a:p>
        </p:txBody>
      </p:sp>
      <p:sp>
        <p:nvSpPr>
          <p:cNvPr id="15" name="object 15"/>
          <p:cNvSpPr txBox="1"/>
          <p:nvPr/>
        </p:nvSpPr>
        <p:spPr>
          <a:xfrm>
            <a:off x="5171947" y="3560826"/>
            <a:ext cx="6347460" cy="711200"/>
          </a:xfrm>
          <a:prstGeom prst="rect">
            <a:avLst/>
          </a:prstGeom>
        </p:spPr>
        <p:txBody>
          <a:bodyPr vert="horz" wrap="square" lIns="0" tIns="12700" rIns="0" bIns="0" rtlCol="0">
            <a:spAutoFit/>
          </a:bodyPr>
          <a:lstStyle/>
          <a:p>
            <a:pPr marL="12700" marR="5080" algn="just">
              <a:lnSpc>
                <a:spcPct val="100000"/>
              </a:lnSpc>
              <a:spcBef>
                <a:spcPts val="100"/>
              </a:spcBef>
            </a:pPr>
            <a:r>
              <a:rPr sz="1500" spc="-5" dirty="0">
                <a:solidFill>
                  <a:srgbClr val="56555A"/>
                </a:solidFill>
                <a:latin typeface="Segoe UI" panose="020B0502040204020203"/>
                <a:cs typeface="Segoe UI" panose="020B0502040204020203"/>
              </a:rPr>
              <a:t>0.05 </a:t>
            </a:r>
            <a:r>
              <a:rPr sz="1500" dirty="0">
                <a:solidFill>
                  <a:srgbClr val="56555A"/>
                </a:solidFill>
                <a:latin typeface="Segoe UI" panose="020B0502040204020203"/>
                <a:cs typeface="Segoe UI" panose="020B0502040204020203"/>
              </a:rPr>
              <a:t>is </a:t>
            </a:r>
            <a:r>
              <a:rPr sz="1500" spc="-5" dirty="0">
                <a:solidFill>
                  <a:srgbClr val="56555A"/>
                </a:solidFill>
                <a:latin typeface="Segoe UI" panose="020B0502040204020203"/>
                <a:cs typeface="Segoe UI" panose="020B0502040204020203"/>
              </a:rPr>
              <a:t>often </a:t>
            </a:r>
            <a:r>
              <a:rPr sz="1500" dirty="0">
                <a:solidFill>
                  <a:srgbClr val="56555A"/>
                </a:solidFill>
                <a:latin typeface="Segoe UI" panose="020B0502040204020203"/>
                <a:cs typeface="Segoe UI" panose="020B0502040204020203"/>
              </a:rPr>
              <a:t>the </a:t>
            </a:r>
            <a:r>
              <a:rPr sz="1500" spc="-5" dirty="0">
                <a:solidFill>
                  <a:srgbClr val="56555A"/>
                </a:solidFill>
                <a:latin typeface="Segoe UI" panose="020B0502040204020203"/>
                <a:cs typeface="Segoe UI" panose="020B0502040204020203"/>
              </a:rPr>
              <a:t>‘</a:t>
            </a:r>
            <a:r>
              <a:rPr sz="1500" i="1" spc="-5" dirty="0">
                <a:solidFill>
                  <a:srgbClr val="56555A"/>
                </a:solidFill>
                <a:latin typeface="Segoe UI" panose="020B0502040204020203"/>
                <a:cs typeface="Segoe UI" panose="020B0502040204020203"/>
              </a:rPr>
              <a:t>cut-off </a:t>
            </a:r>
            <a:r>
              <a:rPr sz="1500" i="1" spc="-20" dirty="0">
                <a:solidFill>
                  <a:srgbClr val="56555A"/>
                </a:solidFill>
                <a:latin typeface="Segoe UI" panose="020B0502040204020203"/>
                <a:cs typeface="Segoe UI" panose="020B0502040204020203"/>
              </a:rPr>
              <a:t>line’. </a:t>
            </a:r>
            <a:r>
              <a:rPr sz="1500" spc="-5" dirty="0">
                <a:solidFill>
                  <a:srgbClr val="56555A"/>
                </a:solidFill>
                <a:latin typeface="Segoe UI" panose="020B0502040204020203"/>
                <a:cs typeface="Segoe UI" panose="020B0502040204020203"/>
              </a:rPr>
              <a:t>If </a:t>
            </a:r>
            <a:r>
              <a:rPr sz="1500" dirty="0">
                <a:solidFill>
                  <a:srgbClr val="56555A"/>
                </a:solidFill>
                <a:latin typeface="Segoe UI" panose="020B0502040204020203"/>
                <a:cs typeface="Segoe UI" panose="020B0502040204020203"/>
              </a:rPr>
              <a:t>our </a:t>
            </a:r>
            <a:r>
              <a:rPr sz="1500" spc="-10" dirty="0">
                <a:solidFill>
                  <a:srgbClr val="56555A"/>
                </a:solidFill>
                <a:latin typeface="Segoe UI" panose="020B0502040204020203"/>
                <a:cs typeface="Segoe UI" panose="020B0502040204020203"/>
              </a:rPr>
              <a:t>p-value </a:t>
            </a:r>
            <a:r>
              <a:rPr sz="1500" spc="-5" dirty="0">
                <a:solidFill>
                  <a:srgbClr val="56555A"/>
                </a:solidFill>
                <a:latin typeface="Segoe UI" panose="020B0502040204020203"/>
                <a:cs typeface="Segoe UI" panose="020B0502040204020203"/>
              </a:rPr>
              <a:t>is </a:t>
            </a:r>
            <a:r>
              <a:rPr sz="1500" dirty="0">
                <a:solidFill>
                  <a:srgbClr val="56555A"/>
                </a:solidFill>
                <a:latin typeface="Segoe UI" panose="020B0502040204020203"/>
                <a:cs typeface="Segoe UI" panose="020B0502040204020203"/>
              </a:rPr>
              <a:t>higher than 0.05 </a:t>
            </a:r>
            <a:r>
              <a:rPr sz="1500" spc="-5" dirty="0">
                <a:solidFill>
                  <a:srgbClr val="56555A"/>
                </a:solidFill>
                <a:latin typeface="Segoe UI" panose="020B0502040204020203"/>
                <a:cs typeface="Segoe UI" panose="020B0502040204020203"/>
              </a:rPr>
              <a:t>we </a:t>
            </a:r>
            <a:r>
              <a:rPr sz="1500" dirty="0">
                <a:solidFill>
                  <a:srgbClr val="56555A"/>
                </a:solidFill>
                <a:latin typeface="Segoe UI" panose="020B0502040204020203"/>
                <a:cs typeface="Segoe UI" panose="020B0502040204020203"/>
              </a:rPr>
              <a:t>would </a:t>
            </a:r>
            <a:r>
              <a:rPr sz="1500" spc="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normally</a:t>
            </a:r>
            <a:r>
              <a:rPr sz="150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accept</a:t>
            </a:r>
            <a:r>
              <a:rPr sz="1500" dirty="0">
                <a:solidFill>
                  <a:srgbClr val="56555A"/>
                </a:solidFill>
                <a:latin typeface="Segoe UI" panose="020B0502040204020203"/>
                <a:cs typeface="Segoe UI" panose="020B0502040204020203"/>
              </a:rPr>
              <a:t> the</a:t>
            </a:r>
            <a:r>
              <a:rPr sz="1500" spc="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null</a:t>
            </a:r>
            <a:r>
              <a:rPr sz="1500" dirty="0">
                <a:solidFill>
                  <a:srgbClr val="56555A"/>
                </a:solidFill>
                <a:latin typeface="Segoe UI" panose="020B0502040204020203"/>
                <a:cs typeface="Segoe UI" panose="020B0502040204020203"/>
              </a:rPr>
              <a:t> hypothesis</a:t>
            </a:r>
            <a:r>
              <a:rPr sz="1500" spc="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(equivalent</a:t>
            </a:r>
            <a:r>
              <a:rPr sz="1500"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to</a:t>
            </a:r>
            <a:r>
              <a:rPr sz="1500" spc="-5" dirty="0">
                <a:solidFill>
                  <a:srgbClr val="56555A"/>
                </a:solidFill>
                <a:latin typeface="Segoe UI" panose="020B0502040204020203"/>
                <a:cs typeface="Segoe UI" panose="020B0502040204020203"/>
              </a:rPr>
              <a:t> testing</a:t>
            </a:r>
            <a:r>
              <a:rPr sz="1500" dirty="0">
                <a:solidFill>
                  <a:srgbClr val="56555A"/>
                </a:solidFill>
                <a:latin typeface="Segoe UI" panose="020B0502040204020203"/>
                <a:cs typeface="Segoe UI" panose="020B0502040204020203"/>
              </a:rPr>
              <a:t> at</a:t>
            </a:r>
            <a:r>
              <a:rPr sz="1500" spc="41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5% </a:t>
            </a:r>
            <a:r>
              <a:rPr sz="150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significance</a:t>
            </a:r>
            <a:r>
              <a:rPr sz="1500"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level).</a:t>
            </a:r>
            <a:r>
              <a:rPr sz="1500" spc="1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If</a:t>
            </a:r>
            <a:r>
              <a:rPr sz="1500" spc="1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the</a:t>
            </a:r>
            <a:r>
              <a:rPr sz="1500" spc="5"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p-value</a:t>
            </a:r>
            <a:r>
              <a:rPr sz="1500" spc="1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is</a:t>
            </a:r>
            <a:r>
              <a:rPr sz="1500" spc="5"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lower</a:t>
            </a:r>
            <a:r>
              <a:rPr sz="1500" spc="1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than</a:t>
            </a:r>
            <a:r>
              <a:rPr sz="1500" spc="2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0.05</a:t>
            </a:r>
            <a:r>
              <a:rPr sz="1500" spc="15"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we</a:t>
            </a:r>
            <a:r>
              <a:rPr sz="1500" spc="20"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would</a:t>
            </a:r>
            <a:r>
              <a:rPr sz="1500" spc="10"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reject</a:t>
            </a:r>
            <a:r>
              <a:rPr sz="1500" spc="2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the</a:t>
            </a:r>
            <a:r>
              <a:rPr sz="1500" spc="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null.</a:t>
            </a:r>
            <a:endParaRPr sz="1500">
              <a:latin typeface="Segoe UI" panose="020B0502040204020203"/>
              <a:cs typeface="Segoe UI" panose="020B0502040204020203"/>
            </a:endParaRPr>
          </a:p>
        </p:txBody>
      </p:sp>
      <p:sp>
        <p:nvSpPr>
          <p:cNvPr id="16" name="object 16"/>
          <p:cNvSpPr txBox="1"/>
          <p:nvPr/>
        </p:nvSpPr>
        <p:spPr>
          <a:xfrm>
            <a:off x="622503" y="4565980"/>
            <a:ext cx="9236075" cy="1684655"/>
          </a:xfrm>
          <a:prstGeom prst="rect">
            <a:avLst/>
          </a:prstGeom>
        </p:spPr>
        <p:txBody>
          <a:bodyPr vert="horz" wrap="square" lIns="0" tIns="12700" rIns="0" bIns="0" rtlCol="0">
            <a:spAutoFit/>
          </a:bodyPr>
          <a:lstStyle/>
          <a:p>
            <a:pPr marL="12700">
              <a:lnSpc>
                <a:spcPct val="100000"/>
              </a:lnSpc>
              <a:spcBef>
                <a:spcPts val="100"/>
              </a:spcBef>
            </a:pPr>
            <a:r>
              <a:rPr sz="1500" spc="-10" dirty="0">
                <a:solidFill>
                  <a:srgbClr val="56555A"/>
                </a:solidFill>
                <a:latin typeface="Segoe UI" panose="020B0502040204020203"/>
                <a:cs typeface="Segoe UI" panose="020B0502040204020203"/>
              </a:rPr>
              <a:t>Where</a:t>
            </a:r>
            <a:r>
              <a:rPr sz="1500" dirty="0">
                <a:solidFill>
                  <a:srgbClr val="56555A"/>
                </a:solidFill>
                <a:latin typeface="Segoe UI" panose="020B0502040204020203"/>
                <a:cs typeface="Segoe UI" panose="020B0502040204020203"/>
              </a:rPr>
              <a:t> and</a:t>
            </a:r>
            <a:r>
              <a:rPr sz="1500" spc="-10"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how</a:t>
            </a:r>
            <a:r>
              <a:rPr sz="1500" spc="-10" dirty="0">
                <a:solidFill>
                  <a:srgbClr val="56555A"/>
                </a:solidFill>
                <a:latin typeface="Segoe UI" panose="020B0502040204020203"/>
                <a:cs typeface="Segoe UI" panose="020B0502040204020203"/>
              </a:rPr>
              <a:t> are</a:t>
            </a:r>
            <a:r>
              <a:rPr sz="1500" spc="-1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p-values</a:t>
            </a:r>
            <a:r>
              <a:rPr sz="1500" spc="-10"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used?</a:t>
            </a:r>
            <a:endParaRPr sz="1500">
              <a:latin typeface="Segoe UI" panose="020B0502040204020203"/>
              <a:cs typeface="Segoe UI" panose="020B0502040204020203"/>
            </a:endParaRPr>
          </a:p>
          <a:p>
            <a:pPr marL="756285" indent="-287020">
              <a:lnSpc>
                <a:spcPct val="100000"/>
              </a:lnSpc>
              <a:spcBef>
                <a:spcPts val="5"/>
              </a:spcBef>
              <a:buFont typeface="Wingdings" panose="05000000000000000000"/>
              <a:buChar char=""/>
              <a:tabLst>
                <a:tab pos="756285" algn="l"/>
                <a:tab pos="756920" algn="l"/>
              </a:tabLst>
            </a:pPr>
            <a:r>
              <a:rPr sz="1500" spc="-5" dirty="0">
                <a:solidFill>
                  <a:srgbClr val="56555A"/>
                </a:solidFill>
                <a:latin typeface="Segoe UI" panose="020B0502040204020203"/>
                <a:cs typeface="Segoe UI" panose="020B0502040204020203"/>
              </a:rPr>
              <a:t>Most</a:t>
            </a:r>
            <a:r>
              <a:rPr sz="1500" spc="1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statistical</a:t>
            </a:r>
            <a:r>
              <a:rPr sz="1500" spc="15"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software</a:t>
            </a:r>
            <a:r>
              <a:rPr sz="1500" spc="3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calculates</a:t>
            </a:r>
            <a:r>
              <a:rPr sz="1500"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p-values</a:t>
            </a:r>
            <a:r>
              <a:rPr sz="1500" spc="1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for</a:t>
            </a:r>
            <a:r>
              <a:rPr sz="1500" dirty="0">
                <a:solidFill>
                  <a:srgbClr val="56555A"/>
                </a:solidFill>
                <a:latin typeface="Segoe UI" panose="020B0502040204020203"/>
                <a:cs typeface="Segoe UI" panose="020B0502040204020203"/>
              </a:rPr>
              <a:t> each</a:t>
            </a:r>
            <a:r>
              <a:rPr sz="1500" spc="5"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test</a:t>
            </a:r>
            <a:endParaRPr sz="1500">
              <a:latin typeface="Segoe UI" panose="020B0502040204020203"/>
              <a:cs typeface="Segoe UI" panose="020B0502040204020203"/>
            </a:endParaRPr>
          </a:p>
          <a:p>
            <a:pPr marL="756285" indent="-287020">
              <a:lnSpc>
                <a:spcPct val="100000"/>
              </a:lnSpc>
              <a:buFont typeface="Wingdings" panose="05000000000000000000"/>
              <a:buChar char=""/>
              <a:tabLst>
                <a:tab pos="756285" algn="l"/>
                <a:tab pos="756920" algn="l"/>
              </a:tabLst>
            </a:pPr>
            <a:r>
              <a:rPr sz="1500" spc="-5" dirty="0">
                <a:solidFill>
                  <a:srgbClr val="56555A"/>
                </a:solidFill>
                <a:latin typeface="Segoe UI" panose="020B0502040204020203"/>
                <a:cs typeface="Segoe UI" panose="020B0502040204020203"/>
              </a:rPr>
              <a:t>The</a:t>
            </a:r>
            <a:r>
              <a:rPr sz="1500" spc="5"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researcher</a:t>
            </a:r>
            <a:r>
              <a:rPr sz="1500" spc="3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can</a:t>
            </a:r>
            <a:r>
              <a:rPr sz="1500" spc="-1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decide</a:t>
            </a:r>
            <a:r>
              <a:rPr sz="1500" spc="1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the</a:t>
            </a:r>
            <a:r>
              <a:rPr sz="1500" spc="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significance</a:t>
            </a:r>
            <a:r>
              <a:rPr sz="150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level</a:t>
            </a:r>
            <a:r>
              <a:rPr sz="1500" spc="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post-factum</a:t>
            </a:r>
            <a:endParaRPr sz="1500">
              <a:latin typeface="Segoe UI" panose="020B0502040204020203"/>
              <a:cs typeface="Segoe UI" panose="020B0502040204020203"/>
            </a:endParaRPr>
          </a:p>
          <a:p>
            <a:pPr marL="756285" indent="-287020">
              <a:lnSpc>
                <a:spcPct val="100000"/>
              </a:lnSpc>
              <a:buFont typeface="Wingdings" panose="05000000000000000000"/>
              <a:buChar char=""/>
              <a:tabLst>
                <a:tab pos="756285" algn="l"/>
                <a:tab pos="756920" algn="l"/>
              </a:tabLst>
            </a:pPr>
            <a:r>
              <a:rPr sz="1500" spc="-10" dirty="0">
                <a:solidFill>
                  <a:srgbClr val="56555A"/>
                </a:solidFill>
                <a:latin typeface="Segoe UI" panose="020B0502040204020203"/>
                <a:cs typeface="Segoe UI" panose="020B0502040204020203"/>
              </a:rPr>
              <a:t>p-values</a:t>
            </a:r>
            <a:r>
              <a:rPr sz="1500"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are</a:t>
            </a:r>
            <a:r>
              <a:rPr sz="1500" spc="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usually</a:t>
            </a:r>
            <a:r>
              <a:rPr sz="1500" spc="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found</a:t>
            </a:r>
            <a:r>
              <a:rPr sz="150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with</a:t>
            </a:r>
            <a:r>
              <a:rPr sz="1500" spc="1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3 </a:t>
            </a:r>
            <a:r>
              <a:rPr sz="1500" spc="-5" dirty="0">
                <a:solidFill>
                  <a:srgbClr val="56555A"/>
                </a:solidFill>
                <a:latin typeface="Segoe UI" panose="020B0502040204020203"/>
                <a:cs typeface="Segoe UI" panose="020B0502040204020203"/>
              </a:rPr>
              <a:t>digits</a:t>
            </a:r>
            <a:r>
              <a:rPr sz="1500" spc="20"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after</a:t>
            </a:r>
            <a:r>
              <a:rPr sz="1500" spc="2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the dot </a:t>
            </a:r>
            <a:r>
              <a:rPr sz="1500" spc="-5" dirty="0">
                <a:solidFill>
                  <a:srgbClr val="56555A"/>
                </a:solidFill>
                <a:latin typeface="Segoe UI" panose="020B0502040204020203"/>
                <a:cs typeface="Segoe UI" panose="020B0502040204020203"/>
              </a:rPr>
              <a:t>(x.xxx)</a:t>
            </a:r>
            <a:endParaRPr sz="1500">
              <a:latin typeface="Segoe UI" panose="020B0502040204020203"/>
              <a:cs typeface="Segoe UI" panose="020B0502040204020203"/>
            </a:endParaRPr>
          </a:p>
          <a:p>
            <a:pPr marL="756285" indent="-287020">
              <a:lnSpc>
                <a:spcPct val="100000"/>
              </a:lnSpc>
              <a:buFont typeface="Wingdings" panose="05000000000000000000"/>
              <a:buChar char=""/>
              <a:tabLst>
                <a:tab pos="756285" algn="l"/>
                <a:tab pos="756920" algn="l"/>
              </a:tabLst>
            </a:pPr>
            <a:r>
              <a:rPr sz="1500" spc="-5" dirty="0">
                <a:solidFill>
                  <a:srgbClr val="56555A"/>
                </a:solidFill>
                <a:latin typeface="Segoe UI" panose="020B0502040204020203"/>
                <a:cs typeface="Segoe UI" panose="020B0502040204020203"/>
              </a:rPr>
              <a:t>The</a:t>
            </a:r>
            <a:r>
              <a:rPr sz="150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closer</a:t>
            </a:r>
            <a:r>
              <a:rPr sz="1500" spc="10"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to</a:t>
            </a:r>
            <a:r>
              <a:rPr sz="150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0.000</a:t>
            </a:r>
            <a:r>
              <a:rPr sz="1500" spc="2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the</a:t>
            </a:r>
            <a:r>
              <a:rPr sz="1500" spc="10"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p-value, </a:t>
            </a:r>
            <a:r>
              <a:rPr sz="1500" dirty="0">
                <a:solidFill>
                  <a:srgbClr val="56555A"/>
                </a:solidFill>
                <a:latin typeface="Segoe UI" panose="020B0502040204020203"/>
                <a:cs typeface="Segoe UI" panose="020B0502040204020203"/>
              </a:rPr>
              <a:t>the</a:t>
            </a:r>
            <a:r>
              <a:rPr sz="1500" spc="10"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better</a:t>
            </a:r>
            <a:endParaRPr sz="1500">
              <a:latin typeface="Segoe UI" panose="020B0502040204020203"/>
              <a:cs typeface="Segoe UI" panose="020B0502040204020203"/>
            </a:endParaRPr>
          </a:p>
          <a:p>
            <a:pPr>
              <a:lnSpc>
                <a:spcPct val="100000"/>
              </a:lnSpc>
              <a:spcBef>
                <a:spcPts val="60"/>
              </a:spcBef>
            </a:pPr>
            <a:endParaRPr sz="1650">
              <a:latin typeface="Segoe UI" panose="020B0502040204020203"/>
              <a:cs typeface="Segoe UI" panose="020B0502040204020203"/>
            </a:endParaRPr>
          </a:p>
          <a:p>
            <a:pPr marL="12700">
              <a:lnSpc>
                <a:spcPct val="100000"/>
              </a:lnSpc>
            </a:pPr>
            <a:r>
              <a:rPr sz="1500" spc="-5" dirty="0">
                <a:solidFill>
                  <a:srgbClr val="56555A"/>
                </a:solidFill>
                <a:latin typeface="Segoe UI" panose="020B0502040204020203"/>
                <a:cs typeface="Segoe UI" panose="020B0502040204020203"/>
              </a:rPr>
              <a:t>Should</a:t>
            </a:r>
            <a:r>
              <a:rPr sz="1500" spc="10"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you</a:t>
            </a:r>
            <a:r>
              <a:rPr sz="1500" spc="1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need</a:t>
            </a:r>
            <a:r>
              <a:rPr sz="1500" spc="15"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to</a:t>
            </a:r>
            <a:r>
              <a:rPr sz="1500" spc="1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calculate</a:t>
            </a:r>
            <a:r>
              <a:rPr sz="1500" dirty="0">
                <a:solidFill>
                  <a:srgbClr val="56555A"/>
                </a:solidFill>
                <a:latin typeface="Segoe UI" panose="020B0502040204020203"/>
                <a:cs typeface="Segoe UI" panose="020B0502040204020203"/>
              </a:rPr>
              <a:t> a</a:t>
            </a:r>
            <a:r>
              <a:rPr sz="1500" spc="5"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p-value</a:t>
            </a:r>
            <a:r>
              <a:rPr sz="1500" spc="-5"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‘manually’,</a:t>
            </a:r>
            <a:r>
              <a:rPr sz="1500" spc="-20"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we</a:t>
            </a:r>
            <a:r>
              <a:rPr sz="1500" spc="2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suggest</a:t>
            </a:r>
            <a:r>
              <a:rPr sz="1500" spc="2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using an</a:t>
            </a:r>
            <a:r>
              <a:rPr sz="1500" spc="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online</a:t>
            </a:r>
            <a:r>
              <a:rPr sz="1500" spc="1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p-value </a:t>
            </a:r>
            <a:r>
              <a:rPr sz="1500" spc="-15" dirty="0">
                <a:solidFill>
                  <a:srgbClr val="56555A"/>
                </a:solidFill>
                <a:latin typeface="Segoe UI" panose="020B0502040204020203"/>
                <a:cs typeface="Segoe UI" panose="020B0502040204020203"/>
              </a:rPr>
              <a:t>calculator,</a:t>
            </a:r>
            <a:r>
              <a:rPr sz="1500" spc="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e.g.</a:t>
            </a:r>
            <a:r>
              <a:rPr sz="1500" spc="20" dirty="0">
                <a:solidFill>
                  <a:srgbClr val="56555A"/>
                </a:solidFill>
                <a:latin typeface="Segoe UI" panose="020B0502040204020203"/>
                <a:cs typeface="Segoe UI" panose="020B0502040204020203"/>
              </a:rPr>
              <a:t> </a:t>
            </a:r>
            <a:r>
              <a:rPr sz="1500" u="sng" spc="-5" dirty="0">
                <a:solidFill>
                  <a:srgbClr val="2E8299"/>
                </a:solidFill>
                <a:uFill>
                  <a:solidFill>
                    <a:srgbClr val="2E8299"/>
                  </a:solidFill>
                </a:uFill>
                <a:latin typeface="Segoe UI" panose="020B0502040204020203"/>
                <a:cs typeface="Segoe UI" panose="020B0502040204020203"/>
                <a:hlinkClick r:id="rId2"/>
              </a:rPr>
              <a:t>this</a:t>
            </a:r>
            <a:r>
              <a:rPr sz="1500" u="sng" spc="10" dirty="0">
                <a:solidFill>
                  <a:srgbClr val="2E8299"/>
                </a:solidFill>
                <a:uFill>
                  <a:solidFill>
                    <a:srgbClr val="2E8299"/>
                  </a:solidFill>
                </a:uFill>
                <a:latin typeface="Segoe UI" panose="020B0502040204020203"/>
                <a:cs typeface="Segoe UI" panose="020B0502040204020203"/>
                <a:hlinkClick r:id="rId2"/>
              </a:rPr>
              <a:t> </a:t>
            </a:r>
            <a:r>
              <a:rPr sz="1500" u="sng" spc="-5" dirty="0">
                <a:solidFill>
                  <a:srgbClr val="2E8299"/>
                </a:solidFill>
                <a:uFill>
                  <a:solidFill>
                    <a:srgbClr val="2E8299"/>
                  </a:solidFill>
                </a:uFill>
                <a:latin typeface="Segoe UI" panose="020B0502040204020203"/>
                <a:cs typeface="Segoe UI" panose="020B0502040204020203"/>
                <a:hlinkClick r:id="rId2"/>
              </a:rPr>
              <a:t>one.</a:t>
            </a:r>
            <a:endParaRPr sz="1500">
              <a:latin typeface="Segoe UI" panose="020B0502040204020203"/>
              <a:cs typeface="Segoe UI" panose="020B0502040204020203"/>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E829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8576</Words>
  <Application>WPS Presentation</Application>
  <PresentationFormat>On-screen Show (4:3)</PresentationFormat>
  <Paragraphs>317</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Leelawadee UI</vt:lpstr>
      <vt:lpstr>Segoe UI</vt:lpstr>
      <vt:lpstr>Leelawadee UI Semilight</vt:lpstr>
      <vt:lpstr>Cambria Math</vt:lpstr>
      <vt:lpstr>Times New Roman</vt:lpstr>
      <vt:lpstr>Wingdings</vt:lpstr>
      <vt:lpstr>Microsoft YaHei</vt:lpstr>
      <vt:lpstr>Arial Unicode MS</vt:lpstr>
      <vt:lpstr>Calibri</vt:lpstr>
      <vt:lpstr>Office Theme</vt:lpstr>
      <vt:lpstr>COURSE NOTES: HYPOTHESIS  TESTING</vt:lpstr>
      <vt:lpstr>Scientific method</vt:lpstr>
      <vt:lpstr>Hypotheses</vt:lpstr>
      <vt:lpstr>PowerPoint 演示文稿</vt:lpstr>
      <vt:lpstr>PowerPoint 演示文稿</vt:lpstr>
      <vt:lpstr>Decisions you can take</vt:lpstr>
      <vt:lpstr>Level of significance and types of tests</vt:lpstr>
      <vt:lpstr>Statistical errors (Type I Error and Type II Error)</vt:lpstr>
      <vt:lpstr>P-value</vt:lpstr>
      <vt:lpstr>Formulae for Hypothesis Testing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NOTES: HYPOTHESIS  TESTING</dc:title>
  <dc:creator>Iliya Valchanov</dc:creator>
  <cp:lastModifiedBy>Hariharan.Sivakumar</cp:lastModifiedBy>
  <cp:revision>12</cp:revision>
  <dcterms:created xsi:type="dcterms:W3CDTF">2023-12-09T17:42:00Z</dcterms:created>
  <dcterms:modified xsi:type="dcterms:W3CDTF">2023-12-10T13:59:26Z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2018-08-14T16:30:00Z</vt:filetime>
  </property>
  <property fmtid="{D5CDD505-2E9C-101B-9397-08002B2CF9AE}" pid="3" name="Creator">
    <vt:lpwstr>Microsoft® PowerPoint® 2016</vt:lpwstr>
  </property>
  <property fmtid="{D5CDD505-2E9C-101B-9397-08002B2CF9AE}" pid="4" name="LastSaved">
    <vt:filetime>2023-12-09T16:30:00Z</vt:filetime>
  </property>
  <property fmtid="{D5CDD505-2E9C-101B-9397-08002B2CF9AE}" pid="5" name="ICV">
    <vt:lpwstr>F35B62A78AFF4A10B747F712027EB9FB_13</vt:lpwstr>
  </property>
  <property fmtid="{D5CDD505-2E9C-101B-9397-08002B2CF9AE}" pid="6" name="KSOProductBuildVer">
    <vt:lpwstr>1033-12.2.0.13306</vt:lpwstr>
  </property>
</Properties>
</file>