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2"/>
  </p:notesMasterIdLst>
  <p:sldIdLst>
    <p:sldId id="256" r:id="rId2"/>
    <p:sldId id="262" r:id="rId3"/>
    <p:sldId id="257" r:id="rId4"/>
    <p:sldId id="258" r:id="rId5"/>
    <p:sldId id="260" r:id="rId6"/>
    <p:sldId id="263" r:id="rId7"/>
    <p:sldId id="264" r:id="rId8"/>
    <p:sldId id="266" r:id="rId9"/>
    <p:sldId id="265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5" r:id="rId18"/>
    <p:sldId id="259" r:id="rId19"/>
    <p:sldId id="261" r:id="rId20"/>
    <p:sldId id="274" r:id="rId2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3A00"/>
    <a:srgbClr val="0000CC"/>
    <a:srgbClr val="F1C88B"/>
    <a:srgbClr val="FF856D"/>
    <a:srgbClr val="FF2549"/>
    <a:srgbClr val="003635"/>
    <a:srgbClr val="005856"/>
    <a:srgbClr val="9EFF29"/>
    <a:srgbClr val="007033"/>
    <a:srgbClr val="5EEC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0"/>
  </p:normalViewPr>
  <p:slideViewPr>
    <p:cSldViewPr snapToGrid="0">
      <p:cViewPr varScale="1">
        <p:scale>
          <a:sx n="160" d="100"/>
          <a:sy n="160" d="100"/>
        </p:scale>
        <p:origin x="240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7/2/20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4318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2110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964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1445" y="3163529"/>
            <a:ext cx="8074741" cy="892277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4070547"/>
            <a:ext cx="8104237" cy="766920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574" y="246460"/>
            <a:ext cx="8214852" cy="763526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201994"/>
            <a:ext cx="8246070" cy="3660328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816" y="443407"/>
            <a:ext cx="6571913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442" y="1177436"/>
            <a:ext cx="6594035" cy="3511061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569" y="227401"/>
            <a:ext cx="8093365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471166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1943563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471166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1943563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7/2/20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3174" y="3060290"/>
            <a:ext cx="7654413" cy="1069258"/>
          </a:xfrm>
        </p:spPr>
        <p:txBody>
          <a:bodyPr>
            <a:normAutofit/>
          </a:bodyPr>
          <a:lstStyle/>
          <a:p>
            <a:r>
              <a:rPr lang="en-US" dirty="0"/>
              <a:t>Exploring Automobile Industry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8032" y="4100053"/>
            <a:ext cx="7484807" cy="549378"/>
          </a:xfrm>
        </p:spPr>
        <p:txBody>
          <a:bodyPr/>
          <a:lstStyle/>
          <a:p>
            <a:r>
              <a:rPr lang="en-US" dirty="0"/>
              <a:t>Anand Kumar Singh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77666-42B8-E74D-B397-37F9D7011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Exploratory Data Analysis(Univariate Analysis): Visualizations &amp; Insights</a:t>
            </a:r>
          </a:p>
        </p:txBody>
      </p:sp>
      <p:pic>
        <p:nvPicPr>
          <p:cNvPr id="6" name="Content Placeholder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24A2D388-358D-2F46-869C-C6EF1A3FB6E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32284"/>
            <a:ext cx="4038600" cy="2606979"/>
          </a:xfrm>
        </p:spPr>
      </p:pic>
      <p:pic>
        <p:nvPicPr>
          <p:cNvPr id="8" name="Content Placeholder 7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204B1E75-FBB0-5C42-BD8D-6621B245F8C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417458"/>
            <a:ext cx="4038600" cy="2621805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FE60849-9D3C-E446-B7A9-4ACB9926CE20}"/>
              </a:ext>
            </a:extLst>
          </p:cNvPr>
          <p:cNvSpPr txBox="1"/>
          <p:nvPr/>
        </p:nvSpPr>
        <p:spPr>
          <a:xfrm>
            <a:off x="532737" y="4317558"/>
            <a:ext cx="8154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Most of the cars have a horsepower between 60-100.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Curb weight of cars are distributed between 1500 and 4000.</a:t>
            </a:r>
          </a:p>
        </p:txBody>
      </p:sp>
    </p:spTree>
    <p:extLst>
      <p:ext uri="{BB962C8B-B14F-4D97-AF65-F5344CB8AC3E}">
        <p14:creationId xmlns:p14="http://schemas.microsoft.com/office/powerpoint/2010/main" val="17740771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77666-42B8-E74D-B397-37F9D7011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Exploratory Data Analysis(Bivariate Analysis): Visualizations &amp; Insights</a:t>
            </a:r>
          </a:p>
        </p:txBody>
      </p:sp>
      <p:pic>
        <p:nvPicPr>
          <p:cNvPr id="11" name="Content Placeholder 10" descr="A close up of a map&#10;&#10;Description automatically generated">
            <a:extLst>
              <a:ext uri="{FF2B5EF4-FFF2-40B4-BE49-F238E27FC236}">
                <a16:creationId xmlns:a16="http://schemas.microsoft.com/office/drawing/2014/main" id="{F930D269-45A2-C441-AFA9-D3D56AB6443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36150"/>
            <a:ext cx="4038600" cy="3322074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9C4C85C-E742-244F-9F86-5F55C2F88E67}"/>
              </a:ext>
            </a:extLst>
          </p:cNvPr>
          <p:cNvSpPr txBox="1"/>
          <p:nvPr/>
        </p:nvSpPr>
        <p:spPr>
          <a:xfrm>
            <a:off x="5114260" y="1236150"/>
            <a:ext cx="377455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Increase in risk-rating increases normalized losses in vehicle.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Convertible and Hardtop car has mostly losses with risk rating above zero.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Hatchback cars has highest losses at risk rating 3.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Sedan and wagon car has losses even in less risk rating.</a:t>
            </a:r>
          </a:p>
        </p:txBody>
      </p:sp>
    </p:spTree>
    <p:extLst>
      <p:ext uri="{BB962C8B-B14F-4D97-AF65-F5344CB8AC3E}">
        <p14:creationId xmlns:p14="http://schemas.microsoft.com/office/powerpoint/2010/main" val="35054983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77666-42B8-E74D-B397-37F9D7011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Exploratory Data Analysis(Bivariate Analysis): Visualizations &amp; Insights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C4C85C-E742-244F-9F86-5F55C2F88E67}"/>
              </a:ext>
            </a:extLst>
          </p:cNvPr>
          <p:cNvSpPr txBox="1"/>
          <p:nvPr/>
        </p:nvSpPr>
        <p:spPr>
          <a:xfrm>
            <a:off x="5114260" y="1236150"/>
            <a:ext cx="37745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Vehicle mileage decreases as increase in </a:t>
            </a:r>
            <a:r>
              <a:rPr lang="en-US" sz="1200" dirty="0" err="1">
                <a:solidFill>
                  <a:schemeClr val="bg1"/>
                </a:solidFill>
              </a:rPr>
              <a:t>HorsePower</a:t>
            </a:r>
            <a:r>
              <a:rPr lang="en-US" sz="1200" dirty="0">
                <a:solidFill>
                  <a:schemeClr val="bg1"/>
                </a:solidFill>
              </a:rPr>
              <a:t>, engine-size, curb weight.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As Horsepower increases the engine size increases.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Curb-weight increases with increase in engine-size.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Engine-size and curb-weight are positively correlated with price.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City-mpg is negatively correlated with price as increase horsepower reduces mileage.</a:t>
            </a:r>
          </a:p>
        </p:txBody>
      </p:sp>
      <p:pic>
        <p:nvPicPr>
          <p:cNvPr id="6" name="Content Placeholder 5" descr="A close up of a map&#10;&#10;Description automatically generated">
            <a:extLst>
              <a:ext uri="{FF2B5EF4-FFF2-40B4-BE49-F238E27FC236}">
                <a16:creationId xmlns:a16="http://schemas.microsoft.com/office/drawing/2014/main" id="{67E1F37F-9AC7-ED4E-A324-793EC4B7113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191" y="1200150"/>
            <a:ext cx="3662617" cy="3394075"/>
          </a:xfrm>
        </p:spPr>
      </p:pic>
    </p:spTree>
    <p:extLst>
      <p:ext uri="{BB962C8B-B14F-4D97-AF65-F5344CB8AC3E}">
        <p14:creationId xmlns:p14="http://schemas.microsoft.com/office/powerpoint/2010/main" val="40803112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77666-42B8-E74D-B397-37F9D7011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Exploratory Data Analysis(Bivariate Analysis): Visualizations &amp; Insights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C4C85C-E742-244F-9F86-5F55C2F88E67}"/>
              </a:ext>
            </a:extLst>
          </p:cNvPr>
          <p:cNvSpPr txBox="1"/>
          <p:nvPr/>
        </p:nvSpPr>
        <p:spPr>
          <a:xfrm>
            <a:off x="5114260" y="1236150"/>
            <a:ext cx="377455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Price VS Make</a:t>
            </a:r>
          </a:p>
          <a:p>
            <a:endParaRPr lang="en-US" sz="12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The most expensive car is Mercedes Benz and least expensive is Chevrolet.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The premium car brands are BMW, Jaguar , Mercedes and Porshe which costs more than 20000.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Less expensive cars costing less than 10000 are Chevrolet, Dodge, Honda, Mitsubishi, Plymouth and Subaru.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Rest of the midrange cars are in between 10000 to 20000.</a:t>
            </a:r>
          </a:p>
        </p:txBody>
      </p:sp>
      <p:pic>
        <p:nvPicPr>
          <p:cNvPr id="6" name="Content Placeholder 5" descr="A screenshot of a video game&#10;&#10;Description automatically generated">
            <a:extLst>
              <a:ext uri="{FF2B5EF4-FFF2-40B4-BE49-F238E27FC236}">
                <a16:creationId xmlns:a16="http://schemas.microsoft.com/office/drawing/2014/main" id="{F1C91C01-7051-A248-9062-1B4CAA6E7CA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36150"/>
            <a:ext cx="4038903" cy="3495600"/>
          </a:xfrm>
        </p:spPr>
      </p:pic>
    </p:spTree>
    <p:extLst>
      <p:ext uri="{BB962C8B-B14F-4D97-AF65-F5344CB8AC3E}">
        <p14:creationId xmlns:p14="http://schemas.microsoft.com/office/powerpoint/2010/main" val="11925759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77666-42B8-E74D-B397-37F9D7011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Exploratory Data Analysis(Bivariate Analysis): Visualizations &amp; Insights</a:t>
            </a:r>
            <a:endParaRPr lang="en-US" sz="2400"/>
          </a:p>
        </p:txBody>
      </p:sp>
      <p:pic>
        <p:nvPicPr>
          <p:cNvPr id="7" name="Content Placeholder 6" descr="A close up of a map&#10;&#10;Description automatically generated">
            <a:extLst>
              <a:ext uri="{FF2B5EF4-FFF2-40B4-BE49-F238E27FC236}">
                <a16:creationId xmlns:a16="http://schemas.microsoft.com/office/drawing/2014/main" id="{94CDD8CD-49E2-3D4C-8E0E-4998FC98351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26" y="1200151"/>
            <a:ext cx="3644646" cy="2818956"/>
          </a:xfrm>
          <a:noFill/>
        </p:spPr>
      </p:pic>
      <p:pic>
        <p:nvPicPr>
          <p:cNvPr id="10" name="Content Placeholder 9" descr="A close up of a map&#10;&#10;Description automatically generated">
            <a:extLst>
              <a:ext uri="{FF2B5EF4-FFF2-40B4-BE49-F238E27FC236}">
                <a16:creationId xmlns:a16="http://schemas.microsoft.com/office/drawing/2014/main" id="{8309518D-37D0-2849-BD9C-9FEF8B34CD7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5830" y="1200150"/>
            <a:ext cx="3644644" cy="2819400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D024AFE-0791-794D-BD4F-77B33DF38775}"/>
              </a:ext>
            </a:extLst>
          </p:cNvPr>
          <p:cNvSpPr txBox="1"/>
          <p:nvPr/>
        </p:nvSpPr>
        <p:spPr>
          <a:xfrm>
            <a:off x="563526" y="4210493"/>
            <a:ext cx="80169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The more the engine price, more the price.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Lesser the rating of the car lesser the normalized losses. So we can infer that negative ratings are better for the car which has lesser losses.</a:t>
            </a:r>
          </a:p>
        </p:txBody>
      </p:sp>
    </p:spTree>
    <p:extLst>
      <p:ext uri="{BB962C8B-B14F-4D97-AF65-F5344CB8AC3E}">
        <p14:creationId xmlns:p14="http://schemas.microsoft.com/office/powerpoint/2010/main" val="27607919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77666-42B8-E74D-B397-37F9D7011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Exploratory Data Analysis(Bivariate Analysis): Visualizations &amp; Insights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C4C85C-E742-244F-9F86-5F55C2F88E67}"/>
              </a:ext>
            </a:extLst>
          </p:cNvPr>
          <p:cNvSpPr txBox="1"/>
          <p:nvPr/>
        </p:nvSpPr>
        <p:spPr>
          <a:xfrm>
            <a:off x="5114260" y="1236150"/>
            <a:ext cx="3774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Rear wheel drives are most expensive and front wheel is least expensive cars.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</p:txBody>
      </p:sp>
      <p:pic>
        <p:nvPicPr>
          <p:cNvPr id="6" name="Content Placeholder 5" descr="A picture containing clock&#10;&#10;Description automatically generated">
            <a:extLst>
              <a:ext uri="{FF2B5EF4-FFF2-40B4-BE49-F238E27FC236}">
                <a16:creationId xmlns:a16="http://schemas.microsoft.com/office/drawing/2014/main" id="{A02DE035-ADDF-414E-86B7-9F461B4C1E3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36150"/>
            <a:ext cx="4038600" cy="3701371"/>
          </a:xfrm>
        </p:spPr>
      </p:pic>
    </p:spTree>
    <p:extLst>
      <p:ext uri="{BB962C8B-B14F-4D97-AF65-F5344CB8AC3E}">
        <p14:creationId xmlns:p14="http://schemas.microsoft.com/office/powerpoint/2010/main" val="25801486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77666-42B8-E74D-B397-37F9D7011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Exploratory Data Analysis(Bivariate Analysis): Visualizations &amp; Insights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C4C85C-E742-244F-9F86-5F55C2F88E67}"/>
              </a:ext>
            </a:extLst>
          </p:cNvPr>
          <p:cNvSpPr txBox="1"/>
          <p:nvPr/>
        </p:nvSpPr>
        <p:spPr>
          <a:xfrm>
            <a:off x="5114260" y="1236150"/>
            <a:ext cx="37745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Normalized losses which is the average loss payment per insured vehicle is calculated with many features of the cars which includes body-style and number of doors.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Two door cars has a greater number of losses than the four door cars.</a:t>
            </a:r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6F4E7397-55B8-5A41-967F-19C64905110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36150"/>
            <a:ext cx="4038600" cy="3637999"/>
          </a:xfrm>
        </p:spPr>
      </p:pic>
    </p:spTree>
    <p:extLst>
      <p:ext uri="{BB962C8B-B14F-4D97-AF65-F5344CB8AC3E}">
        <p14:creationId xmlns:p14="http://schemas.microsoft.com/office/powerpoint/2010/main" val="37178207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00FF91A2-BC3B-484C-8128-689E3B0AB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574" y="246460"/>
            <a:ext cx="8214852" cy="763526"/>
          </a:xfrm>
        </p:spPr>
        <p:txBody>
          <a:bodyPr anchor="ctr">
            <a:normAutofit/>
          </a:bodyPr>
          <a:lstStyle/>
          <a:p>
            <a:r>
              <a:rPr lang="en-US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20339682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03B957D1-6ED1-4934-8030-1B52AB998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574" y="246460"/>
            <a:ext cx="8214852" cy="763526"/>
          </a:xfrm>
        </p:spPr>
        <p:txBody>
          <a:bodyPr/>
          <a:lstStyle/>
          <a:p>
            <a:r>
              <a:rPr lang="en-US" dirty="0"/>
              <a:t>Data Dictionary</a:t>
            </a:r>
          </a:p>
        </p:txBody>
      </p:sp>
      <p:pic>
        <p:nvPicPr>
          <p:cNvPr id="7" name="Content Placeholder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8089B6CF-27BD-C143-BF7A-C47F1E26B3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448966" y="1352021"/>
            <a:ext cx="8246070" cy="3360273"/>
          </a:xfrm>
          <a:noFill/>
        </p:spPr>
      </p:pic>
    </p:spTree>
    <p:extLst>
      <p:ext uri="{BB962C8B-B14F-4D97-AF65-F5344CB8AC3E}">
        <p14:creationId xmlns:p14="http://schemas.microsoft.com/office/powerpoint/2010/main" val="9730587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98D1C-AC02-4448-85D6-EFBC042BE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Dictionary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9C67A-9CE6-454E-8BF0-49EC434D56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966" y="1201994"/>
            <a:ext cx="8246070" cy="3941506"/>
          </a:xfrm>
        </p:spPr>
        <p:txBody>
          <a:bodyPr>
            <a:normAutofit fontScale="25000" lnSpcReduction="20000"/>
          </a:bodyPr>
          <a:lstStyle/>
          <a:p>
            <a:r>
              <a:rPr lang="en-US" sz="4000" dirty="0"/>
              <a:t>symboling: ratings of the vehicle from -3 to 3 which represents degree to which the vehicle is riskier than its price indicates.</a:t>
            </a:r>
          </a:p>
          <a:p>
            <a:r>
              <a:rPr lang="en-US" sz="4000" dirty="0"/>
              <a:t>Normalized-losses:  </a:t>
            </a:r>
            <a:r>
              <a:rPr lang="en-IN" sz="4000" dirty="0"/>
              <a:t>continuous from 65 to 256.</a:t>
            </a:r>
          </a:p>
          <a:p>
            <a:r>
              <a:rPr lang="en-IN" sz="4000" dirty="0"/>
              <a:t>make brand of the vehicle</a:t>
            </a:r>
          </a:p>
          <a:p>
            <a:r>
              <a:rPr lang="en-IN" sz="4000" dirty="0"/>
              <a:t>Fuel-type: diesel and gas</a:t>
            </a:r>
          </a:p>
          <a:p>
            <a:r>
              <a:rPr lang="en-IN" sz="4000" dirty="0"/>
              <a:t>Aspiration: standard and turbo</a:t>
            </a:r>
          </a:p>
          <a:p>
            <a:r>
              <a:rPr lang="en-IN" sz="4000" dirty="0"/>
              <a:t>Num-of-doors:  Either four or two door vehicle</a:t>
            </a:r>
          </a:p>
          <a:p>
            <a:r>
              <a:rPr lang="en-IN" sz="4000" dirty="0"/>
              <a:t>Body-style: style of the vehicle like hatchback, sedan, hardtop, wagon, convertible</a:t>
            </a:r>
          </a:p>
          <a:p>
            <a:r>
              <a:rPr lang="en-IN" sz="4000" dirty="0"/>
              <a:t>Drive-wheels: Either four-wheel-drive, two rear-wheel-drive, two forward-wheel-drive</a:t>
            </a:r>
          </a:p>
          <a:p>
            <a:r>
              <a:rPr lang="en-IN" sz="4000" dirty="0"/>
              <a:t>Engine-location: front, rear</a:t>
            </a:r>
          </a:p>
          <a:p>
            <a:r>
              <a:rPr lang="en-IN" sz="4000" dirty="0"/>
              <a:t>Wheel-base: continuous from 86.6 to 120.9</a:t>
            </a:r>
          </a:p>
          <a:p>
            <a:r>
              <a:rPr lang="en-IN" sz="4000" dirty="0"/>
              <a:t>Length, width, height : length of the vehicle</a:t>
            </a:r>
          </a:p>
          <a:p>
            <a:r>
              <a:rPr lang="en-IN" sz="4000" dirty="0"/>
              <a:t>Curb-weight: total mass of vehicle</a:t>
            </a:r>
          </a:p>
          <a:p>
            <a:r>
              <a:rPr lang="en-IN" sz="4000" dirty="0"/>
              <a:t>Engine-type: Tells how the engine is assembled or designed. In this dataset, we have seven engine types: </a:t>
            </a:r>
            <a:r>
              <a:rPr lang="en-IN" sz="4000" dirty="0" err="1"/>
              <a:t>dhc</a:t>
            </a:r>
            <a:r>
              <a:rPr lang="en-IN" sz="4000" dirty="0"/>
              <a:t>(Dual Overhead Cam), dohcv(Dual Overhead Cam and Valve), l(L engine), ohc(Overhead cam), ohcf(Overhead Cam and Valve F Engine), ohcv(Overhead Cam and Valve), rotor(Rotatory engine) </a:t>
            </a:r>
          </a:p>
          <a:p>
            <a:r>
              <a:rPr lang="en-IN" sz="4000" dirty="0"/>
              <a:t>Number-of-cylinders: The number of cylinders of a car is related to ow the engine works, more cylinders means more power of the car.</a:t>
            </a:r>
          </a:p>
          <a:p>
            <a:r>
              <a:rPr lang="en-IN" sz="4000" dirty="0"/>
              <a:t>Number-of-doors: two or four doors</a:t>
            </a:r>
          </a:p>
          <a:p>
            <a:r>
              <a:rPr lang="en-IN" sz="4000" dirty="0"/>
              <a:t>Engine-size: continuous feature</a:t>
            </a:r>
          </a:p>
          <a:p>
            <a:r>
              <a:rPr lang="en-IN" sz="4000" dirty="0"/>
              <a:t>Fuel-system: 1bbl, 2bbl, 4bbl, idi, mfi, mpfi, spdi, spfi.</a:t>
            </a:r>
          </a:p>
          <a:p>
            <a:r>
              <a:rPr lang="en-IN" sz="4000" dirty="0"/>
              <a:t>Bore: continuous feature</a:t>
            </a:r>
          </a:p>
          <a:p>
            <a:r>
              <a:rPr lang="en-IN" sz="4000" dirty="0"/>
              <a:t>Stroke:  continuous </a:t>
            </a:r>
            <a:r>
              <a:rPr lang="en-IN" sz="4000" dirty="0" err="1"/>
              <a:t>feauture</a:t>
            </a:r>
            <a:endParaRPr lang="en-IN" sz="4000" dirty="0"/>
          </a:p>
          <a:p>
            <a:r>
              <a:rPr lang="en-IN" sz="4000" dirty="0"/>
              <a:t>Compression ratio</a:t>
            </a:r>
          </a:p>
          <a:p>
            <a:r>
              <a:rPr lang="en-IN" sz="4000" dirty="0"/>
              <a:t>Horse-power: continuous feature</a:t>
            </a:r>
          </a:p>
          <a:p>
            <a:r>
              <a:rPr lang="en-IN" sz="4000" dirty="0"/>
              <a:t>Peak-rpm: </a:t>
            </a:r>
            <a:r>
              <a:rPr lang="en-IN" sz="4000" dirty="0" err="1"/>
              <a:t>continuos</a:t>
            </a:r>
            <a:r>
              <a:rPr lang="en-IN" sz="4000" dirty="0"/>
              <a:t> feature</a:t>
            </a:r>
          </a:p>
          <a:p>
            <a:r>
              <a:rPr lang="en-IN" sz="4000" dirty="0"/>
              <a:t>City-mpg and highway mpg: car mileage on city roads and </a:t>
            </a:r>
            <a:r>
              <a:rPr lang="en-IN" sz="4000" dirty="0" err="1"/>
              <a:t>hoghways</a:t>
            </a:r>
            <a:endParaRPr lang="en-IN" sz="4000" dirty="0"/>
          </a:p>
          <a:p>
            <a:r>
              <a:rPr lang="en-IN" sz="4000" dirty="0"/>
              <a:t>Price: price of the car</a:t>
            </a:r>
          </a:p>
          <a:p>
            <a:pPr marL="0" indent="0">
              <a:buNone/>
            </a:pPr>
            <a:br>
              <a:rPr lang="en-IN" sz="120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222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64B4E-56C0-3D41-B590-8C24CC5BB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816" y="443407"/>
            <a:ext cx="6571913" cy="725349"/>
          </a:xfrm>
        </p:spPr>
        <p:txBody>
          <a:bodyPr anchor="ctr">
            <a:normAutofit/>
          </a:bodyPr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1A9FA-E4E8-6C4A-A161-905F362CF5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442" y="1177436"/>
            <a:ext cx="6594035" cy="3511061"/>
          </a:xfrm>
        </p:spPr>
        <p:txBody>
          <a:bodyPr>
            <a:normAutofit/>
          </a:bodyPr>
          <a:lstStyle/>
          <a:p>
            <a:r>
              <a:rPr lang="en-US"/>
              <a:t>Business Problem</a:t>
            </a:r>
          </a:p>
          <a:p>
            <a:r>
              <a:rPr lang="en-US"/>
              <a:t>Data Wrangling</a:t>
            </a:r>
          </a:p>
          <a:p>
            <a:r>
              <a:rPr lang="en-US"/>
              <a:t>Exploratory Data Analysis</a:t>
            </a:r>
          </a:p>
          <a:p>
            <a:r>
              <a:rPr lang="en-US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18709539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3D806EF-9656-B34C-B61A-4134135BD3F0}"/>
              </a:ext>
            </a:extLst>
          </p:cNvPr>
          <p:cNvSpPr txBox="1"/>
          <p:nvPr/>
        </p:nvSpPr>
        <p:spPr>
          <a:xfrm>
            <a:off x="1264257" y="1754557"/>
            <a:ext cx="6615485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57150" prst="relaxedInset"/>
            </a:sp3d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43418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00FF91A2-BC3B-484C-8128-689E3B0AB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574" y="246460"/>
            <a:ext cx="8214852" cy="763526"/>
          </a:xfrm>
        </p:spPr>
        <p:txBody>
          <a:bodyPr anchor="ctr">
            <a:normAutofit/>
          </a:bodyPr>
          <a:lstStyle/>
          <a:p>
            <a:r>
              <a:rPr lang="en-US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201994"/>
            <a:ext cx="8246070" cy="3660328"/>
          </a:xfrm>
        </p:spPr>
        <p:txBody>
          <a:bodyPr>
            <a:normAutofit/>
          </a:bodyPr>
          <a:lstStyle/>
          <a:p>
            <a:r>
              <a:rPr lang="en-US" sz="1200"/>
              <a:t>Aim of the Project: To explore the dataset and find basic relationships of different features with an automobile’s price.</a:t>
            </a:r>
          </a:p>
          <a:p>
            <a:r>
              <a:rPr lang="en-US" sz="1200"/>
              <a:t>How the dataset is distributed?</a:t>
            </a:r>
          </a:p>
          <a:p>
            <a:r>
              <a:rPr lang="en-US" sz="1200"/>
              <a:t>Correlation between different features and how are they related.</a:t>
            </a:r>
          </a:p>
          <a:p>
            <a:r>
              <a:rPr lang="en-US" sz="1200"/>
              <a:t>Normalized loss of the manufacturer.</a:t>
            </a:r>
          </a:p>
          <a:p>
            <a:r>
              <a:rPr lang="en-US" sz="1200"/>
              <a:t>Factors affecting price of the automobile.</a:t>
            </a:r>
          </a:p>
          <a:p>
            <a:endParaRPr lang="en-US" sz="120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4574" y="246460"/>
            <a:ext cx="8214852" cy="763526"/>
          </a:xfrm>
        </p:spPr>
        <p:txBody>
          <a:bodyPr anchor="ctr">
            <a:normAutofit/>
          </a:bodyPr>
          <a:lstStyle/>
          <a:p>
            <a:r>
              <a:rPr lang="en-US"/>
              <a:t>Data Wrangling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48966" y="1201994"/>
            <a:ext cx="8246070" cy="3660328"/>
          </a:xfrm>
        </p:spPr>
        <p:txBody>
          <a:bodyPr>
            <a:normAutofit/>
          </a:bodyPr>
          <a:lstStyle/>
          <a:p>
            <a:r>
              <a:rPr lang="en-US"/>
              <a:t>Data was very clean, almost no missing values, in a clean format.</a:t>
            </a:r>
          </a:p>
          <a:p>
            <a:r>
              <a:rPr lang="en-US"/>
              <a:t>Few columns had ‘?’ values like normalized-losses, num-of-doors, bore, stroke, horsepower, peak-rpm and price.</a:t>
            </a:r>
          </a:p>
          <a:p>
            <a:r>
              <a:rPr lang="en-US"/>
              <a:t>Convert object datatypes to float when applicable.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654930F-10DE-4AC1-9F90-7877BC39C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 anchor="ctr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3700" dirty="0"/>
              <a:t>Exploratory Data Analysis(Univariate Analysis): Visualizations &amp; Insights</a:t>
            </a:r>
          </a:p>
        </p:txBody>
      </p:sp>
      <p:pic>
        <p:nvPicPr>
          <p:cNvPr id="4" name="Content Placeholder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F1ACFE55-5249-FD4B-855E-0F7E8D0B6F3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344" y="1180983"/>
            <a:ext cx="4038600" cy="1716404"/>
          </a:xfrm>
          <a:noFill/>
        </p:spPr>
      </p:pic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7C0C2A90-36EF-7148-A60E-69E50F1E437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344" y="3006570"/>
            <a:ext cx="4038600" cy="1930951"/>
          </a:xfr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D2295F30-692A-0B46-AB5A-EF8A3D1BF9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172412"/>
            <a:ext cx="4476418" cy="1724975"/>
          </a:xfrm>
          <a:prstGeom prst="rect">
            <a:avLst/>
          </a:prstGeom>
        </p:spPr>
      </p:pic>
      <p:sp>
        <p:nvSpPr>
          <p:cNvPr id="13" name="TextBox 12" descr="jbhada ">
            <a:extLst>
              <a:ext uri="{FF2B5EF4-FFF2-40B4-BE49-F238E27FC236}">
                <a16:creationId xmlns:a16="http://schemas.microsoft.com/office/drawing/2014/main" id="{65D97A0F-3D72-C849-8751-DCFBA95DEA8E}"/>
              </a:ext>
            </a:extLst>
          </p:cNvPr>
          <p:cNvSpPr txBox="1"/>
          <p:nvPr/>
        </p:nvSpPr>
        <p:spPr>
          <a:xfrm>
            <a:off x="4572000" y="3006570"/>
            <a:ext cx="4476417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n>
                  <a:solidFill>
                    <a:schemeClr val="bg1"/>
                  </a:solidFill>
                </a:ln>
                <a:noFill/>
              </a:rPr>
              <a:t>Toyota is most popular car brand.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n>
                  <a:solidFill>
                    <a:schemeClr val="bg1"/>
                  </a:solidFill>
                </a:ln>
                <a:noFill/>
              </a:rPr>
              <a:t>People prefer to buy sedan most.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n>
                  <a:solidFill>
                    <a:schemeClr val="bg1"/>
                  </a:solidFill>
                </a:ln>
                <a:noFill/>
              </a:rPr>
              <a:t>Toyota is the largest manufacturer of hatchback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n>
                  <a:solidFill>
                    <a:schemeClr val="bg1"/>
                  </a:solidFill>
                </a:ln>
                <a:noFill/>
              </a:rPr>
              <a:t>Volkswagen and Nissan makes sedan cars a lot.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654930F-10DE-4AC1-9F90-7877BC39C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 anchor="ctr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3700"/>
              <a:t>Exploratory Data Analysis(Univariate Analysis): Visualizations &amp; Insights</a:t>
            </a:r>
            <a:endParaRPr lang="en-US" sz="3700" dirty="0"/>
          </a:p>
        </p:txBody>
      </p:sp>
      <p:pic>
        <p:nvPicPr>
          <p:cNvPr id="11" name="Content Placeholder 10" descr="A picture containing fence&#10;&#10;Description automatically generated">
            <a:extLst>
              <a:ext uri="{FF2B5EF4-FFF2-40B4-BE49-F238E27FC236}">
                <a16:creationId xmlns:a16="http://schemas.microsoft.com/office/drawing/2014/main" id="{5A95E681-FAB8-D64B-A092-00A7C9B7EA1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986" y="1200150"/>
            <a:ext cx="3924055" cy="3394075"/>
          </a:xfr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904DF07-3CF4-0E45-AA50-1B2648D45329}"/>
              </a:ext>
            </a:extLst>
          </p:cNvPr>
          <p:cNvSpPr txBox="1"/>
          <p:nvPr/>
        </p:nvSpPr>
        <p:spPr>
          <a:xfrm>
            <a:off x="4922874" y="1200150"/>
            <a:ext cx="37639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Chevrolet gives highest avg mileage on city roads and highways and Jaguar the least.</a:t>
            </a:r>
          </a:p>
        </p:txBody>
      </p:sp>
    </p:spTree>
    <p:extLst>
      <p:ext uri="{BB962C8B-B14F-4D97-AF65-F5344CB8AC3E}">
        <p14:creationId xmlns:p14="http://schemas.microsoft.com/office/powerpoint/2010/main" val="3468867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654930F-10DE-4AC1-9F90-7877BC39C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Exploratory Data Analysis(Univariate Analysis): Visualizations &amp; Insights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BE74411-8053-804C-81AB-355A75022C9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51889"/>
            <a:ext cx="4038600" cy="1763451"/>
          </a:xfrm>
          <a:noFill/>
        </p:spPr>
      </p:pic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BB30EC7A-D4B2-CB4C-B2B0-1CD90C47D95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351889"/>
            <a:ext cx="4038600" cy="1763451"/>
          </a:xfrm>
        </p:spPr>
      </p:pic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E663103-CB11-5E44-ABF5-732594353F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3267444"/>
            <a:ext cx="4038600" cy="167007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EB04CCE-3F10-594E-902F-B1F81453B70D}"/>
              </a:ext>
            </a:extLst>
          </p:cNvPr>
          <p:cNvSpPr txBox="1"/>
          <p:nvPr/>
        </p:nvSpPr>
        <p:spPr>
          <a:xfrm>
            <a:off x="457200" y="3267444"/>
            <a:ext cx="4038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More than 70 percent of vehicles have Dual Overhead Cam(</a:t>
            </a:r>
            <a:r>
              <a:rPr lang="en-US" sz="1200" dirty="0" err="1">
                <a:solidFill>
                  <a:schemeClr val="bg1"/>
                </a:solidFill>
              </a:rPr>
              <a:t>dhc</a:t>
            </a:r>
            <a:r>
              <a:rPr lang="en-US" sz="1200" dirty="0">
                <a:solidFill>
                  <a:schemeClr val="bg1"/>
                </a:solidFill>
              </a:rPr>
              <a:t>) engine type.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Almost 57 percent of the vehicle has 4 doors.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Most manufactured car type is sedan.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224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654930F-10DE-4AC1-9F90-7877BC39C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Exploratory Data Analysis(Univariate Analysis): Visualizations &amp; Insights</a:t>
            </a:r>
          </a:p>
        </p:txBody>
      </p:sp>
      <p:pic>
        <p:nvPicPr>
          <p:cNvPr id="18" name="Content Placeholder 17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42BD31EC-CB32-7248-B8FF-45B09F3775A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377466"/>
            <a:ext cx="4038600" cy="2684172"/>
          </a:xfrm>
        </p:spPr>
      </p:pic>
      <p:pic>
        <p:nvPicPr>
          <p:cNvPr id="16" name="Content Placeholder 15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C7E23507-414E-3541-A867-893ADDA7469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60672"/>
            <a:ext cx="4038600" cy="2700965"/>
          </a:xfr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6D1E603-8704-D34B-9D2A-7757F0B8B163}"/>
              </a:ext>
            </a:extLst>
          </p:cNvPr>
          <p:cNvSpPr txBox="1"/>
          <p:nvPr/>
        </p:nvSpPr>
        <p:spPr>
          <a:xfrm>
            <a:off x="457200" y="4220170"/>
            <a:ext cx="403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Insurance risk rating have ratings between -3 and 3. There are more number of cars between 0 and 1.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33E9E0-362B-EB4A-826A-916C5101ACB8}"/>
              </a:ext>
            </a:extLst>
          </p:cNvPr>
          <p:cNvSpPr txBox="1"/>
          <p:nvPr/>
        </p:nvSpPr>
        <p:spPr>
          <a:xfrm>
            <a:off x="4648200" y="4220170"/>
            <a:ext cx="403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Normalized losses which is the average loss payment per insured car per year has more number of cars in range between 65 and 150.</a:t>
            </a:r>
          </a:p>
        </p:txBody>
      </p:sp>
    </p:spTree>
    <p:extLst>
      <p:ext uri="{BB962C8B-B14F-4D97-AF65-F5344CB8AC3E}">
        <p14:creationId xmlns:p14="http://schemas.microsoft.com/office/powerpoint/2010/main" val="2595211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20AD1-9BB5-E246-AEB7-45DDBA2F6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Exploratory Data Analysis(Univariate Analysis): Visualizations &amp; Insights</a:t>
            </a:r>
          </a:p>
        </p:txBody>
      </p:sp>
      <p:pic>
        <p:nvPicPr>
          <p:cNvPr id="4" name="Picture 3" descr="A close up of graphics&#10;&#10;Description automatically generated">
            <a:extLst>
              <a:ext uri="{FF2B5EF4-FFF2-40B4-BE49-F238E27FC236}">
                <a16:creationId xmlns:a16="http://schemas.microsoft.com/office/drawing/2014/main" id="{0C45C024-6720-E944-B0A3-44A9D63E3E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517" y="1200151"/>
            <a:ext cx="3257965" cy="3010342"/>
          </a:xfrm>
          <a:prstGeom prst="rect">
            <a:avLst/>
          </a:prstGeom>
          <a:noFill/>
        </p:spPr>
      </p:pic>
      <p:pic>
        <p:nvPicPr>
          <p:cNvPr id="7" name="Content Placeholder 6" descr="A close up of a logo&#10;&#10;Description automatically generated">
            <a:extLst>
              <a:ext uri="{FF2B5EF4-FFF2-40B4-BE49-F238E27FC236}">
                <a16:creationId xmlns:a16="http://schemas.microsoft.com/office/drawing/2014/main" id="{5BF846FE-633D-B642-BE9A-393EB6C7FCE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8520" y="1200150"/>
            <a:ext cx="3140886" cy="3010343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4646AB4-CEA9-1E47-B3B6-7B8BAAC2E78B}"/>
              </a:ext>
            </a:extLst>
          </p:cNvPr>
          <p:cNvSpPr txBox="1"/>
          <p:nvPr/>
        </p:nvSpPr>
        <p:spPr>
          <a:xfrm>
            <a:off x="847517" y="4452730"/>
            <a:ext cx="73318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Most of the cars use gas as the fuel and are mostly standard aspiration.</a:t>
            </a:r>
          </a:p>
        </p:txBody>
      </p:sp>
    </p:spTree>
    <p:extLst>
      <p:ext uri="{BB962C8B-B14F-4D97-AF65-F5344CB8AC3E}">
        <p14:creationId xmlns:p14="http://schemas.microsoft.com/office/powerpoint/2010/main" val="1992057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924</Words>
  <Application>Microsoft Macintosh PowerPoint</Application>
  <PresentationFormat>On-screen Show (16:9)</PresentationFormat>
  <Paragraphs>95</Paragraphs>
  <Slides>20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 Theme</vt:lpstr>
      <vt:lpstr>Exploring Automobile Industry</vt:lpstr>
      <vt:lpstr>Content</vt:lpstr>
      <vt:lpstr>Problem Statement</vt:lpstr>
      <vt:lpstr>Data Wrangling</vt:lpstr>
      <vt:lpstr>Exploratory Data Analysis(Univariate Analysis): Visualizations &amp; Insights</vt:lpstr>
      <vt:lpstr>Exploratory Data Analysis(Univariate Analysis): Visualizations &amp; Insights</vt:lpstr>
      <vt:lpstr>Exploratory Data Analysis(Univariate Analysis): Visualizations &amp; Insights</vt:lpstr>
      <vt:lpstr>Exploratory Data Analysis(Univariate Analysis): Visualizations &amp; Insights</vt:lpstr>
      <vt:lpstr>Exploratory Data Analysis(Univariate Analysis): Visualizations &amp; Insights</vt:lpstr>
      <vt:lpstr>Exploratory Data Analysis(Univariate Analysis): Visualizations &amp; Insights</vt:lpstr>
      <vt:lpstr>Exploratory Data Analysis(Bivariate Analysis): Visualizations &amp; Insights</vt:lpstr>
      <vt:lpstr>Exploratory Data Analysis(Bivariate Analysis): Visualizations &amp; Insights</vt:lpstr>
      <vt:lpstr>Exploratory Data Analysis(Bivariate Analysis): Visualizations &amp; Insights</vt:lpstr>
      <vt:lpstr>Exploratory Data Analysis(Bivariate Analysis): Visualizations &amp; Insights</vt:lpstr>
      <vt:lpstr>Exploratory Data Analysis(Bivariate Analysis): Visualizations &amp; Insights</vt:lpstr>
      <vt:lpstr>Exploratory Data Analysis(Bivariate Analysis): Visualizations &amp; Insights</vt:lpstr>
      <vt:lpstr>Appendix</vt:lpstr>
      <vt:lpstr>Data Dictionary</vt:lpstr>
      <vt:lpstr>Data Dictionary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ANAND KUMAR SINGH</dc:creator>
  <cp:lastModifiedBy/>
  <cp:revision>1</cp:revision>
  <dcterms:created xsi:type="dcterms:W3CDTF">2020-07-02T17:30:01Z</dcterms:created>
  <dcterms:modified xsi:type="dcterms:W3CDTF">2020-07-02T17:30:39Z</dcterms:modified>
</cp:coreProperties>
</file>