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Garamond Bold" panose="02020804030307010803" pitchFamily="18" charset="0"/>
      <p:regular r:id="rId8"/>
      <p:bold r:id="rId9"/>
    </p:embeddedFont>
    <p:embeddedFont>
      <p:font typeface="League Spartan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677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2B00F-FDDE-48F9-B32F-51CA5EEB2B8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20B78A-01B3-47CF-99C0-7CF92F8F3A95}">
      <dgm:prSet phldrT="[Text]" phldr="0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AI Optimizer</a:t>
          </a:r>
        </a:p>
        <a:p>
          <a:r>
            <a:rPr lang="en-IN" sz="1600" dirty="0">
              <a:solidFill>
                <a:schemeClr val="tx1"/>
              </a:solidFill>
            </a:rPr>
            <a:t>Clash-free, optimized </a:t>
          </a:r>
          <a:r>
            <a:rPr lang="en-IN" sz="1600" dirty="0" err="1">
              <a:solidFill>
                <a:schemeClr val="tx1"/>
              </a:solidFill>
            </a:rPr>
            <a:t>timetatbles</a:t>
          </a:r>
          <a:endParaRPr lang="en-IN" sz="1600" dirty="0">
            <a:solidFill>
              <a:schemeClr val="tx1"/>
            </a:solidFill>
          </a:endParaRPr>
        </a:p>
      </dgm:t>
    </dgm:pt>
    <dgm:pt modelId="{E573E60C-6143-4E8E-9054-71A3ADB83A2B}" type="parTrans" cxnId="{7868BD60-709F-4B49-86BC-CD874D55D848}">
      <dgm:prSet/>
      <dgm:spPr/>
      <dgm:t>
        <a:bodyPr/>
        <a:lstStyle/>
        <a:p>
          <a:endParaRPr lang="en-IN"/>
        </a:p>
      </dgm:t>
    </dgm:pt>
    <dgm:pt modelId="{EC988FC6-99BB-463D-BC0E-1C137FB77E9A}" type="sibTrans" cxnId="{7868BD60-709F-4B49-86BC-CD874D55D848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D34748EA-47FD-4181-9108-4D91C3F54F9D}">
      <dgm:prSet phldrT="[Text]" phldr="0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Multiple Timetable Options Generated</a:t>
          </a:r>
          <a:endParaRPr lang="en-IN" sz="1800" b="1" dirty="0">
            <a:solidFill>
              <a:schemeClr val="tx1"/>
            </a:solidFill>
          </a:endParaRPr>
        </a:p>
      </dgm:t>
    </dgm:pt>
    <dgm:pt modelId="{B728340C-5FC3-467E-98A2-2F2F3BF76B57}" type="parTrans" cxnId="{84A95BA4-E1CD-4232-8407-23FEC0DB0913}">
      <dgm:prSet/>
      <dgm:spPr/>
      <dgm:t>
        <a:bodyPr/>
        <a:lstStyle/>
        <a:p>
          <a:endParaRPr lang="en-IN"/>
        </a:p>
      </dgm:t>
    </dgm:pt>
    <dgm:pt modelId="{4C5F9245-24C3-4CC7-864C-A99C2A038841}" type="sibTrans" cxnId="{84A95BA4-E1CD-4232-8407-23FEC0DB0913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F81694D9-EC86-498D-8535-515F567F12CC}">
      <dgm:prSet phldrT="[Text]" phldr="0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Admin Review &amp; </a:t>
          </a:r>
          <a:r>
            <a:rPr lang="en-US" sz="1800" b="1" dirty="0" err="1">
              <a:solidFill>
                <a:schemeClr val="tx1"/>
              </a:solidFill>
            </a:rPr>
            <a:t>Approvel</a:t>
          </a:r>
          <a:endParaRPr lang="en-IN" sz="1800" b="1" dirty="0">
            <a:solidFill>
              <a:schemeClr val="tx1"/>
            </a:solidFill>
          </a:endParaRPr>
        </a:p>
      </dgm:t>
    </dgm:pt>
    <dgm:pt modelId="{08CBC4A8-23C7-4280-95AD-10F90F746CDE}" type="parTrans" cxnId="{972894BC-8EA9-4FBA-A2D6-C0420958BC23}">
      <dgm:prSet/>
      <dgm:spPr/>
      <dgm:t>
        <a:bodyPr/>
        <a:lstStyle/>
        <a:p>
          <a:endParaRPr lang="en-IN"/>
        </a:p>
      </dgm:t>
    </dgm:pt>
    <dgm:pt modelId="{49ACCBB9-C795-43D1-84A9-35DADFBBFED5}" type="sibTrans" cxnId="{972894BC-8EA9-4FBA-A2D6-C0420958BC23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4472E603-9A9E-456A-9EA5-AF27D47F05F8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800" b="1" dirty="0">
              <a:solidFill>
                <a:schemeClr val="tx1"/>
              </a:solidFill>
            </a:rPr>
            <a:t>Publish to Students &amp; Faculty</a:t>
          </a:r>
          <a:endParaRPr lang="en-IN" sz="1800" dirty="0">
            <a:solidFill>
              <a:schemeClr val="tx1"/>
            </a:solidFill>
          </a:endParaRPr>
        </a:p>
      </dgm:t>
    </dgm:pt>
    <dgm:pt modelId="{D57764F7-24B7-4BD4-A3A2-BB5E89289C0D}" type="parTrans" cxnId="{EA29633F-3543-4285-9F9C-1C49A7A8176D}">
      <dgm:prSet/>
      <dgm:spPr/>
      <dgm:t>
        <a:bodyPr/>
        <a:lstStyle/>
        <a:p>
          <a:endParaRPr lang="en-IN"/>
        </a:p>
      </dgm:t>
    </dgm:pt>
    <dgm:pt modelId="{E08EA2E6-7524-4840-99E6-52FAD83E8680}" type="sibTrans" cxnId="{EA29633F-3543-4285-9F9C-1C49A7A8176D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 dirty="0"/>
        </a:p>
      </dgm:t>
    </dgm:pt>
    <dgm:pt modelId="{0374677E-7002-4D14-911F-66684BBDCAF4}">
      <dgm:prSet phldrT="[Text]" phldr="0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Data Input</a:t>
          </a:r>
        </a:p>
        <a:p>
          <a:r>
            <a:rPr lang="en-IN" sz="1600" dirty="0">
              <a:solidFill>
                <a:schemeClr val="tx1"/>
              </a:solidFill>
            </a:rPr>
            <a:t>Faculty, Rooms, Subject, Shift</a:t>
          </a:r>
        </a:p>
      </dgm:t>
    </dgm:pt>
    <dgm:pt modelId="{32EFEA79-3D6E-4D71-87DE-F24954A1D9E3}" type="sibTrans" cxnId="{BAB99373-D541-4D76-BBFC-BB7472780877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A397E4E2-34E8-43D0-9C39-A26DF4F4DCB1}" type="parTrans" cxnId="{BAB99373-D541-4D76-BBFC-BB7472780877}">
      <dgm:prSet/>
      <dgm:spPr/>
      <dgm:t>
        <a:bodyPr/>
        <a:lstStyle/>
        <a:p>
          <a:endParaRPr lang="en-IN"/>
        </a:p>
      </dgm:t>
    </dgm:pt>
    <dgm:pt modelId="{4EB2D86D-28F3-41C8-B916-782A82D703B0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Auto-Reschedule</a:t>
          </a:r>
        </a:p>
        <a:p>
          <a:r>
            <a:rPr lang="en-IN" sz="1600" dirty="0">
              <a:solidFill>
                <a:schemeClr val="tx1"/>
              </a:solidFill>
            </a:rPr>
            <a:t>Leaves, Room Issues</a:t>
          </a:r>
        </a:p>
      </dgm:t>
    </dgm:pt>
    <dgm:pt modelId="{4CB058B1-2F79-48B6-8E5F-C8C88E195309}" type="parTrans" cxnId="{854214D2-4A61-4734-855F-D6E8BB50B648}">
      <dgm:prSet/>
      <dgm:spPr/>
      <dgm:t>
        <a:bodyPr/>
        <a:lstStyle/>
        <a:p>
          <a:endParaRPr lang="en-IN"/>
        </a:p>
      </dgm:t>
    </dgm:pt>
    <dgm:pt modelId="{2A9B67F0-2010-483E-BE09-4FFA8C95B254}" type="sibTrans" cxnId="{854214D2-4A61-4734-855F-D6E8BB50B648}">
      <dgm:prSet/>
      <dgm:spPr/>
      <dgm:t>
        <a:bodyPr/>
        <a:lstStyle/>
        <a:p>
          <a:endParaRPr lang="en-IN"/>
        </a:p>
      </dgm:t>
    </dgm:pt>
    <dgm:pt modelId="{FA4B2610-11E8-4D5D-B07E-2C6EE7BC4993}" type="pres">
      <dgm:prSet presAssocID="{B1E2B00F-FDDE-48F9-B32F-51CA5EEB2B8B}" presName="Name0" presStyleCnt="0">
        <dgm:presLayoutVars>
          <dgm:dir/>
          <dgm:resizeHandles val="exact"/>
        </dgm:presLayoutVars>
      </dgm:prSet>
      <dgm:spPr/>
    </dgm:pt>
    <dgm:pt modelId="{8F4A2258-C2A9-4A00-8E37-6DD262E9A519}" type="pres">
      <dgm:prSet presAssocID="{0374677E-7002-4D14-911F-66684BBDCAF4}" presName="node" presStyleLbl="node1" presStyleIdx="0" presStyleCnt="6">
        <dgm:presLayoutVars>
          <dgm:bulletEnabled val="1"/>
        </dgm:presLayoutVars>
      </dgm:prSet>
      <dgm:spPr/>
    </dgm:pt>
    <dgm:pt modelId="{DA8D65F7-D078-4CB6-950B-D7F49F49A15B}" type="pres">
      <dgm:prSet presAssocID="{32EFEA79-3D6E-4D71-87DE-F24954A1D9E3}" presName="sibTrans" presStyleLbl="sibTrans1D1" presStyleIdx="0" presStyleCnt="5"/>
      <dgm:spPr/>
    </dgm:pt>
    <dgm:pt modelId="{D0AAA209-F078-4791-AD59-4CD4AE3C4EA5}" type="pres">
      <dgm:prSet presAssocID="{32EFEA79-3D6E-4D71-87DE-F24954A1D9E3}" presName="connectorText" presStyleLbl="sibTrans1D1" presStyleIdx="0" presStyleCnt="5"/>
      <dgm:spPr/>
    </dgm:pt>
    <dgm:pt modelId="{E5EC960D-D176-4C4C-AB17-5B35B290DCC4}" type="pres">
      <dgm:prSet presAssocID="{9E20B78A-01B3-47CF-99C0-7CF92F8F3A95}" presName="node" presStyleLbl="node1" presStyleIdx="1" presStyleCnt="6" custScaleX="119793">
        <dgm:presLayoutVars>
          <dgm:bulletEnabled val="1"/>
        </dgm:presLayoutVars>
      </dgm:prSet>
      <dgm:spPr/>
    </dgm:pt>
    <dgm:pt modelId="{DE664959-3752-4CA2-AF75-C6BDA1BEF3F8}" type="pres">
      <dgm:prSet presAssocID="{EC988FC6-99BB-463D-BC0E-1C137FB77E9A}" presName="sibTrans" presStyleLbl="sibTrans1D1" presStyleIdx="1" presStyleCnt="5"/>
      <dgm:spPr/>
    </dgm:pt>
    <dgm:pt modelId="{9F79F49C-704E-4C7F-9DDD-EC93E2892AEB}" type="pres">
      <dgm:prSet presAssocID="{EC988FC6-99BB-463D-BC0E-1C137FB77E9A}" presName="connectorText" presStyleLbl="sibTrans1D1" presStyleIdx="1" presStyleCnt="5"/>
      <dgm:spPr/>
    </dgm:pt>
    <dgm:pt modelId="{EF4CB222-D390-47B0-ACA5-55751EF87C35}" type="pres">
      <dgm:prSet presAssocID="{D34748EA-47FD-4181-9108-4D91C3F54F9D}" presName="node" presStyleLbl="node1" presStyleIdx="2" presStyleCnt="6" custScaleX="96537" custScaleY="115601">
        <dgm:presLayoutVars>
          <dgm:bulletEnabled val="1"/>
        </dgm:presLayoutVars>
      </dgm:prSet>
      <dgm:spPr/>
    </dgm:pt>
    <dgm:pt modelId="{60BB5005-0B55-4999-B97F-2C859E568A6D}" type="pres">
      <dgm:prSet presAssocID="{4C5F9245-24C3-4CC7-864C-A99C2A038841}" presName="sibTrans" presStyleLbl="sibTrans1D1" presStyleIdx="2" presStyleCnt="5"/>
      <dgm:spPr/>
    </dgm:pt>
    <dgm:pt modelId="{A8F7C360-B014-4B70-82B3-7E189326255B}" type="pres">
      <dgm:prSet presAssocID="{4C5F9245-24C3-4CC7-864C-A99C2A038841}" presName="connectorText" presStyleLbl="sibTrans1D1" presStyleIdx="2" presStyleCnt="5"/>
      <dgm:spPr/>
    </dgm:pt>
    <dgm:pt modelId="{6AEE63AE-D990-4EC3-BB9B-5D6F63EC69F4}" type="pres">
      <dgm:prSet presAssocID="{F81694D9-EC86-498D-8535-515F567F12CC}" presName="node" presStyleLbl="node1" presStyleIdx="3" presStyleCnt="6" custScaleY="91307" custLinFactNeighborX="20980" custLinFactNeighborY="424">
        <dgm:presLayoutVars>
          <dgm:bulletEnabled val="1"/>
        </dgm:presLayoutVars>
      </dgm:prSet>
      <dgm:spPr/>
    </dgm:pt>
    <dgm:pt modelId="{64B2EFAF-EAF3-4F93-B3D9-4E89B942D9CF}" type="pres">
      <dgm:prSet presAssocID="{49ACCBB9-C795-43D1-84A9-35DADFBBFED5}" presName="sibTrans" presStyleLbl="sibTrans1D1" presStyleIdx="3" presStyleCnt="5"/>
      <dgm:spPr/>
    </dgm:pt>
    <dgm:pt modelId="{C9A8C8C6-1FDA-417F-8277-7780399EC4C0}" type="pres">
      <dgm:prSet presAssocID="{49ACCBB9-C795-43D1-84A9-35DADFBBFED5}" presName="connectorText" presStyleLbl="sibTrans1D1" presStyleIdx="3" presStyleCnt="5"/>
      <dgm:spPr/>
    </dgm:pt>
    <dgm:pt modelId="{7182AA3C-2E58-4239-A762-DCCF20F4E3F3}" type="pres">
      <dgm:prSet presAssocID="{4472E603-9A9E-456A-9EA5-AF27D47F05F8}" presName="node" presStyleLbl="node1" presStyleIdx="4" presStyleCnt="6">
        <dgm:presLayoutVars>
          <dgm:bulletEnabled val="1"/>
        </dgm:presLayoutVars>
      </dgm:prSet>
      <dgm:spPr/>
    </dgm:pt>
    <dgm:pt modelId="{7CFF7E2A-4FF8-4ADA-904C-5750FAFC721C}" type="pres">
      <dgm:prSet presAssocID="{E08EA2E6-7524-4840-99E6-52FAD83E8680}" presName="sibTrans" presStyleLbl="sibTrans1D1" presStyleIdx="4" presStyleCnt="5"/>
      <dgm:spPr/>
    </dgm:pt>
    <dgm:pt modelId="{D7A1C9D0-8F7D-4103-99D1-0D6B9C452794}" type="pres">
      <dgm:prSet presAssocID="{E08EA2E6-7524-4840-99E6-52FAD83E8680}" presName="connectorText" presStyleLbl="sibTrans1D1" presStyleIdx="4" presStyleCnt="5"/>
      <dgm:spPr/>
    </dgm:pt>
    <dgm:pt modelId="{A657177D-7D4F-4DCF-9996-0B3A2FBDD3DF}" type="pres">
      <dgm:prSet presAssocID="{4EB2D86D-28F3-41C8-B916-782A82D703B0}" presName="node" presStyleLbl="node1" presStyleIdx="5" presStyleCnt="6" custScaleX="91574" custScaleY="123271" custLinFactNeighborX="15325" custLinFactNeighborY="502">
        <dgm:presLayoutVars>
          <dgm:bulletEnabled val="1"/>
        </dgm:presLayoutVars>
      </dgm:prSet>
      <dgm:spPr/>
    </dgm:pt>
  </dgm:ptLst>
  <dgm:cxnLst>
    <dgm:cxn modelId="{42C12200-8EBC-4A89-A5DE-4A2AB34B36A8}" type="presOf" srcId="{32EFEA79-3D6E-4D71-87DE-F24954A1D9E3}" destId="{D0AAA209-F078-4791-AD59-4CD4AE3C4EA5}" srcOrd="1" destOrd="0" presId="urn:microsoft.com/office/officeart/2005/8/layout/bProcess3"/>
    <dgm:cxn modelId="{92E6E201-46B4-4ED1-B616-5E7413B8E914}" type="presOf" srcId="{32EFEA79-3D6E-4D71-87DE-F24954A1D9E3}" destId="{DA8D65F7-D078-4CB6-950B-D7F49F49A15B}" srcOrd="0" destOrd="0" presId="urn:microsoft.com/office/officeart/2005/8/layout/bProcess3"/>
    <dgm:cxn modelId="{A9443F09-9795-4847-8314-9022D0F5BBE0}" type="presOf" srcId="{4C5F9245-24C3-4CC7-864C-A99C2A038841}" destId="{A8F7C360-B014-4B70-82B3-7E189326255B}" srcOrd="1" destOrd="0" presId="urn:microsoft.com/office/officeart/2005/8/layout/bProcess3"/>
    <dgm:cxn modelId="{CBE77910-F4CB-4D9A-B646-F2FE81B23C1B}" type="presOf" srcId="{EC988FC6-99BB-463D-BC0E-1C137FB77E9A}" destId="{9F79F49C-704E-4C7F-9DDD-EC93E2892AEB}" srcOrd="1" destOrd="0" presId="urn:microsoft.com/office/officeart/2005/8/layout/bProcess3"/>
    <dgm:cxn modelId="{21B0B034-400A-43B0-97C5-4EC558C08ACC}" type="presOf" srcId="{E08EA2E6-7524-4840-99E6-52FAD83E8680}" destId="{7CFF7E2A-4FF8-4ADA-904C-5750FAFC721C}" srcOrd="0" destOrd="0" presId="urn:microsoft.com/office/officeart/2005/8/layout/bProcess3"/>
    <dgm:cxn modelId="{EA29633F-3543-4285-9F9C-1C49A7A8176D}" srcId="{B1E2B00F-FDDE-48F9-B32F-51CA5EEB2B8B}" destId="{4472E603-9A9E-456A-9EA5-AF27D47F05F8}" srcOrd="4" destOrd="0" parTransId="{D57764F7-24B7-4BD4-A3A2-BB5E89289C0D}" sibTransId="{E08EA2E6-7524-4840-99E6-52FAD83E8680}"/>
    <dgm:cxn modelId="{7868BD60-709F-4B49-86BC-CD874D55D848}" srcId="{B1E2B00F-FDDE-48F9-B32F-51CA5EEB2B8B}" destId="{9E20B78A-01B3-47CF-99C0-7CF92F8F3A95}" srcOrd="1" destOrd="0" parTransId="{E573E60C-6143-4E8E-9054-71A3ADB83A2B}" sibTransId="{EC988FC6-99BB-463D-BC0E-1C137FB77E9A}"/>
    <dgm:cxn modelId="{B3AE2D45-79C8-4E75-8B3A-D9437259EC0B}" type="presOf" srcId="{9E20B78A-01B3-47CF-99C0-7CF92F8F3A95}" destId="{E5EC960D-D176-4C4C-AB17-5B35B290DCC4}" srcOrd="0" destOrd="0" presId="urn:microsoft.com/office/officeart/2005/8/layout/bProcess3"/>
    <dgm:cxn modelId="{C030C44B-C825-4FC4-8E4F-471C7C90BEAF}" type="presOf" srcId="{E08EA2E6-7524-4840-99E6-52FAD83E8680}" destId="{D7A1C9D0-8F7D-4103-99D1-0D6B9C452794}" srcOrd="1" destOrd="0" presId="urn:microsoft.com/office/officeart/2005/8/layout/bProcess3"/>
    <dgm:cxn modelId="{3A3BE850-013F-431B-9C3D-FEA32CDD86FA}" type="presOf" srcId="{49ACCBB9-C795-43D1-84A9-35DADFBBFED5}" destId="{64B2EFAF-EAF3-4F93-B3D9-4E89B942D9CF}" srcOrd="0" destOrd="0" presId="urn:microsoft.com/office/officeart/2005/8/layout/bProcess3"/>
    <dgm:cxn modelId="{BAB99373-D541-4D76-BBFC-BB7472780877}" srcId="{B1E2B00F-FDDE-48F9-B32F-51CA5EEB2B8B}" destId="{0374677E-7002-4D14-911F-66684BBDCAF4}" srcOrd="0" destOrd="0" parTransId="{A397E4E2-34E8-43D0-9C39-A26DF4F4DCB1}" sibTransId="{32EFEA79-3D6E-4D71-87DE-F24954A1D9E3}"/>
    <dgm:cxn modelId="{76972576-7B2F-444A-B769-E92B347E003D}" type="presOf" srcId="{49ACCBB9-C795-43D1-84A9-35DADFBBFED5}" destId="{C9A8C8C6-1FDA-417F-8277-7780399EC4C0}" srcOrd="1" destOrd="0" presId="urn:microsoft.com/office/officeart/2005/8/layout/bProcess3"/>
    <dgm:cxn modelId="{92A2F381-3284-4A9B-A314-0D8CCF39727B}" type="presOf" srcId="{D34748EA-47FD-4181-9108-4D91C3F54F9D}" destId="{EF4CB222-D390-47B0-ACA5-55751EF87C35}" srcOrd="0" destOrd="0" presId="urn:microsoft.com/office/officeart/2005/8/layout/bProcess3"/>
    <dgm:cxn modelId="{EB684C86-DD60-46D6-95E0-06CE1A8A3062}" type="presOf" srcId="{B1E2B00F-FDDE-48F9-B32F-51CA5EEB2B8B}" destId="{FA4B2610-11E8-4D5D-B07E-2C6EE7BC4993}" srcOrd="0" destOrd="0" presId="urn:microsoft.com/office/officeart/2005/8/layout/bProcess3"/>
    <dgm:cxn modelId="{3772488B-05B9-4D37-8DBB-606CA8DF25A3}" type="presOf" srcId="{F81694D9-EC86-498D-8535-515F567F12CC}" destId="{6AEE63AE-D990-4EC3-BB9B-5D6F63EC69F4}" srcOrd="0" destOrd="0" presId="urn:microsoft.com/office/officeart/2005/8/layout/bProcess3"/>
    <dgm:cxn modelId="{BDE48B8D-1F01-4E8E-8365-E688D1B4C677}" type="presOf" srcId="{4EB2D86D-28F3-41C8-B916-782A82D703B0}" destId="{A657177D-7D4F-4DCF-9996-0B3A2FBDD3DF}" srcOrd="0" destOrd="0" presId="urn:microsoft.com/office/officeart/2005/8/layout/bProcess3"/>
    <dgm:cxn modelId="{5F32A496-1A8B-4C79-86AC-23A2C51E4281}" type="presOf" srcId="{0374677E-7002-4D14-911F-66684BBDCAF4}" destId="{8F4A2258-C2A9-4A00-8E37-6DD262E9A519}" srcOrd="0" destOrd="0" presId="urn:microsoft.com/office/officeart/2005/8/layout/bProcess3"/>
    <dgm:cxn modelId="{E96146A1-66A7-4BD7-AD53-C10177663720}" type="presOf" srcId="{4C5F9245-24C3-4CC7-864C-A99C2A038841}" destId="{60BB5005-0B55-4999-B97F-2C859E568A6D}" srcOrd="0" destOrd="0" presId="urn:microsoft.com/office/officeart/2005/8/layout/bProcess3"/>
    <dgm:cxn modelId="{84A95BA4-E1CD-4232-8407-23FEC0DB0913}" srcId="{B1E2B00F-FDDE-48F9-B32F-51CA5EEB2B8B}" destId="{D34748EA-47FD-4181-9108-4D91C3F54F9D}" srcOrd="2" destOrd="0" parTransId="{B728340C-5FC3-467E-98A2-2F2F3BF76B57}" sibTransId="{4C5F9245-24C3-4CC7-864C-A99C2A038841}"/>
    <dgm:cxn modelId="{195F84BC-E559-4030-BC50-B851C9A05B2E}" type="presOf" srcId="{4472E603-9A9E-456A-9EA5-AF27D47F05F8}" destId="{7182AA3C-2E58-4239-A762-DCCF20F4E3F3}" srcOrd="0" destOrd="0" presId="urn:microsoft.com/office/officeart/2005/8/layout/bProcess3"/>
    <dgm:cxn modelId="{972894BC-8EA9-4FBA-A2D6-C0420958BC23}" srcId="{B1E2B00F-FDDE-48F9-B32F-51CA5EEB2B8B}" destId="{F81694D9-EC86-498D-8535-515F567F12CC}" srcOrd="3" destOrd="0" parTransId="{08CBC4A8-23C7-4280-95AD-10F90F746CDE}" sibTransId="{49ACCBB9-C795-43D1-84A9-35DADFBBFED5}"/>
    <dgm:cxn modelId="{1C3AC7BC-E8B6-4079-8DDE-8E6818BDCA6E}" type="presOf" srcId="{EC988FC6-99BB-463D-BC0E-1C137FB77E9A}" destId="{DE664959-3752-4CA2-AF75-C6BDA1BEF3F8}" srcOrd="0" destOrd="0" presId="urn:microsoft.com/office/officeart/2005/8/layout/bProcess3"/>
    <dgm:cxn modelId="{854214D2-4A61-4734-855F-D6E8BB50B648}" srcId="{B1E2B00F-FDDE-48F9-B32F-51CA5EEB2B8B}" destId="{4EB2D86D-28F3-41C8-B916-782A82D703B0}" srcOrd="5" destOrd="0" parTransId="{4CB058B1-2F79-48B6-8E5F-C8C88E195309}" sibTransId="{2A9B67F0-2010-483E-BE09-4FFA8C95B254}"/>
    <dgm:cxn modelId="{7E8FFFF7-A73C-48DD-9DD5-C512CADBBC16}" type="presParOf" srcId="{FA4B2610-11E8-4D5D-B07E-2C6EE7BC4993}" destId="{8F4A2258-C2A9-4A00-8E37-6DD262E9A519}" srcOrd="0" destOrd="0" presId="urn:microsoft.com/office/officeart/2005/8/layout/bProcess3"/>
    <dgm:cxn modelId="{87F9FE61-3846-441D-9F93-B53D4305CBF4}" type="presParOf" srcId="{FA4B2610-11E8-4D5D-B07E-2C6EE7BC4993}" destId="{DA8D65F7-D078-4CB6-950B-D7F49F49A15B}" srcOrd="1" destOrd="0" presId="urn:microsoft.com/office/officeart/2005/8/layout/bProcess3"/>
    <dgm:cxn modelId="{377689F4-5D62-4836-B9C8-AD47229B1407}" type="presParOf" srcId="{DA8D65F7-D078-4CB6-950B-D7F49F49A15B}" destId="{D0AAA209-F078-4791-AD59-4CD4AE3C4EA5}" srcOrd="0" destOrd="0" presId="urn:microsoft.com/office/officeart/2005/8/layout/bProcess3"/>
    <dgm:cxn modelId="{9359A107-2030-4FBD-A978-E0F26D207A97}" type="presParOf" srcId="{FA4B2610-11E8-4D5D-B07E-2C6EE7BC4993}" destId="{E5EC960D-D176-4C4C-AB17-5B35B290DCC4}" srcOrd="2" destOrd="0" presId="urn:microsoft.com/office/officeart/2005/8/layout/bProcess3"/>
    <dgm:cxn modelId="{E91DF8DD-7430-4271-8D2E-640CE4CD847E}" type="presParOf" srcId="{FA4B2610-11E8-4D5D-B07E-2C6EE7BC4993}" destId="{DE664959-3752-4CA2-AF75-C6BDA1BEF3F8}" srcOrd="3" destOrd="0" presId="urn:microsoft.com/office/officeart/2005/8/layout/bProcess3"/>
    <dgm:cxn modelId="{DE04890D-2061-4C3A-A717-DEF9D7C00021}" type="presParOf" srcId="{DE664959-3752-4CA2-AF75-C6BDA1BEF3F8}" destId="{9F79F49C-704E-4C7F-9DDD-EC93E2892AEB}" srcOrd="0" destOrd="0" presId="urn:microsoft.com/office/officeart/2005/8/layout/bProcess3"/>
    <dgm:cxn modelId="{C6D38CC1-1295-45C0-815A-F0701C30313E}" type="presParOf" srcId="{FA4B2610-11E8-4D5D-B07E-2C6EE7BC4993}" destId="{EF4CB222-D390-47B0-ACA5-55751EF87C35}" srcOrd="4" destOrd="0" presId="urn:microsoft.com/office/officeart/2005/8/layout/bProcess3"/>
    <dgm:cxn modelId="{3A46E719-FEB4-4081-83CB-5D85C47BF824}" type="presParOf" srcId="{FA4B2610-11E8-4D5D-B07E-2C6EE7BC4993}" destId="{60BB5005-0B55-4999-B97F-2C859E568A6D}" srcOrd="5" destOrd="0" presId="urn:microsoft.com/office/officeart/2005/8/layout/bProcess3"/>
    <dgm:cxn modelId="{82B7BABF-CF9F-4B3C-BFC5-053F0EC11CC7}" type="presParOf" srcId="{60BB5005-0B55-4999-B97F-2C859E568A6D}" destId="{A8F7C360-B014-4B70-82B3-7E189326255B}" srcOrd="0" destOrd="0" presId="urn:microsoft.com/office/officeart/2005/8/layout/bProcess3"/>
    <dgm:cxn modelId="{711F1006-6612-47A0-AD07-8B8B79B45111}" type="presParOf" srcId="{FA4B2610-11E8-4D5D-B07E-2C6EE7BC4993}" destId="{6AEE63AE-D990-4EC3-BB9B-5D6F63EC69F4}" srcOrd="6" destOrd="0" presId="urn:microsoft.com/office/officeart/2005/8/layout/bProcess3"/>
    <dgm:cxn modelId="{582D6B45-73AA-49AE-97FF-706367CE3B92}" type="presParOf" srcId="{FA4B2610-11E8-4D5D-B07E-2C6EE7BC4993}" destId="{64B2EFAF-EAF3-4F93-B3D9-4E89B942D9CF}" srcOrd="7" destOrd="0" presId="urn:microsoft.com/office/officeart/2005/8/layout/bProcess3"/>
    <dgm:cxn modelId="{8D8F4711-E153-4445-B23E-EEB598826DF3}" type="presParOf" srcId="{64B2EFAF-EAF3-4F93-B3D9-4E89B942D9CF}" destId="{C9A8C8C6-1FDA-417F-8277-7780399EC4C0}" srcOrd="0" destOrd="0" presId="urn:microsoft.com/office/officeart/2005/8/layout/bProcess3"/>
    <dgm:cxn modelId="{47EA5A2A-18C2-476A-BC68-6F76E3307A2E}" type="presParOf" srcId="{FA4B2610-11E8-4D5D-B07E-2C6EE7BC4993}" destId="{7182AA3C-2E58-4239-A762-DCCF20F4E3F3}" srcOrd="8" destOrd="0" presId="urn:microsoft.com/office/officeart/2005/8/layout/bProcess3"/>
    <dgm:cxn modelId="{070678E8-8A12-4412-A367-78B3F952D584}" type="presParOf" srcId="{FA4B2610-11E8-4D5D-B07E-2C6EE7BC4993}" destId="{7CFF7E2A-4FF8-4ADA-904C-5750FAFC721C}" srcOrd="9" destOrd="0" presId="urn:microsoft.com/office/officeart/2005/8/layout/bProcess3"/>
    <dgm:cxn modelId="{7A7B7084-114B-4401-9CCD-3E5EC53D44D4}" type="presParOf" srcId="{7CFF7E2A-4FF8-4ADA-904C-5750FAFC721C}" destId="{D7A1C9D0-8F7D-4103-99D1-0D6B9C452794}" srcOrd="0" destOrd="0" presId="urn:microsoft.com/office/officeart/2005/8/layout/bProcess3"/>
    <dgm:cxn modelId="{CD2BA6C5-11A6-435C-B058-B49BE150227B}" type="presParOf" srcId="{FA4B2610-11E8-4D5D-B07E-2C6EE7BC4993}" destId="{A657177D-7D4F-4DCF-9996-0B3A2FBDD3DF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EC90F0-9DAC-4479-902D-F47AD0B1C1C0}" type="doc">
      <dgm:prSet loTypeId="urn:microsoft.com/office/officeart/2005/8/layout/chevron1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IN"/>
        </a:p>
      </dgm:t>
    </dgm:pt>
    <dgm:pt modelId="{D74869B5-ADA5-4A4D-82AD-78018B7896AA}">
      <dgm:prSet phldrT="[Text]" phldr="0"/>
      <dgm:spPr>
        <a:solidFill>
          <a:schemeClr val="accent4">
            <a:lumMod val="50000"/>
            <a:alpha val="90000"/>
          </a:schemeClr>
        </a:solidFill>
      </dgm:spPr>
      <dgm:t>
        <a:bodyPr/>
        <a:lstStyle/>
        <a:p>
          <a:r>
            <a:rPr lang="en-US" dirty="0"/>
            <a:t>Feasibility</a:t>
          </a:r>
          <a:endParaRPr lang="en-IN" dirty="0"/>
        </a:p>
      </dgm:t>
    </dgm:pt>
    <dgm:pt modelId="{15829DEB-2FBA-44B6-8C18-643C3C1F569B}" type="parTrans" cxnId="{69975D2E-2834-463E-962C-F455F5AD1E17}">
      <dgm:prSet/>
      <dgm:spPr/>
      <dgm:t>
        <a:bodyPr/>
        <a:lstStyle/>
        <a:p>
          <a:endParaRPr lang="en-IN"/>
        </a:p>
      </dgm:t>
    </dgm:pt>
    <dgm:pt modelId="{8D3B6C2B-EBFB-40E1-88AD-4FC7ED878DB6}" type="sibTrans" cxnId="{69975D2E-2834-463E-962C-F455F5AD1E17}">
      <dgm:prSet/>
      <dgm:spPr/>
      <dgm:t>
        <a:bodyPr/>
        <a:lstStyle/>
        <a:p>
          <a:endParaRPr lang="en-IN"/>
        </a:p>
      </dgm:t>
    </dgm:pt>
    <dgm:pt modelId="{8EBD96F0-9A81-4B43-A252-3397DEADE619}">
      <dgm:prSet phldrT="[Text]" phldr="0"/>
      <dgm:spPr>
        <a:solidFill>
          <a:schemeClr val="accent4">
            <a:lumMod val="75000"/>
            <a:alpha val="70000"/>
          </a:schemeClr>
        </a:solidFill>
      </dgm:spPr>
      <dgm:t>
        <a:bodyPr/>
        <a:lstStyle/>
        <a:p>
          <a:r>
            <a:rPr lang="en-US" dirty="0"/>
            <a:t>Challenges</a:t>
          </a:r>
          <a:endParaRPr lang="en-IN" dirty="0"/>
        </a:p>
      </dgm:t>
    </dgm:pt>
    <dgm:pt modelId="{6786AD72-DF6F-461E-A856-90E8A40C6DAD}" type="parTrans" cxnId="{4C8B4326-71B4-4173-9F9D-CA9191CE52A0}">
      <dgm:prSet/>
      <dgm:spPr/>
      <dgm:t>
        <a:bodyPr/>
        <a:lstStyle/>
        <a:p>
          <a:endParaRPr lang="en-IN"/>
        </a:p>
      </dgm:t>
    </dgm:pt>
    <dgm:pt modelId="{115BCA6E-7572-488F-A919-12D3AA14A8A0}" type="sibTrans" cxnId="{4C8B4326-71B4-4173-9F9D-CA9191CE52A0}">
      <dgm:prSet/>
      <dgm:spPr/>
      <dgm:t>
        <a:bodyPr/>
        <a:lstStyle/>
        <a:p>
          <a:endParaRPr lang="en-IN"/>
        </a:p>
      </dgm:t>
    </dgm:pt>
    <dgm:pt modelId="{7D54050A-C79C-4F72-B2BF-D5656A71FD23}">
      <dgm:prSet phldrT="[Text]" phldr="0"/>
      <dgm:spPr>
        <a:solidFill>
          <a:schemeClr val="accent4">
            <a:lumMod val="60000"/>
            <a:lumOff val="40000"/>
            <a:alpha val="50000"/>
          </a:schemeClr>
        </a:solidFill>
      </dgm:spPr>
      <dgm:t>
        <a:bodyPr/>
        <a:lstStyle/>
        <a:p>
          <a:r>
            <a:rPr lang="en-US" dirty="0"/>
            <a:t>Strategies</a:t>
          </a:r>
          <a:endParaRPr lang="en-IN" dirty="0"/>
        </a:p>
      </dgm:t>
    </dgm:pt>
    <dgm:pt modelId="{B4237731-9AB0-4B23-AF43-2C61903E4FB8}" type="parTrans" cxnId="{02FD1C14-44EE-4A24-9C19-E46225A82704}">
      <dgm:prSet/>
      <dgm:spPr/>
      <dgm:t>
        <a:bodyPr/>
        <a:lstStyle/>
        <a:p>
          <a:endParaRPr lang="en-IN"/>
        </a:p>
      </dgm:t>
    </dgm:pt>
    <dgm:pt modelId="{32624361-F4D0-40C0-891E-DFBC20666382}" type="sibTrans" cxnId="{02FD1C14-44EE-4A24-9C19-E46225A82704}">
      <dgm:prSet/>
      <dgm:spPr/>
      <dgm:t>
        <a:bodyPr/>
        <a:lstStyle/>
        <a:p>
          <a:endParaRPr lang="en-IN"/>
        </a:p>
      </dgm:t>
    </dgm:pt>
    <dgm:pt modelId="{2BEC3F3D-ECA3-4C54-87E9-C6E0DDD1D2CA}" type="pres">
      <dgm:prSet presAssocID="{ACEC90F0-9DAC-4479-902D-F47AD0B1C1C0}" presName="Name0" presStyleCnt="0">
        <dgm:presLayoutVars>
          <dgm:dir/>
          <dgm:animLvl val="lvl"/>
          <dgm:resizeHandles val="exact"/>
        </dgm:presLayoutVars>
      </dgm:prSet>
      <dgm:spPr/>
    </dgm:pt>
    <dgm:pt modelId="{8E8B8E42-4010-4425-9D21-81B4F58E16C0}" type="pres">
      <dgm:prSet presAssocID="{D74869B5-ADA5-4A4D-82AD-78018B7896AA}" presName="parTxOnly" presStyleLbl="node1" presStyleIdx="0" presStyleCnt="3" custLinFactNeighborX="-48416">
        <dgm:presLayoutVars>
          <dgm:chMax val="0"/>
          <dgm:chPref val="0"/>
          <dgm:bulletEnabled val="1"/>
        </dgm:presLayoutVars>
      </dgm:prSet>
      <dgm:spPr/>
    </dgm:pt>
    <dgm:pt modelId="{EE31E037-9F57-4F49-8653-AF218CDF5AC1}" type="pres">
      <dgm:prSet presAssocID="{8D3B6C2B-EBFB-40E1-88AD-4FC7ED878DB6}" presName="parTxOnlySpace" presStyleCnt="0"/>
      <dgm:spPr/>
    </dgm:pt>
    <dgm:pt modelId="{A0A0D675-E225-4D3A-92D3-A29C41F4112D}" type="pres">
      <dgm:prSet presAssocID="{8EBD96F0-9A81-4B43-A252-3397DEADE619}" presName="parTxOnly" presStyleLbl="node1" presStyleIdx="1" presStyleCnt="3" custLinFactNeighborX="-36793">
        <dgm:presLayoutVars>
          <dgm:chMax val="0"/>
          <dgm:chPref val="0"/>
          <dgm:bulletEnabled val="1"/>
        </dgm:presLayoutVars>
      </dgm:prSet>
      <dgm:spPr/>
    </dgm:pt>
    <dgm:pt modelId="{4F2A3BCA-B35A-4895-8BC6-5AEECFBC774D}" type="pres">
      <dgm:prSet presAssocID="{115BCA6E-7572-488F-A919-12D3AA14A8A0}" presName="parTxOnlySpace" presStyleCnt="0"/>
      <dgm:spPr/>
    </dgm:pt>
    <dgm:pt modelId="{E10C9510-7C82-48A3-A161-573158769EFE}" type="pres">
      <dgm:prSet presAssocID="{7D54050A-C79C-4F72-B2BF-D5656A71FD23}" presName="parTxOnly" presStyleLbl="node1" presStyleIdx="2" presStyleCnt="3" custLinFactNeighborX="-18795">
        <dgm:presLayoutVars>
          <dgm:chMax val="0"/>
          <dgm:chPref val="0"/>
          <dgm:bulletEnabled val="1"/>
        </dgm:presLayoutVars>
      </dgm:prSet>
      <dgm:spPr/>
    </dgm:pt>
  </dgm:ptLst>
  <dgm:cxnLst>
    <dgm:cxn modelId="{8C0C1A12-7586-4F21-BA7C-9174AFC5F55B}" type="presOf" srcId="{D74869B5-ADA5-4A4D-82AD-78018B7896AA}" destId="{8E8B8E42-4010-4425-9D21-81B4F58E16C0}" srcOrd="0" destOrd="0" presId="urn:microsoft.com/office/officeart/2005/8/layout/chevron1"/>
    <dgm:cxn modelId="{02FD1C14-44EE-4A24-9C19-E46225A82704}" srcId="{ACEC90F0-9DAC-4479-902D-F47AD0B1C1C0}" destId="{7D54050A-C79C-4F72-B2BF-D5656A71FD23}" srcOrd="2" destOrd="0" parTransId="{B4237731-9AB0-4B23-AF43-2C61903E4FB8}" sibTransId="{32624361-F4D0-40C0-891E-DFBC20666382}"/>
    <dgm:cxn modelId="{09592620-50BE-4005-AA90-058AC4A13F5E}" type="presOf" srcId="{ACEC90F0-9DAC-4479-902D-F47AD0B1C1C0}" destId="{2BEC3F3D-ECA3-4C54-87E9-C6E0DDD1D2CA}" srcOrd="0" destOrd="0" presId="urn:microsoft.com/office/officeart/2005/8/layout/chevron1"/>
    <dgm:cxn modelId="{4C8B4326-71B4-4173-9F9D-CA9191CE52A0}" srcId="{ACEC90F0-9DAC-4479-902D-F47AD0B1C1C0}" destId="{8EBD96F0-9A81-4B43-A252-3397DEADE619}" srcOrd="1" destOrd="0" parTransId="{6786AD72-DF6F-461E-A856-90E8A40C6DAD}" sibTransId="{115BCA6E-7572-488F-A919-12D3AA14A8A0}"/>
    <dgm:cxn modelId="{69975D2E-2834-463E-962C-F455F5AD1E17}" srcId="{ACEC90F0-9DAC-4479-902D-F47AD0B1C1C0}" destId="{D74869B5-ADA5-4A4D-82AD-78018B7896AA}" srcOrd="0" destOrd="0" parTransId="{15829DEB-2FBA-44B6-8C18-643C3C1F569B}" sibTransId="{8D3B6C2B-EBFB-40E1-88AD-4FC7ED878DB6}"/>
    <dgm:cxn modelId="{4F081E78-A469-416B-99D4-BDA1CD7A0D79}" type="presOf" srcId="{7D54050A-C79C-4F72-B2BF-D5656A71FD23}" destId="{E10C9510-7C82-48A3-A161-573158769EFE}" srcOrd="0" destOrd="0" presId="urn:microsoft.com/office/officeart/2005/8/layout/chevron1"/>
    <dgm:cxn modelId="{B9BB60AD-E974-4353-AB8B-89AD5FA86AF9}" type="presOf" srcId="{8EBD96F0-9A81-4B43-A252-3397DEADE619}" destId="{A0A0D675-E225-4D3A-92D3-A29C41F4112D}" srcOrd="0" destOrd="0" presId="urn:microsoft.com/office/officeart/2005/8/layout/chevron1"/>
    <dgm:cxn modelId="{193E4B4F-2EEB-492A-9C93-A521CDF02222}" type="presParOf" srcId="{2BEC3F3D-ECA3-4C54-87E9-C6E0DDD1D2CA}" destId="{8E8B8E42-4010-4425-9D21-81B4F58E16C0}" srcOrd="0" destOrd="0" presId="urn:microsoft.com/office/officeart/2005/8/layout/chevron1"/>
    <dgm:cxn modelId="{8D97C5CE-E18E-457A-A7AE-D32F1629B5AF}" type="presParOf" srcId="{2BEC3F3D-ECA3-4C54-87E9-C6E0DDD1D2CA}" destId="{EE31E037-9F57-4F49-8653-AF218CDF5AC1}" srcOrd="1" destOrd="0" presId="urn:microsoft.com/office/officeart/2005/8/layout/chevron1"/>
    <dgm:cxn modelId="{749147E0-79C2-4987-A749-3A4E2CB939C3}" type="presParOf" srcId="{2BEC3F3D-ECA3-4C54-87E9-C6E0DDD1D2CA}" destId="{A0A0D675-E225-4D3A-92D3-A29C41F4112D}" srcOrd="2" destOrd="0" presId="urn:microsoft.com/office/officeart/2005/8/layout/chevron1"/>
    <dgm:cxn modelId="{2AE0D654-1445-4FC8-949A-990BEC5B84D6}" type="presParOf" srcId="{2BEC3F3D-ECA3-4C54-87E9-C6E0DDD1D2CA}" destId="{4F2A3BCA-B35A-4895-8BC6-5AEECFBC774D}" srcOrd="3" destOrd="0" presId="urn:microsoft.com/office/officeart/2005/8/layout/chevron1"/>
    <dgm:cxn modelId="{F101F695-DCB7-4591-848E-55E4F367E9E1}" type="presParOf" srcId="{2BEC3F3D-ECA3-4C54-87E9-C6E0DDD1D2CA}" destId="{E10C9510-7C82-48A3-A161-573158769EF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D65F7-D078-4CB6-950B-D7F49F49A15B}">
      <dsp:nvSpPr>
        <dsp:cNvPr id="0" name=""/>
        <dsp:cNvSpPr/>
      </dsp:nvSpPr>
      <dsp:spPr>
        <a:xfrm>
          <a:off x="2523017" y="1299825"/>
          <a:ext cx="5496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676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83348" y="1342643"/>
        <a:ext cx="29013" cy="5802"/>
      </dsp:txXfrm>
    </dsp:sp>
    <dsp:sp modelId="{8F4A2258-C2A9-4A00-8E37-6DD262E9A519}">
      <dsp:nvSpPr>
        <dsp:cNvPr id="0" name=""/>
        <dsp:cNvSpPr/>
      </dsp:nvSpPr>
      <dsp:spPr>
        <a:xfrm>
          <a:off x="1878" y="588663"/>
          <a:ext cx="2522939" cy="151376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Data Input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Faculty, Rooms, Subject, Shift</a:t>
          </a:r>
        </a:p>
      </dsp:txBody>
      <dsp:txXfrm>
        <a:off x="1878" y="588663"/>
        <a:ext cx="2522939" cy="1513763"/>
      </dsp:txXfrm>
    </dsp:sp>
    <dsp:sp modelId="{DE664959-3752-4CA2-AF75-C6BDA1BEF3F8}">
      <dsp:nvSpPr>
        <dsp:cNvPr id="0" name=""/>
        <dsp:cNvSpPr/>
      </dsp:nvSpPr>
      <dsp:spPr>
        <a:xfrm>
          <a:off x="1219662" y="2100627"/>
          <a:ext cx="3396582" cy="549676"/>
        </a:xfrm>
        <a:custGeom>
          <a:avLst/>
          <a:gdLst/>
          <a:ahLst/>
          <a:cxnLst/>
          <a:rect l="0" t="0" r="0" b="0"/>
          <a:pathLst>
            <a:path>
              <a:moveTo>
                <a:pt x="3396582" y="0"/>
              </a:moveTo>
              <a:lnTo>
                <a:pt x="3396582" y="291938"/>
              </a:lnTo>
              <a:lnTo>
                <a:pt x="0" y="291938"/>
              </a:lnTo>
              <a:lnTo>
                <a:pt x="0" y="549676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31809" y="2372563"/>
        <a:ext cx="172289" cy="5802"/>
      </dsp:txXfrm>
    </dsp:sp>
    <dsp:sp modelId="{E5EC960D-D176-4C4C-AB17-5B35B290DCC4}">
      <dsp:nvSpPr>
        <dsp:cNvPr id="0" name=""/>
        <dsp:cNvSpPr/>
      </dsp:nvSpPr>
      <dsp:spPr>
        <a:xfrm>
          <a:off x="3105093" y="588663"/>
          <a:ext cx="3022304" cy="151376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AI Optimizer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Clash-free, optimized </a:t>
          </a:r>
          <a:r>
            <a:rPr lang="en-IN" sz="1600" kern="1200" dirty="0" err="1">
              <a:solidFill>
                <a:schemeClr val="tx1"/>
              </a:solidFill>
            </a:rPr>
            <a:t>timetatbles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3105093" y="588663"/>
        <a:ext cx="3022304" cy="1513763"/>
      </dsp:txXfrm>
    </dsp:sp>
    <dsp:sp modelId="{60BB5005-0B55-4999-B97F-2C859E568A6D}">
      <dsp:nvSpPr>
        <dsp:cNvPr id="0" name=""/>
        <dsp:cNvSpPr/>
      </dsp:nvSpPr>
      <dsp:spPr>
        <a:xfrm>
          <a:off x="2435647" y="3511946"/>
          <a:ext cx="10789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6594" y="45720"/>
              </a:lnTo>
              <a:lnTo>
                <a:pt x="556594" y="52138"/>
              </a:lnTo>
              <a:lnTo>
                <a:pt x="1078988" y="52138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47402" y="3554764"/>
        <a:ext cx="55480" cy="5802"/>
      </dsp:txXfrm>
    </dsp:sp>
    <dsp:sp modelId="{EF4CB222-D390-47B0-ACA5-55751EF87C35}">
      <dsp:nvSpPr>
        <dsp:cNvPr id="0" name=""/>
        <dsp:cNvSpPr/>
      </dsp:nvSpPr>
      <dsp:spPr>
        <a:xfrm>
          <a:off x="1878" y="2682703"/>
          <a:ext cx="2435569" cy="1749925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Multiple Timetable Options Generated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1878" y="2682703"/>
        <a:ext cx="2435569" cy="1749925"/>
      </dsp:txXfrm>
    </dsp:sp>
    <dsp:sp modelId="{64B2EFAF-EAF3-4F93-B3D9-4E89B942D9CF}">
      <dsp:nvSpPr>
        <dsp:cNvPr id="0" name=""/>
        <dsp:cNvSpPr/>
      </dsp:nvSpPr>
      <dsp:spPr>
        <a:xfrm>
          <a:off x="1263347" y="4253370"/>
          <a:ext cx="3545158" cy="903268"/>
        </a:xfrm>
        <a:custGeom>
          <a:avLst/>
          <a:gdLst/>
          <a:ahLst/>
          <a:cxnLst/>
          <a:rect l="0" t="0" r="0" b="0"/>
          <a:pathLst>
            <a:path>
              <a:moveTo>
                <a:pt x="3545158" y="0"/>
              </a:moveTo>
              <a:lnTo>
                <a:pt x="3545158" y="468734"/>
              </a:lnTo>
              <a:lnTo>
                <a:pt x="0" y="468734"/>
              </a:lnTo>
              <a:lnTo>
                <a:pt x="0" y="903268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44274" y="4702103"/>
        <a:ext cx="183304" cy="5802"/>
      </dsp:txXfrm>
    </dsp:sp>
    <dsp:sp modelId="{6AEE63AE-D990-4EC3-BB9B-5D6F63EC69F4}">
      <dsp:nvSpPr>
        <dsp:cNvPr id="0" name=""/>
        <dsp:cNvSpPr/>
      </dsp:nvSpPr>
      <dsp:spPr>
        <a:xfrm>
          <a:off x="3547036" y="2872998"/>
          <a:ext cx="2522939" cy="1382172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Admin Review &amp; </a:t>
          </a:r>
          <a:r>
            <a:rPr lang="en-US" sz="1800" b="1" kern="1200" dirty="0" err="1">
              <a:solidFill>
                <a:schemeClr val="tx1"/>
              </a:solidFill>
            </a:rPr>
            <a:t>Approvel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3547036" y="2872998"/>
        <a:ext cx="2522939" cy="1382172"/>
      </dsp:txXfrm>
    </dsp:sp>
    <dsp:sp modelId="{7CFF7E2A-4FF8-4ADA-904C-5750FAFC721C}">
      <dsp:nvSpPr>
        <dsp:cNvPr id="0" name=""/>
        <dsp:cNvSpPr/>
      </dsp:nvSpPr>
      <dsp:spPr>
        <a:xfrm>
          <a:off x="2523017" y="5900200"/>
          <a:ext cx="9363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258" y="45720"/>
              </a:lnTo>
              <a:lnTo>
                <a:pt x="485258" y="53319"/>
              </a:lnTo>
              <a:lnTo>
                <a:pt x="936316" y="53319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2967001" y="5943019"/>
        <a:ext cx="48347" cy="5802"/>
      </dsp:txXfrm>
    </dsp:sp>
    <dsp:sp modelId="{7182AA3C-2E58-4239-A762-DCCF20F4E3F3}">
      <dsp:nvSpPr>
        <dsp:cNvPr id="0" name=""/>
        <dsp:cNvSpPr/>
      </dsp:nvSpPr>
      <dsp:spPr>
        <a:xfrm>
          <a:off x="1878" y="5189038"/>
          <a:ext cx="2522939" cy="151376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</a:rPr>
            <a:t>Publish to Students &amp; Faculty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1878" y="5189038"/>
        <a:ext cx="2522939" cy="1513763"/>
      </dsp:txXfrm>
    </dsp:sp>
    <dsp:sp modelId="{A657177D-7D4F-4DCF-9996-0B3A2FBDD3DF}">
      <dsp:nvSpPr>
        <dsp:cNvPr id="0" name=""/>
        <dsp:cNvSpPr/>
      </dsp:nvSpPr>
      <dsp:spPr>
        <a:xfrm>
          <a:off x="3491733" y="5020504"/>
          <a:ext cx="2310356" cy="186603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Auto-Reschedule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Leaves, Room Issues</a:t>
          </a:r>
        </a:p>
      </dsp:txBody>
      <dsp:txXfrm>
        <a:off x="3491733" y="5020504"/>
        <a:ext cx="2310356" cy="1866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B8E42-4010-4425-9D21-81B4F58E16C0}">
      <dsp:nvSpPr>
        <dsp:cNvPr id="0" name=""/>
        <dsp:cNvSpPr/>
      </dsp:nvSpPr>
      <dsp:spPr>
        <a:xfrm>
          <a:off x="0" y="0"/>
          <a:ext cx="5567046" cy="900127"/>
        </a:xfrm>
        <a:prstGeom prst="chevron">
          <a:avLst/>
        </a:prstGeom>
        <a:solidFill>
          <a:schemeClr val="accent4">
            <a:lumMod val="50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Feasibility</a:t>
          </a:r>
          <a:endParaRPr lang="en-IN" sz="5400" kern="1200" dirty="0"/>
        </a:p>
      </dsp:txBody>
      <dsp:txXfrm>
        <a:off x="450064" y="0"/>
        <a:ext cx="4666919" cy="900127"/>
      </dsp:txXfrm>
    </dsp:sp>
    <dsp:sp modelId="{A0A0D675-E225-4D3A-92D3-A29C41F4112D}">
      <dsp:nvSpPr>
        <dsp:cNvPr id="0" name=""/>
        <dsp:cNvSpPr/>
      </dsp:nvSpPr>
      <dsp:spPr>
        <a:xfrm>
          <a:off x="4810082" y="0"/>
          <a:ext cx="5567046" cy="900127"/>
        </a:xfrm>
        <a:prstGeom prst="chevron">
          <a:avLst/>
        </a:prstGeom>
        <a:solidFill>
          <a:schemeClr val="accent4">
            <a:lumMod val="75000"/>
            <a:alpha val="7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Challenges</a:t>
          </a:r>
          <a:endParaRPr lang="en-IN" sz="5400" kern="1200" dirty="0"/>
        </a:p>
      </dsp:txBody>
      <dsp:txXfrm>
        <a:off x="5260146" y="0"/>
        <a:ext cx="4666919" cy="900127"/>
      </dsp:txXfrm>
    </dsp:sp>
    <dsp:sp modelId="{E10C9510-7C82-48A3-A161-573158769EFE}">
      <dsp:nvSpPr>
        <dsp:cNvPr id="0" name=""/>
        <dsp:cNvSpPr/>
      </dsp:nvSpPr>
      <dsp:spPr>
        <a:xfrm>
          <a:off x="9920620" y="0"/>
          <a:ext cx="5567046" cy="900127"/>
        </a:xfrm>
        <a:prstGeom prst="chevron">
          <a:avLst/>
        </a:prstGeom>
        <a:solidFill>
          <a:schemeClr val="accent4">
            <a:lumMod val="60000"/>
            <a:lumOff val="4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027" tIns="72009" rIns="72009" bIns="72009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Strategies</a:t>
          </a:r>
          <a:endParaRPr lang="en-IN" sz="5400" kern="1200" dirty="0"/>
        </a:p>
      </dsp:txBody>
      <dsp:txXfrm>
        <a:off x="10370684" y="0"/>
        <a:ext cx="4666919" cy="900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ja.wikipedia.org/wiki/Reac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ixabay.com/nl/knooppunt-js-logo-nodejs-javascript-736399/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s://commons.wikimedia.org/wiki/File:MongoDB_Logo.svg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mtoyokura.github.io/python-koza/practice_2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15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9914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63138" y="390103"/>
            <a:ext cx="2392325" cy="1287253"/>
            <a:chOff x="0" y="0"/>
            <a:chExt cx="3189767" cy="1716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355"/>
            </a:xfrm>
            <a:custGeom>
              <a:avLst/>
              <a:gdLst/>
              <a:ahLst/>
              <a:cxnLst/>
              <a:rect l="l" t="t" r="r" b="b"/>
              <a:pathLst>
                <a:path w="3189732" h="1716355">
                  <a:moveTo>
                    <a:pt x="0" y="0"/>
                  </a:moveTo>
                  <a:lnTo>
                    <a:pt x="3189732" y="0"/>
                  </a:lnTo>
                  <a:lnTo>
                    <a:pt x="3189732" y="1716355"/>
                  </a:lnTo>
                  <a:lnTo>
                    <a:pt x="0" y="1716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1040" r="-1" b="-6103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61781" y="390103"/>
            <a:ext cx="933839" cy="1277194"/>
            <a:chOff x="0" y="0"/>
            <a:chExt cx="1245119" cy="1702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37975" y="876300"/>
            <a:ext cx="13567686" cy="10891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endParaRPr dirty="0"/>
          </a:p>
          <a:p>
            <a:pPr marL="759867" lvl="2" indent="-253289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 - </a:t>
            </a:r>
            <a:r>
              <a:rPr lang="en-IN" sz="3600" b="1" dirty="0">
                <a:solidFill>
                  <a:schemeClr val="bg1"/>
                </a:solidFill>
                <a:latin typeface="League Spartan" panose="020B0604020202020204" charset="0"/>
                <a:cs typeface="Arial" panose="020B0604020202020204" pitchFamily="34" charset="0"/>
              </a:rPr>
              <a:t>Smart Classroom &amp; Timetable  Scheduler</a:t>
            </a:r>
            <a:endParaRPr lang="en-US" sz="3600" dirty="0">
              <a:solidFill>
                <a:schemeClr val="bg1"/>
              </a:solidFill>
              <a:latin typeface="League Spartan" panose="020B0604020202020204" charset="0"/>
              <a:ea typeface="League Spartan"/>
              <a:cs typeface="League Spartan"/>
              <a:sym typeface="League Spartan"/>
            </a:endParaRP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 - AI Code Brigade</a:t>
            </a: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 -  1. Ishwari Gunjal</a:t>
            </a:r>
          </a:p>
          <a:p>
            <a:pPr marL="506730" lvl="2" algn="just">
              <a:lnSpc>
                <a:spcPts val="864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   2. Shaikh Raunak</a:t>
            </a:r>
          </a:p>
          <a:p>
            <a:pPr marL="506730" lvl="2" algn="just">
              <a:lnSpc>
                <a:spcPts val="864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   3. Anand Sharma</a:t>
            </a:r>
          </a:p>
          <a:p>
            <a:pPr marL="506730" lvl="2" algn="just">
              <a:lnSpc>
                <a:spcPts val="864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   4. Salunke Shripad</a:t>
            </a: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3733800" y="6743700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109367" y="3277593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3B06A23-4943-B0A2-0E22-5477201D090A}"/>
              </a:ext>
            </a:extLst>
          </p:cNvPr>
          <p:cNvSpPr/>
          <p:nvPr/>
        </p:nvSpPr>
        <p:spPr>
          <a:xfrm>
            <a:off x="10287000" y="1859590"/>
            <a:ext cx="7162799" cy="746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74725233-60A3-01F3-3FBC-16FF72F04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859090"/>
              </p:ext>
            </p:extLst>
          </p:nvPr>
        </p:nvGraphicFramePr>
        <p:xfrm>
          <a:off x="10803761" y="1875567"/>
          <a:ext cx="6129276" cy="746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263DEE0-503B-4D8B-4CFA-F74B454C71CB}"/>
              </a:ext>
            </a:extLst>
          </p:cNvPr>
          <p:cNvSpPr txBox="1"/>
          <p:nvPr/>
        </p:nvSpPr>
        <p:spPr>
          <a:xfrm>
            <a:off x="687928" y="1414960"/>
            <a:ext cx="9236838" cy="471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🟦 </a:t>
            </a:r>
            <a:r>
              <a:rPr lang="en-IN" sz="3200" b="1" dirty="0">
                <a:solidFill>
                  <a:schemeClr val="bg1"/>
                </a:solidFill>
              </a:rPr>
              <a:t>Proposed Solution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1</a:t>
            </a:r>
            <a:r>
              <a:rPr lang="en-IN" sz="2800" dirty="0">
                <a:solidFill>
                  <a:schemeClr val="bg1"/>
                </a:solidFill>
              </a:rPr>
              <a:t>. Develop an </a:t>
            </a:r>
            <a:r>
              <a:rPr lang="en-IN" sz="2800" b="1" dirty="0">
                <a:solidFill>
                  <a:schemeClr val="bg1"/>
                </a:solidFill>
              </a:rPr>
              <a:t>AI-powered Web-based Scheduler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2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  <a:r>
              <a:rPr lang="en-IN" sz="2800" b="1" dirty="0">
                <a:solidFill>
                  <a:schemeClr val="bg1"/>
                </a:solidFill>
              </a:rPr>
              <a:t>Optimization Engine</a:t>
            </a: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3. </a:t>
            </a:r>
            <a:r>
              <a:rPr lang="en-US" sz="2800" b="1" dirty="0">
                <a:solidFill>
                  <a:schemeClr val="bg1"/>
                </a:solidFill>
              </a:rPr>
              <a:t>Smart Feature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75CB9-B8BF-80E4-8FC9-55F0CA583577}"/>
              </a:ext>
            </a:extLst>
          </p:cNvPr>
          <p:cNvSpPr txBox="1"/>
          <p:nvPr/>
        </p:nvSpPr>
        <p:spPr>
          <a:xfrm>
            <a:off x="928587" y="3587990"/>
            <a:ext cx="798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Uses Constraint Programming  to ensure no clashes.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Applies soft optimization : balanced workload, minimal student  gaps, high room utilization.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3F35D3-44A9-5E1D-F7DD-BCDBECD44C48}"/>
              </a:ext>
            </a:extLst>
          </p:cNvPr>
          <p:cNvSpPr txBox="1"/>
          <p:nvPr/>
        </p:nvSpPr>
        <p:spPr>
          <a:xfrm>
            <a:off x="744464" y="5498682"/>
            <a:ext cx="8217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Multi-department, multi-shift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 Dynamic rescheduling → quick fixes when faculty take leave or   rooms become unavailable..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Multiple timetable options with scores (utilization %, workload balance</a:t>
            </a:r>
            <a:r>
              <a:rPr lang="en-IN" sz="1600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73EC7-20F6-118B-8A48-7BB2F7F375B4}"/>
              </a:ext>
            </a:extLst>
          </p:cNvPr>
          <p:cNvSpPr txBox="1"/>
          <p:nvPr/>
        </p:nvSpPr>
        <p:spPr>
          <a:xfrm>
            <a:off x="744464" y="7640070"/>
            <a:ext cx="853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🟦 </a:t>
            </a:r>
            <a:r>
              <a:rPr lang="en-US" sz="3200" b="1" dirty="0">
                <a:solidFill>
                  <a:schemeClr val="bg1"/>
                </a:solidFill>
              </a:rPr>
              <a:t> Uniqueness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Multiple optimized timetable options with 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Auto-rescheduling for faculty leave/room unavailability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Smart suggestions when optimal solution not possible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A32391-856C-79D2-C585-47B1578FB57A}"/>
              </a:ext>
            </a:extLst>
          </p:cNvPr>
          <p:cNvSpPr/>
          <p:nvPr/>
        </p:nvSpPr>
        <p:spPr>
          <a:xfrm>
            <a:off x="457200" y="1569295"/>
            <a:ext cx="8821664" cy="80481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BABBB-4FAB-F1F9-4244-549B34E1DF53}"/>
              </a:ext>
            </a:extLst>
          </p:cNvPr>
          <p:cNvSpPr txBox="1"/>
          <p:nvPr/>
        </p:nvSpPr>
        <p:spPr>
          <a:xfrm>
            <a:off x="1905000" y="390103"/>
            <a:ext cx="1310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 Bold" panose="02020804030307010803" pitchFamily="18" charset="0"/>
              </a:rPr>
              <a:t>IDEA TITTLE</a:t>
            </a:r>
            <a:endParaRPr lang="en-IN" sz="6000" dirty="0">
              <a:solidFill>
                <a:schemeClr val="bg1"/>
              </a:solidFill>
              <a:latin typeface="Garamond Bold" panose="02020804030307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7445AF-128A-96B8-8816-EF53AC4AA321}"/>
              </a:ext>
            </a:extLst>
          </p:cNvPr>
          <p:cNvSpPr/>
          <p:nvPr/>
        </p:nvSpPr>
        <p:spPr>
          <a:xfrm>
            <a:off x="1323135" y="1682564"/>
            <a:ext cx="3852461" cy="551833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9BF805-AF63-5769-718B-393BBAF44CB8}"/>
              </a:ext>
            </a:extLst>
          </p:cNvPr>
          <p:cNvSpPr/>
          <p:nvPr/>
        </p:nvSpPr>
        <p:spPr>
          <a:xfrm>
            <a:off x="1907213" y="2550950"/>
            <a:ext cx="2590800" cy="57894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 to Platform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3B32A3D-D03F-B27B-ABD7-14671A1FE24B}"/>
              </a:ext>
            </a:extLst>
          </p:cNvPr>
          <p:cNvSpPr/>
          <p:nvPr/>
        </p:nvSpPr>
        <p:spPr>
          <a:xfrm>
            <a:off x="3072017" y="3162018"/>
            <a:ext cx="228599" cy="44380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F66C1F-8BB9-51AC-1B8E-42B927E98B85}"/>
              </a:ext>
            </a:extLst>
          </p:cNvPr>
          <p:cNvSpPr/>
          <p:nvPr/>
        </p:nvSpPr>
        <p:spPr>
          <a:xfrm>
            <a:off x="2064992" y="3605825"/>
            <a:ext cx="2149878" cy="1579108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📝 Input Data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• Classrooms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• Subjects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• Faculties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• Constraints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988FAC-39D9-9C43-5C7B-DBA806C1EB5B}"/>
              </a:ext>
            </a:extLst>
          </p:cNvPr>
          <p:cNvSpPr txBox="1"/>
          <p:nvPr/>
        </p:nvSpPr>
        <p:spPr>
          <a:xfrm>
            <a:off x="1278089" y="2008018"/>
            <a:ext cx="241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 / Faculty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CD4152-C1B7-1229-10B0-CE4E905DF259}"/>
              </a:ext>
            </a:extLst>
          </p:cNvPr>
          <p:cNvSpPr/>
          <p:nvPr/>
        </p:nvSpPr>
        <p:spPr>
          <a:xfrm>
            <a:off x="1914097" y="5630100"/>
            <a:ext cx="2590800" cy="84186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📊 Validation &amp; Store Data(DB)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FB2CE64-184D-5184-535E-B62EEB9F3809}"/>
              </a:ext>
            </a:extLst>
          </p:cNvPr>
          <p:cNvSpPr/>
          <p:nvPr/>
        </p:nvSpPr>
        <p:spPr>
          <a:xfrm>
            <a:off x="3034039" y="5217058"/>
            <a:ext cx="228599" cy="44380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166741-86FF-A062-0694-F0B5AED9689F}"/>
              </a:ext>
            </a:extLst>
          </p:cNvPr>
          <p:cNvSpPr/>
          <p:nvPr/>
        </p:nvSpPr>
        <p:spPr>
          <a:xfrm>
            <a:off x="6100574" y="1643959"/>
            <a:ext cx="4737490" cy="546989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4CB2D-CC83-BF5A-7BF0-EC0ED97C0F4B}"/>
              </a:ext>
            </a:extLst>
          </p:cNvPr>
          <p:cNvSpPr txBox="1"/>
          <p:nvPr/>
        </p:nvSpPr>
        <p:spPr>
          <a:xfrm>
            <a:off x="6478322" y="200801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Optimization Engine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65FBDF-C7C7-5E70-37E4-21501B3F92F1}"/>
              </a:ext>
            </a:extLst>
          </p:cNvPr>
          <p:cNvSpPr/>
          <p:nvPr/>
        </p:nvSpPr>
        <p:spPr>
          <a:xfrm>
            <a:off x="6616718" y="2590416"/>
            <a:ext cx="3453910" cy="1029796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⚙ Analyze Constraints(classroom limits, faculty load , subject combinations)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727F7FF-8FFB-2C9D-7150-9B51769F3FDB}"/>
              </a:ext>
            </a:extLst>
          </p:cNvPr>
          <p:cNvSpPr/>
          <p:nvPr/>
        </p:nvSpPr>
        <p:spPr>
          <a:xfrm>
            <a:off x="8115075" y="3667884"/>
            <a:ext cx="228597" cy="408818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3562517-472D-D754-0FBA-F0CA80EA93CE}"/>
              </a:ext>
            </a:extLst>
          </p:cNvPr>
          <p:cNvSpPr/>
          <p:nvPr/>
        </p:nvSpPr>
        <p:spPr>
          <a:xfrm>
            <a:off x="6596662" y="4066033"/>
            <a:ext cx="3600163" cy="102979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🤖 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Generate Optimized Timetable Options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D435C51-957D-5FB7-A725-F58E2E029B92}"/>
              </a:ext>
            </a:extLst>
          </p:cNvPr>
          <p:cNvSpPr/>
          <p:nvPr/>
        </p:nvSpPr>
        <p:spPr>
          <a:xfrm>
            <a:off x="8115073" y="5143500"/>
            <a:ext cx="228599" cy="443807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DBCE66-54E3-73A3-1533-608A8AB3C613}"/>
              </a:ext>
            </a:extLst>
          </p:cNvPr>
          <p:cNvSpPr/>
          <p:nvPr/>
        </p:nvSpPr>
        <p:spPr>
          <a:xfrm>
            <a:off x="6632772" y="5587307"/>
            <a:ext cx="3323633" cy="92745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💡 Suggest Rearrangements (if clashes found)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EC8AB88-DAEA-56A3-4DE8-F44AAFC7FDBB}"/>
              </a:ext>
            </a:extLst>
          </p:cNvPr>
          <p:cNvSpPr/>
          <p:nvPr/>
        </p:nvSpPr>
        <p:spPr>
          <a:xfrm>
            <a:off x="10905930" y="2850831"/>
            <a:ext cx="886572" cy="38027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72B18C-52AA-4647-F7B0-966E77352F8C}"/>
              </a:ext>
            </a:extLst>
          </p:cNvPr>
          <p:cNvSpPr/>
          <p:nvPr/>
        </p:nvSpPr>
        <p:spPr>
          <a:xfrm>
            <a:off x="11792502" y="1858481"/>
            <a:ext cx="5297778" cy="23706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D8FF798-A13F-9437-9B98-1B5C7A5E3AE1}"/>
              </a:ext>
            </a:extLst>
          </p:cNvPr>
          <p:cNvSpPr/>
          <p:nvPr/>
        </p:nvSpPr>
        <p:spPr>
          <a:xfrm>
            <a:off x="5228487" y="4050326"/>
            <a:ext cx="886572" cy="38027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56219-16F1-B99E-F1B1-4BD08AB6DCD9}"/>
              </a:ext>
            </a:extLst>
          </p:cNvPr>
          <p:cNvSpPr txBox="1"/>
          <p:nvPr/>
        </p:nvSpPr>
        <p:spPr>
          <a:xfrm>
            <a:off x="13332872" y="200087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 &amp; Approval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55A7243-8D2A-4637-6AB6-8E076262B2B5}"/>
              </a:ext>
            </a:extLst>
          </p:cNvPr>
          <p:cNvSpPr/>
          <p:nvPr/>
        </p:nvSpPr>
        <p:spPr>
          <a:xfrm>
            <a:off x="12117291" y="2480213"/>
            <a:ext cx="4648200" cy="51301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👀 Review Timetable Options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ACBC150-39E1-AE79-5438-E9B7B4A24242}"/>
              </a:ext>
            </a:extLst>
          </p:cNvPr>
          <p:cNvSpPr/>
          <p:nvPr/>
        </p:nvSpPr>
        <p:spPr>
          <a:xfrm>
            <a:off x="12065728" y="3231110"/>
            <a:ext cx="4648200" cy="57281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✅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Approve Final Timetable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2BD8179-7DF5-2AF8-A74D-5998FF75C7E5}"/>
              </a:ext>
            </a:extLst>
          </p:cNvPr>
          <p:cNvSpPr/>
          <p:nvPr/>
        </p:nvSpPr>
        <p:spPr>
          <a:xfrm>
            <a:off x="11763042" y="4850832"/>
            <a:ext cx="5297777" cy="7620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🌐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Publish Timetable(on Web Portal)</a:t>
            </a:r>
            <a:endParaRPr kumimoji="0" lang="en-IN" sz="2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Arrow: Curved Left 41">
            <a:extLst>
              <a:ext uri="{FF2B5EF4-FFF2-40B4-BE49-F238E27FC236}">
                <a16:creationId xmlns:a16="http://schemas.microsoft.com/office/drawing/2014/main" id="{71CD8E6E-8779-1800-22DF-3B97438D0DEE}"/>
              </a:ext>
            </a:extLst>
          </p:cNvPr>
          <p:cNvSpPr/>
          <p:nvPr/>
        </p:nvSpPr>
        <p:spPr>
          <a:xfrm>
            <a:off x="17090280" y="3286758"/>
            <a:ext cx="588120" cy="2085342"/>
          </a:xfrm>
          <a:prstGeom prst="curvedLeftArrow">
            <a:avLst>
              <a:gd name="adj1" fmla="val 25000"/>
              <a:gd name="adj2" fmla="val 50000"/>
              <a:gd name="adj3" fmla="val 4469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04CA168-BBCA-2D5A-146F-D247B075A840}"/>
              </a:ext>
            </a:extLst>
          </p:cNvPr>
          <p:cNvSpPr/>
          <p:nvPr/>
        </p:nvSpPr>
        <p:spPr>
          <a:xfrm>
            <a:off x="11710151" y="6122188"/>
            <a:ext cx="5350668" cy="84744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👩‍🎓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Students &amp; Faculty Access Final Timetable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67D13380-72B8-1C0F-1B25-1C0EA3BFBD51}"/>
              </a:ext>
            </a:extLst>
          </p:cNvPr>
          <p:cNvSpPr/>
          <p:nvPr/>
        </p:nvSpPr>
        <p:spPr>
          <a:xfrm flipH="1">
            <a:off x="14111948" y="5655879"/>
            <a:ext cx="334359" cy="42326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C40AD9D-EDD2-D455-B6AB-9D4A7D538EA1}"/>
              </a:ext>
            </a:extLst>
          </p:cNvPr>
          <p:cNvSpPr/>
          <p:nvPr/>
        </p:nvSpPr>
        <p:spPr>
          <a:xfrm>
            <a:off x="596703" y="7426210"/>
            <a:ext cx="4874672" cy="26056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1BB94D-28F3-B992-C9A1-715998929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83987"/>
          <a:stretch>
            <a:fillRect/>
          </a:stretch>
        </p:blipFill>
        <p:spPr>
          <a:xfrm>
            <a:off x="1125346" y="7727475"/>
            <a:ext cx="655703" cy="71412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BDC121F-4DF6-A0DB-1427-BF5C0CD6F8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386783" y="7866507"/>
            <a:ext cx="969784" cy="57247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4C18DD5-DAE4-2D33-3D7A-7C94F72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88881" y="7722632"/>
            <a:ext cx="650179" cy="65668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CABE728-AE21-9D63-652F-96F6AD75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17" y="8637898"/>
            <a:ext cx="899080" cy="9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 descr="Assignment | OR-Tools | Google for Developers">
            <a:extLst>
              <a:ext uri="{FF2B5EF4-FFF2-40B4-BE49-F238E27FC236}">
                <a16:creationId xmlns:a16="http://schemas.microsoft.com/office/drawing/2014/main" id="{F541D8E7-93AC-5F84-ED0C-C1FFF1A2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68" y="8810891"/>
            <a:ext cx="768063" cy="6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1356B71-7F61-E363-205A-3A36D26B8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V="1">
            <a:off x="4023380" y="8810891"/>
            <a:ext cx="715680" cy="671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CC798-A947-5D59-143F-B26EDFFA9586}"/>
              </a:ext>
            </a:extLst>
          </p:cNvPr>
          <p:cNvSpPr txBox="1"/>
          <p:nvPr/>
        </p:nvSpPr>
        <p:spPr>
          <a:xfrm>
            <a:off x="6616718" y="7356646"/>
            <a:ext cx="1111194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 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Frontend where users (students/admin) work with the timetable UI.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 (Backend) 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takes care of requests like “Generate Timetable”.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OR-Tools / Solver 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It really makes a timetable that doesn't have any conflicts.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MongoDB 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keeps track of final schedules, teachers, students, and limits.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Render 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 up the backend (Node.js + Python microservice) and the frontend (React).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8F3D39-EAB0-DE66-0673-3F21DF0D021C}"/>
              </a:ext>
            </a:extLst>
          </p:cNvPr>
          <p:cNvSpPr/>
          <p:nvPr/>
        </p:nvSpPr>
        <p:spPr>
          <a:xfrm>
            <a:off x="6596662" y="7426210"/>
            <a:ext cx="10176061" cy="26056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371600" y="-292419"/>
            <a:ext cx="15544800" cy="31432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 Bold"/>
              <a:ea typeface="Garamond Bold"/>
              <a:cs typeface="Garamond Bold"/>
              <a:sym typeface="Garamond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58269-E6E4-8F8C-0600-9FF9CAD355EF}"/>
              </a:ext>
            </a:extLst>
          </p:cNvPr>
          <p:cNvSpPr txBox="1"/>
          <p:nvPr/>
        </p:nvSpPr>
        <p:spPr>
          <a:xfrm>
            <a:off x="1621759" y="190500"/>
            <a:ext cx="13999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 Bold" panose="02020804030307010803" pitchFamily="18" charset="0"/>
                <a:ea typeface="Gadugi" panose="020B0502040204020203" pitchFamily="34" charset="0"/>
                <a:cs typeface="+mn-cs"/>
              </a:rPr>
              <a:t>TECHNICAL  APPORACH</a:t>
            </a:r>
          </a:p>
        </p:txBody>
      </p:sp>
    </p:spTree>
    <p:extLst>
      <p:ext uri="{BB962C8B-B14F-4D97-AF65-F5344CB8AC3E}">
        <p14:creationId xmlns:p14="http://schemas.microsoft.com/office/powerpoint/2010/main" val="121520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1759" y="-633414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90D416D-FB57-A878-CBC8-D0DA161A8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056576"/>
              </p:ext>
            </p:extLst>
          </p:nvPr>
        </p:nvGraphicFramePr>
        <p:xfrm>
          <a:off x="1141102" y="1790701"/>
          <a:ext cx="15596869" cy="900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ED72A7F8-E47F-71EE-4D7E-66CF6437C41D}"/>
              </a:ext>
            </a:extLst>
          </p:cNvPr>
          <p:cNvSpPr/>
          <p:nvPr/>
        </p:nvSpPr>
        <p:spPr>
          <a:xfrm>
            <a:off x="876136" y="2911839"/>
            <a:ext cx="5029200" cy="6996925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12506-1B05-2E27-C1AE-5718E0DB97A6}"/>
              </a:ext>
            </a:extLst>
          </p:cNvPr>
          <p:cNvSpPr txBox="1"/>
          <p:nvPr/>
        </p:nvSpPr>
        <p:spPr>
          <a:xfrm>
            <a:off x="1371597" y="2989688"/>
            <a:ext cx="4038277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Technically possible with </a:t>
            </a:r>
            <a:r>
              <a:rPr lang="en-US" sz="2400" b="1" dirty="0"/>
              <a:t>AI/optimization </a:t>
            </a:r>
            <a:r>
              <a:rPr lang="en-US" sz="2400" dirty="0"/>
              <a:t>(Google OR-Tools).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Capable </a:t>
            </a:r>
            <a:r>
              <a:rPr lang="en-US" sz="2400" b="1" dirty="0"/>
              <a:t>of integrating with the current college website or ERP.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Scalable</a:t>
            </a:r>
            <a:r>
              <a:rPr lang="en-US" sz="2400" dirty="0"/>
              <a:t> for organizations with </a:t>
            </a:r>
            <a:r>
              <a:rPr lang="en-US" sz="2400" b="1" dirty="0"/>
              <a:t>multiple departments and shifts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Cloud-based deployment </a:t>
            </a:r>
            <a:r>
              <a:rPr lang="en-US" sz="2400" dirty="0"/>
              <a:t>guarantees </a:t>
            </a:r>
            <a:r>
              <a:rPr lang="en-US" sz="2400" b="1" dirty="0"/>
              <a:t>dependability</a:t>
            </a:r>
            <a:r>
              <a:rPr lang="en-US" sz="2400" dirty="0"/>
              <a:t> and </a:t>
            </a:r>
            <a:r>
              <a:rPr lang="en-US" sz="2400" b="1" dirty="0"/>
              <a:t>accessibility.</a:t>
            </a:r>
            <a:endParaRPr lang="en-IN" sz="2400" b="1" dirty="0"/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327F73E9-BF5B-E7A0-5C96-DBAD8A634C4D}"/>
              </a:ext>
            </a:extLst>
          </p:cNvPr>
          <p:cNvSpPr/>
          <p:nvPr/>
        </p:nvSpPr>
        <p:spPr>
          <a:xfrm>
            <a:off x="6172200" y="2906218"/>
            <a:ext cx="5029200" cy="6996925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4BCB1-4591-2200-DCCC-A9D1C10AA75C}"/>
              </a:ext>
            </a:extLst>
          </p:cNvPr>
          <p:cNvSpPr txBox="1"/>
          <p:nvPr/>
        </p:nvSpPr>
        <p:spPr>
          <a:xfrm>
            <a:off x="6553200" y="2690828"/>
            <a:ext cx="4267200" cy="696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Managing </a:t>
            </a:r>
            <a:r>
              <a:rPr lang="en-US" sz="2400" b="1" dirty="0"/>
              <a:t>intricate elective combinations </a:t>
            </a:r>
            <a:r>
              <a:rPr lang="en-US" sz="2400" dirty="0"/>
              <a:t>is one of the challenges.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Handling </a:t>
            </a:r>
            <a:r>
              <a:rPr lang="en-US" sz="2400" b="1" dirty="0"/>
              <a:t>unexpected faculty absences or disruptions in the classroom.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Making sure </a:t>
            </a:r>
            <a:r>
              <a:rPr lang="en-US" sz="2400" b="1" dirty="0"/>
              <a:t>algorithms are scalable </a:t>
            </a:r>
            <a:r>
              <a:rPr lang="en-US" sz="2400" dirty="0"/>
              <a:t>for big schools with thousands of students.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Accuracy of data (inaccurate inputs will result in incorrect output).</a:t>
            </a:r>
            <a:endParaRPr lang="en-IN" sz="2400" dirty="0"/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FCEAD7D5-0FBD-1342-0FE9-0E04ABD08EF9}"/>
              </a:ext>
            </a:extLst>
          </p:cNvPr>
          <p:cNvSpPr/>
          <p:nvPr/>
        </p:nvSpPr>
        <p:spPr>
          <a:xfrm>
            <a:off x="11496995" y="2911839"/>
            <a:ext cx="5029200" cy="6996925"/>
          </a:xfrm>
          <a:prstGeom prst="round2Same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B3FE4E-A2AD-302A-8A71-7E428CE6ED89}"/>
              </a:ext>
            </a:extLst>
          </p:cNvPr>
          <p:cNvSpPr txBox="1"/>
          <p:nvPr/>
        </p:nvSpPr>
        <p:spPr>
          <a:xfrm>
            <a:off x="11815536" y="2989688"/>
            <a:ext cx="3810104" cy="640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Pre-cluster electives</a:t>
            </a:r>
            <a:r>
              <a:rPr lang="en-US" sz="2400" dirty="0"/>
              <a:t> to cut down on complexity.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Put in place an </a:t>
            </a:r>
            <a:r>
              <a:rPr lang="en-US" sz="2400" b="1" dirty="0"/>
              <a:t>auto-rescheduling module </a:t>
            </a:r>
            <a:r>
              <a:rPr lang="en-US" sz="2400" dirty="0"/>
              <a:t>for unforeseen circumstances.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scalability, use </a:t>
            </a:r>
            <a:r>
              <a:rPr lang="en-US" sz="2400" b="1" dirty="0"/>
              <a:t>cloud computing </a:t>
            </a:r>
            <a:r>
              <a:rPr lang="en-US" sz="2400" dirty="0"/>
              <a:t>and optimize algorithms.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Verify </a:t>
            </a:r>
            <a:r>
              <a:rPr lang="en-US" sz="2400" b="1" dirty="0"/>
              <a:t>admin checks and data validation </a:t>
            </a:r>
            <a:r>
              <a:rPr lang="en-US" sz="2400" dirty="0"/>
              <a:t>before executing the scheduler.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2443" y="-593263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69463" y="2727809"/>
            <a:ext cx="16069949" cy="2068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endParaRPr dirty="0"/>
          </a:p>
          <a:p>
            <a:pPr algn="just">
              <a:lnSpc>
                <a:spcPts val="8640"/>
              </a:lnSpc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6457E-BF02-41FE-2EA0-0F96D0E3CF8D}"/>
              </a:ext>
            </a:extLst>
          </p:cNvPr>
          <p:cNvSpPr/>
          <p:nvPr/>
        </p:nvSpPr>
        <p:spPr>
          <a:xfrm>
            <a:off x="1538188" y="2105514"/>
            <a:ext cx="4467421" cy="9172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Impact</a:t>
            </a:r>
            <a:endParaRPr lang="en-IN" sz="26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1F70E6-7955-5A69-079A-EC64A6956A66}"/>
              </a:ext>
            </a:extLst>
          </p:cNvPr>
          <p:cNvSpPr/>
          <p:nvPr/>
        </p:nvSpPr>
        <p:spPr>
          <a:xfrm>
            <a:off x="1538188" y="3257703"/>
            <a:ext cx="6158011" cy="913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Streamlines class scheduling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9219B-D871-DBF3-B6CE-4CCC17C9ED53}"/>
              </a:ext>
            </a:extLst>
          </p:cNvPr>
          <p:cNvSpPr/>
          <p:nvPr/>
        </p:nvSpPr>
        <p:spPr>
          <a:xfrm>
            <a:off x="1538188" y="4332608"/>
            <a:ext cx="6158011" cy="8302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Saves time and effort for administrators.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AD72CE-E5C4-556A-5BBF-FD50AA2D2F6E}"/>
              </a:ext>
            </a:extLst>
          </p:cNvPr>
          <p:cNvSpPr/>
          <p:nvPr/>
        </p:nvSpPr>
        <p:spPr>
          <a:xfrm>
            <a:off x="1541206" y="5402886"/>
            <a:ext cx="6154993" cy="952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Enhances </a:t>
            </a:r>
            <a:r>
              <a:rPr lang="en-US" sz="2400" b="1" dirty="0">
                <a:solidFill>
                  <a:schemeClr val="tx1"/>
                </a:solidFill>
              </a:rPr>
              <a:t>student learning experience</a:t>
            </a:r>
            <a:r>
              <a:rPr lang="en-US" sz="2400" dirty="0">
                <a:solidFill>
                  <a:schemeClr val="tx1"/>
                </a:solidFill>
              </a:rPr>
              <a:t> with fewer idle hours.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F960E7-485A-FF09-E33F-4FD867B6E671}"/>
              </a:ext>
            </a:extLst>
          </p:cNvPr>
          <p:cNvSpPr/>
          <p:nvPr/>
        </p:nvSpPr>
        <p:spPr>
          <a:xfrm>
            <a:off x="1566453" y="6524933"/>
            <a:ext cx="6154993" cy="952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Supports digital transformation of higher education institutions.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F2D2C7-3CF3-9BAC-5D95-D193F131D0FA}"/>
              </a:ext>
            </a:extLst>
          </p:cNvPr>
          <p:cNvSpPr/>
          <p:nvPr/>
        </p:nvSpPr>
        <p:spPr>
          <a:xfrm>
            <a:off x="1552379" y="7651762"/>
            <a:ext cx="6143820" cy="952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improves </a:t>
            </a:r>
            <a:r>
              <a:rPr lang="en-US" sz="2400" b="1" dirty="0">
                <a:solidFill>
                  <a:schemeClr val="tx1"/>
                </a:solidFill>
              </a:rPr>
              <a:t>faculty workload balance</a:t>
            </a:r>
            <a:r>
              <a:rPr lang="en-US" sz="2400" dirty="0">
                <a:solidFill>
                  <a:schemeClr val="tx1"/>
                </a:solidFill>
              </a:rPr>
              <a:t> and reduces stress.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4413AB-0E71-3364-8CC0-FB49E58D313A}"/>
              </a:ext>
            </a:extLst>
          </p:cNvPr>
          <p:cNvSpPr/>
          <p:nvPr/>
        </p:nvSpPr>
        <p:spPr>
          <a:xfrm>
            <a:off x="1541206" y="8744850"/>
            <a:ext cx="6143820" cy="952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Eliminates timetable clashes across departments &amp; shifts.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85AF95-7322-3C63-78D1-954DD0367F8B}"/>
              </a:ext>
            </a:extLst>
          </p:cNvPr>
          <p:cNvSpPr/>
          <p:nvPr/>
        </p:nvSpPr>
        <p:spPr>
          <a:xfrm>
            <a:off x="11733407" y="2123874"/>
            <a:ext cx="4468973" cy="9080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Benefit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CA82A2-B99E-B6AC-B195-91700FF3764F}"/>
              </a:ext>
            </a:extLst>
          </p:cNvPr>
          <p:cNvSpPr txBox="1"/>
          <p:nvPr/>
        </p:nvSpPr>
        <p:spPr>
          <a:xfrm>
            <a:off x="5276837" y="3073037"/>
            <a:ext cx="10618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EAC78C-FB19-467B-5D4F-F1D3DF8D666F}"/>
              </a:ext>
            </a:extLst>
          </p:cNvPr>
          <p:cNvSpPr/>
          <p:nvPr/>
        </p:nvSpPr>
        <p:spPr>
          <a:xfrm>
            <a:off x="11321340" y="3539931"/>
            <a:ext cx="5624611" cy="1263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Optimal use of classrooms/labs, transparency in scheduling</a:t>
            </a:r>
            <a:endParaRPr lang="en-IN" sz="2400" dirty="0"/>
          </a:p>
        </p:txBody>
      </p:sp>
      <p:sp>
        <p:nvSpPr>
          <p:cNvPr id="43" name="Flowchart: Delay 42">
            <a:extLst>
              <a:ext uri="{FF2B5EF4-FFF2-40B4-BE49-F238E27FC236}">
                <a16:creationId xmlns:a16="http://schemas.microsoft.com/office/drawing/2014/main" id="{F86D658D-43B8-0988-0833-1D9D49C8C58C}"/>
              </a:ext>
            </a:extLst>
          </p:cNvPr>
          <p:cNvSpPr/>
          <p:nvPr/>
        </p:nvSpPr>
        <p:spPr>
          <a:xfrm>
            <a:off x="9251777" y="3527968"/>
            <a:ext cx="1765650" cy="1275350"/>
          </a:xfrm>
          <a:prstGeom prst="flowChartDelay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2400" dirty="0"/>
              <a:t> </a:t>
            </a:r>
            <a:r>
              <a:rPr lang="en-IN" sz="2400" b="1" dirty="0">
                <a:solidFill>
                  <a:schemeClr val="tx1"/>
                </a:solidFill>
              </a:rPr>
              <a:t>Institutes</a:t>
            </a:r>
          </a:p>
        </p:txBody>
      </p:sp>
      <p:sp>
        <p:nvSpPr>
          <p:cNvPr id="45" name="Flowchart: Delay 44">
            <a:extLst>
              <a:ext uri="{FF2B5EF4-FFF2-40B4-BE49-F238E27FC236}">
                <a16:creationId xmlns:a16="http://schemas.microsoft.com/office/drawing/2014/main" id="{C1B21DBB-E61D-09E0-D09C-DEEBA4D6DBC0}"/>
              </a:ext>
            </a:extLst>
          </p:cNvPr>
          <p:cNvSpPr/>
          <p:nvPr/>
        </p:nvSpPr>
        <p:spPr>
          <a:xfrm>
            <a:off x="9272004" y="5700025"/>
            <a:ext cx="1765650" cy="1371600"/>
          </a:xfrm>
          <a:prstGeom prst="flowChartDelay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B8893E-52D1-EA51-48DF-F060A9405BFB}"/>
              </a:ext>
            </a:extLst>
          </p:cNvPr>
          <p:cNvSpPr/>
          <p:nvPr/>
        </p:nvSpPr>
        <p:spPr>
          <a:xfrm>
            <a:off x="11268974" y="5700025"/>
            <a:ext cx="5624611" cy="1371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Balanced workload, easier leave &amp; substitution handling</a:t>
            </a:r>
            <a:endParaRPr lang="en-IN" sz="2400" dirty="0"/>
          </a:p>
        </p:txBody>
      </p:sp>
      <p:sp>
        <p:nvSpPr>
          <p:cNvPr id="47" name="Flowchart: Delay 46">
            <a:extLst>
              <a:ext uri="{FF2B5EF4-FFF2-40B4-BE49-F238E27FC236}">
                <a16:creationId xmlns:a16="http://schemas.microsoft.com/office/drawing/2014/main" id="{B9EAD67F-65F3-91D3-8258-AAA90D13B614}"/>
              </a:ext>
            </a:extLst>
          </p:cNvPr>
          <p:cNvSpPr/>
          <p:nvPr/>
        </p:nvSpPr>
        <p:spPr>
          <a:xfrm>
            <a:off x="9265134" y="7968332"/>
            <a:ext cx="1738936" cy="1371600"/>
          </a:xfrm>
          <a:prstGeom prst="flowChartDelay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2400" b="1" dirty="0"/>
              <a:t>  </a:t>
            </a:r>
            <a:r>
              <a:rPr lang="en-IN" sz="2400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7BA5F7-CDAF-B723-908C-D5A774EF577D}"/>
              </a:ext>
            </a:extLst>
          </p:cNvPr>
          <p:cNvSpPr/>
          <p:nvPr/>
        </p:nvSpPr>
        <p:spPr>
          <a:xfrm>
            <a:off x="11358211" y="7918602"/>
            <a:ext cx="5640431" cy="13716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Clash-free schedules, less waiting time, smoother elective management.</a:t>
            </a:r>
            <a:endParaRPr lang="en-IN" sz="2400" dirty="0"/>
          </a:p>
          <a:p>
            <a:pPr algn="ctr"/>
            <a:endParaRPr lang="en-IN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F113CC-6C9A-A720-16A2-E1CC26C97404}"/>
              </a:ext>
            </a:extLst>
          </p:cNvPr>
          <p:cNvCxnSpPr>
            <a:cxnSpLocks/>
          </p:cNvCxnSpPr>
          <p:nvPr/>
        </p:nvCxnSpPr>
        <p:spPr>
          <a:xfrm>
            <a:off x="8458200" y="2438131"/>
            <a:ext cx="0" cy="69470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8556DD05-5E83-429E-955C-C5A90207D117}"/>
              </a:ext>
            </a:extLst>
          </p:cNvPr>
          <p:cNvSpPr/>
          <p:nvPr/>
        </p:nvSpPr>
        <p:spPr>
          <a:xfrm>
            <a:off x="596494" y="2419209"/>
            <a:ext cx="933821" cy="1307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6E732E-EA8B-DB9A-FC72-97634299301A}"/>
              </a:ext>
            </a:extLst>
          </p:cNvPr>
          <p:cNvCxnSpPr>
            <a:cxnSpLocks/>
          </p:cNvCxnSpPr>
          <p:nvPr/>
        </p:nvCxnSpPr>
        <p:spPr>
          <a:xfrm>
            <a:off x="596494" y="2438131"/>
            <a:ext cx="0" cy="6734522"/>
          </a:xfrm>
          <a:prstGeom prst="line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FA42ABE-9408-F1F8-D62A-EE6F43317359}"/>
              </a:ext>
            </a:extLst>
          </p:cNvPr>
          <p:cNvSpPr/>
          <p:nvPr/>
        </p:nvSpPr>
        <p:spPr>
          <a:xfrm>
            <a:off x="614563" y="3709265"/>
            <a:ext cx="933821" cy="1307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27D7E44-77D1-388E-4950-7B0168C26D3D}"/>
              </a:ext>
            </a:extLst>
          </p:cNvPr>
          <p:cNvSpPr/>
          <p:nvPr/>
        </p:nvSpPr>
        <p:spPr>
          <a:xfrm>
            <a:off x="602273" y="4689380"/>
            <a:ext cx="933821" cy="1307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E3850F8-BB75-1658-E5A1-FCD5D93A6549}"/>
              </a:ext>
            </a:extLst>
          </p:cNvPr>
          <p:cNvSpPr/>
          <p:nvPr/>
        </p:nvSpPr>
        <p:spPr>
          <a:xfrm>
            <a:off x="627333" y="5803308"/>
            <a:ext cx="933821" cy="1307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1E2BDEB-952A-DB07-35EE-B2A39F0151D9}"/>
              </a:ext>
            </a:extLst>
          </p:cNvPr>
          <p:cNvSpPr/>
          <p:nvPr/>
        </p:nvSpPr>
        <p:spPr>
          <a:xfrm>
            <a:off x="616383" y="6937778"/>
            <a:ext cx="933821" cy="1307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4522FDC-9AF7-0BA3-4991-A204AB14D8EE}"/>
              </a:ext>
            </a:extLst>
          </p:cNvPr>
          <p:cNvSpPr/>
          <p:nvPr/>
        </p:nvSpPr>
        <p:spPr>
          <a:xfrm>
            <a:off x="632174" y="8072248"/>
            <a:ext cx="933821" cy="1307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3928256-735A-4CC1-A8D3-5AA35696D54F}"/>
              </a:ext>
            </a:extLst>
          </p:cNvPr>
          <p:cNvSpPr/>
          <p:nvPr/>
        </p:nvSpPr>
        <p:spPr>
          <a:xfrm>
            <a:off x="600431" y="9055399"/>
            <a:ext cx="933821" cy="13077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551</Words>
  <Application>Microsoft Office PowerPoint</Application>
  <PresentationFormat>Custom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Garamond Bold</vt:lpstr>
      <vt:lpstr>League Spartan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HACKATHON 2025 (3).pptx</dc:title>
  <cp:lastModifiedBy>Raunak Shaikh</cp:lastModifiedBy>
  <cp:revision>7</cp:revision>
  <dcterms:created xsi:type="dcterms:W3CDTF">2006-08-16T00:00:00Z</dcterms:created>
  <dcterms:modified xsi:type="dcterms:W3CDTF">2025-09-18T09:11:02Z</dcterms:modified>
  <dc:identifier>DAGyy09PZKM</dc:identifier>
</cp:coreProperties>
</file>