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4"/>
  </p:notesMasterIdLst>
  <p:sldIdLst>
    <p:sldId id="256" r:id="rId3"/>
    <p:sldId id="257" r:id="rId4"/>
    <p:sldId id="276" r:id="rId5"/>
    <p:sldId id="258" r:id="rId6"/>
    <p:sldId id="259" r:id="rId7"/>
    <p:sldId id="260" r:id="rId8"/>
    <p:sldId id="261" r:id="rId9"/>
    <p:sldId id="263" r:id="rId10"/>
    <p:sldId id="277" r:id="rId11"/>
    <p:sldId id="278" r:id="rId12"/>
    <p:sldId id="285" r:id="rId13"/>
    <p:sldId id="287" r:id="rId14"/>
    <p:sldId id="288" r:id="rId15"/>
    <p:sldId id="289" r:id="rId16"/>
    <p:sldId id="286" r:id="rId17"/>
    <p:sldId id="284" r:id="rId18"/>
    <p:sldId id="283" r:id="rId19"/>
    <p:sldId id="282" r:id="rId20"/>
    <p:sldId id="279" r:id="rId21"/>
    <p:sldId id="281" r:id="rId22"/>
    <p:sldId id="280" r:id="rId23"/>
  </p:sldIdLst>
  <p:sldSz cx="20104100" cy="11309350"/>
  <p:notesSz cx="20104100" cy="1130935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fair Display" panose="000005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CPlkgrHCULglIwa+w0sO2CyK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7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2" y="1414462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7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c8da5ede62_0_6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g2c8da5ede6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560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081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422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8867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878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53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015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3445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61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075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434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8da5ede62_0_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g2c8da5ede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8da5ede62_0_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g2c8da5ede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8da5ede62_0_3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2c8da5ede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8da5ede62_0_4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c8da5ede6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543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da5ede62_0_16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c8da5ede6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46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dt" idx="10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c8da5ede62_0_611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g2c8da5ede62_0_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c8da5ede62_0_611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2c8da5ede62_0_611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g2c8da5ede62_0_611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c8da5ede62_0_611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c8da5ede62_0_611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E6A34-6C1A-4290-BD13-56E66B2E9DB8}"/>
              </a:ext>
            </a:extLst>
          </p:cNvPr>
          <p:cNvSpPr txBox="1"/>
          <p:nvPr/>
        </p:nvSpPr>
        <p:spPr>
          <a:xfrm>
            <a:off x="5629387" y="2177832"/>
            <a:ext cx="10081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5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title of the project here</a:t>
            </a: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9B3F3-8AFA-449F-BB90-71312169A42C}"/>
              </a:ext>
            </a:extLst>
          </p:cNvPr>
          <p:cNvSpPr txBox="1"/>
          <p:nvPr/>
        </p:nvSpPr>
        <p:spPr>
          <a:xfrm>
            <a:off x="5149215" y="3552051"/>
            <a:ext cx="1020699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</a:pPr>
            <a:r>
              <a:rPr lang="en-US" sz="3600" b="1" i="0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b="1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3600" b="1" i="0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EC81 : BE Major Project Phase I Presentation</a:t>
            </a:r>
            <a:endParaRPr lang="en-US" sz="36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lang="en-US" sz="36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38ED152B-705A-4827-8125-8897A1D76B4C}"/>
              </a:ext>
            </a:extLst>
          </p:cNvPr>
          <p:cNvSpPr txBox="1"/>
          <p:nvPr/>
        </p:nvSpPr>
        <p:spPr>
          <a:xfrm>
            <a:off x="6043930" y="5279019"/>
            <a:ext cx="11430000" cy="184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1		          					USN</a:t>
            </a:r>
            <a:endParaRPr sz="32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2	                            			USN</a:t>
            </a:r>
            <a:endParaRPr sz="32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3                            			USN </a:t>
            </a:r>
            <a:endParaRPr sz="32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5" name="Google Shape;92;p1">
            <a:extLst>
              <a:ext uri="{FF2B5EF4-FFF2-40B4-BE49-F238E27FC236}">
                <a16:creationId xmlns:a16="http://schemas.microsoft.com/office/drawing/2014/main" id="{5002A281-0CE7-471F-BC49-52FFD3C152ED}"/>
              </a:ext>
            </a:extLst>
          </p:cNvPr>
          <p:cNvSpPr txBox="1"/>
          <p:nvPr/>
        </p:nvSpPr>
        <p:spPr>
          <a:xfrm>
            <a:off x="6132512" y="7772400"/>
            <a:ext cx="11006137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35;p10">
            <a:extLst>
              <a:ext uri="{FF2B5EF4-FFF2-40B4-BE49-F238E27FC236}">
                <a16:creationId xmlns:a16="http://schemas.microsoft.com/office/drawing/2014/main" id="{677E6BCD-AAAA-4500-B70C-9320EAF20EC3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dirty="0"/>
          </a:p>
        </p:txBody>
      </p:sp>
      <p:sp>
        <p:nvSpPr>
          <p:cNvPr id="14" name="Google Shape;229;p10">
            <a:extLst>
              <a:ext uri="{FF2B5EF4-FFF2-40B4-BE49-F238E27FC236}">
                <a16:creationId xmlns:a16="http://schemas.microsoft.com/office/drawing/2014/main" id="{E4148696-D6D7-4BF5-963F-FF03C72C7AA1}"/>
              </a:ext>
            </a:extLst>
          </p:cNvPr>
          <p:cNvSpPr txBox="1"/>
          <p:nvPr/>
        </p:nvSpPr>
        <p:spPr>
          <a:xfrm>
            <a:off x="2479675" y="3687762"/>
            <a:ext cx="15497175" cy="6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executing the objectives, you are instructed to thoroughly do a literature review of the state-of-the-art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refer relevant and reputed journals available through IEEE explore or other good sources. Kindly avoid predatory journal publications.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instructions from your guide, pick a minimum of 25 relevant papers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the major findings from those papers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gap is observed, you can focus to that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a table as shown in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75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50;p11">
            <a:extLst>
              <a:ext uri="{FF2B5EF4-FFF2-40B4-BE49-F238E27FC236}">
                <a16:creationId xmlns:a16="http://schemas.microsoft.com/office/drawing/2014/main" id="{253CC2B1-54E9-477E-AEEF-9D0600D5E57A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8B7B24-DAAA-4042-B56D-807E76AF2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47685"/>
              </p:ext>
            </p:extLst>
          </p:nvPr>
        </p:nvGraphicFramePr>
        <p:xfrm>
          <a:off x="1420495" y="3513773"/>
          <a:ext cx="16535400" cy="6296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3144819156"/>
                    </a:ext>
                  </a:extLst>
                </a:gridCol>
                <a:gridCol w="9759950">
                  <a:extLst>
                    <a:ext uri="{9D8B030D-6E8A-4147-A177-3AD203B41FA5}">
                      <a16:colId xmlns:a16="http://schemas.microsoft.com/office/drawing/2014/main" val="1503004411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2110296563"/>
                    </a:ext>
                  </a:extLst>
                </a:gridCol>
              </a:tblGrid>
              <a:tr h="142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</a:t>
                      </a: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Title, Journal Name, Year 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76656"/>
                  </a:ext>
                </a:extLst>
              </a:tr>
              <a:tr h="39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Injection-Locked Frequency Divider Topology and Design Techniques for Wide Locking-Range and High-Order Division – </a:t>
                      </a:r>
                      <a:r>
                        <a:rPr lang="en-US" sz="28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Journal  of Solid State Circuits</a:t>
                      </a: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2800" b="1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 i="0" u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Locking range enhancement techniques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input frequency ranges of 7.8, 11.1, and 11.7-GHz on 180 nm standard CMOS technology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47.8% enhancement in the locking-range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01821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the above format. You may add up to a minimum of  20 relevant references and observations.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7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2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50;p11">
            <a:extLst>
              <a:ext uri="{FF2B5EF4-FFF2-40B4-BE49-F238E27FC236}">
                <a16:creationId xmlns:a16="http://schemas.microsoft.com/office/drawing/2014/main" id="{253CC2B1-54E9-477E-AEEF-9D0600D5E57A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8B7B24-DAAA-4042-B56D-807E76AF2A87}"/>
              </a:ext>
            </a:extLst>
          </p:cNvPr>
          <p:cNvGraphicFramePr>
            <a:graphicFrameLocks noGrp="1"/>
          </p:cNvGraphicFramePr>
          <p:nvPr/>
        </p:nvGraphicFramePr>
        <p:xfrm>
          <a:off x="1420495" y="3513773"/>
          <a:ext cx="16535400" cy="6296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3144819156"/>
                    </a:ext>
                  </a:extLst>
                </a:gridCol>
                <a:gridCol w="9759950">
                  <a:extLst>
                    <a:ext uri="{9D8B030D-6E8A-4147-A177-3AD203B41FA5}">
                      <a16:colId xmlns:a16="http://schemas.microsoft.com/office/drawing/2014/main" val="1503004411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2110296563"/>
                    </a:ext>
                  </a:extLst>
                </a:gridCol>
              </a:tblGrid>
              <a:tr h="142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</a:t>
                      </a: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Title, Journal Name, Year 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76656"/>
                  </a:ext>
                </a:extLst>
              </a:tr>
              <a:tr h="39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Injection-Locked Frequency Divider Topology and Design Techniques for Wide Locking-Range and High-Order Division – </a:t>
                      </a:r>
                      <a:r>
                        <a:rPr lang="en-US" sz="28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Journal  of Solid State Circuits</a:t>
                      </a: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2800" b="1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 i="0" u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Locking range enhancement techniques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input frequency ranges of 7.8, 11.1, and 11.7-GHz on 180 nm standard CMOS technology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47.8% enhancement in the locking-range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01821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the above format. You may add up to a minimum of  20 relevant references and observations.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7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4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50;p11">
            <a:extLst>
              <a:ext uri="{FF2B5EF4-FFF2-40B4-BE49-F238E27FC236}">
                <a16:creationId xmlns:a16="http://schemas.microsoft.com/office/drawing/2014/main" id="{253CC2B1-54E9-477E-AEEF-9D0600D5E57A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8B7B24-DAAA-4042-B56D-807E76AF2A87}"/>
              </a:ext>
            </a:extLst>
          </p:cNvPr>
          <p:cNvGraphicFramePr>
            <a:graphicFrameLocks noGrp="1"/>
          </p:cNvGraphicFramePr>
          <p:nvPr/>
        </p:nvGraphicFramePr>
        <p:xfrm>
          <a:off x="1420495" y="3513773"/>
          <a:ext cx="16535400" cy="6296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3144819156"/>
                    </a:ext>
                  </a:extLst>
                </a:gridCol>
                <a:gridCol w="9759950">
                  <a:extLst>
                    <a:ext uri="{9D8B030D-6E8A-4147-A177-3AD203B41FA5}">
                      <a16:colId xmlns:a16="http://schemas.microsoft.com/office/drawing/2014/main" val="1503004411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2110296563"/>
                    </a:ext>
                  </a:extLst>
                </a:gridCol>
              </a:tblGrid>
              <a:tr h="142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</a:t>
                      </a: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Title, Journal Name, Year 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76656"/>
                  </a:ext>
                </a:extLst>
              </a:tr>
              <a:tr h="39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Injection-Locked Frequency Divider Topology and Design Techniques for Wide Locking-Range and High-Order Division – </a:t>
                      </a:r>
                      <a:r>
                        <a:rPr lang="en-US" sz="28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Journal  of Solid State Circuits</a:t>
                      </a: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2800" b="1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 i="0" u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Locking range enhancement techniques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input frequency ranges of 7.8, 11.1, and 11.7-GHz on 180 nm standard CMOS technology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47.8% enhancement in the locking-range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01821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the above format. You may add up to a minimum of  20 relevant references and observations.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7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91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50;p11">
            <a:extLst>
              <a:ext uri="{FF2B5EF4-FFF2-40B4-BE49-F238E27FC236}">
                <a16:creationId xmlns:a16="http://schemas.microsoft.com/office/drawing/2014/main" id="{253CC2B1-54E9-477E-AEEF-9D0600D5E57A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8B7B24-DAAA-4042-B56D-807E76AF2A87}"/>
              </a:ext>
            </a:extLst>
          </p:cNvPr>
          <p:cNvGraphicFramePr>
            <a:graphicFrameLocks noGrp="1"/>
          </p:cNvGraphicFramePr>
          <p:nvPr/>
        </p:nvGraphicFramePr>
        <p:xfrm>
          <a:off x="1420495" y="3513773"/>
          <a:ext cx="16535400" cy="6296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3144819156"/>
                    </a:ext>
                  </a:extLst>
                </a:gridCol>
                <a:gridCol w="9759950">
                  <a:extLst>
                    <a:ext uri="{9D8B030D-6E8A-4147-A177-3AD203B41FA5}">
                      <a16:colId xmlns:a16="http://schemas.microsoft.com/office/drawing/2014/main" val="1503004411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2110296563"/>
                    </a:ext>
                  </a:extLst>
                </a:gridCol>
              </a:tblGrid>
              <a:tr h="142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</a:t>
                      </a: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Title, Journal Name, Year 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76656"/>
                  </a:ext>
                </a:extLst>
              </a:tr>
              <a:tr h="393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Injection-Locked Frequency Divider Topology and Design Techniques for Wide Locking-Range and High-Order Division – </a:t>
                      </a:r>
                      <a:r>
                        <a:rPr lang="en-US" sz="2800" b="1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Journal  of Solid State Circuits</a:t>
                      </a: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2800" b="1" i="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 i="0" u="none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Locking range enhancement techniques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input frequency ranges of 7.8, 11.1, and 11.7-GHz on 180 nm standard CMOS technology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47.8% enhancement in the locking-range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01821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the above format. You may add up to a minimum of  20 relevant references and observations.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7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0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9;p14">
            <a:extLst>
              <a:ext uri="{FF2B5EF4-FFF2-40B4-BE49-F238E27FC236}">
                <a16:creationId xmlns:a16="http://schemas.microsoft.com/office/drawing/2014/main" id="{69D234C1-62CD-44C7-9916-DD30D142C64D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 dirty="0"/>
          </a:p>
        </p:txBody>
      </p:sp>
      <p:sp>
        <p:nvSpPr>
          <p:cNvPr id="11" name="Google Shape;293;p14">
            <a:extLst>
              <a:ext uri="{FF2B5EF4-FFF2-40B4-BE49-F238E27FC236}">
                <a16:creationId xmlns:a16="http://schemas.microsoft.com/office/drawing/2014/main" id="{A6ACA559-E19E-46D3-8EFF-D673FDD24C4D}"/>
              </a:ext>
            </a:extLst>
          </p:cNvPr>
          <p:cNvSpPr txBox="1"/>
          <p:nvPr/>
        </p:nvSpPr>
        <p:spPr>
          <a:xfrm>
            <a:off x="2479675" y="3687762"/>
            <a:ext cx="15497175" cy="313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about the methodology you identified to execute the objectives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system of practices, techniques, procedures, and rules used to execute the project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with your guide to finalize the methodology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present in the form of a flow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43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15;p15">
            <a:extLst>
              <a:ext uri="{FF2B5EF4-FFF2-40B4-BE49-F238E27FC236}">
                <a16:creationId xmlns:a16="http://schemas.microsoft.com/office/drawing/2014/main" id="{389530C4-C555-42A5-B296-F7656B0B2943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 dirty="0"/>
          </a:p>
        </p:txBody>
      </p:sp>
      <p:sp>
        <p:nvSpPr>
          <p:cNvPr id="10" name="Google Shape;309;p15">
            <a:extLst>
              <a:ext uri="{FF2B5EF4-FFF2-40B4-BE49-F238E27FC236}">
                <a16:creationId xmlns:a16="http://schemas.microsoft.com/office/drawing/2014/main" id="{1942F434-130F-4744-9695-BBB643465025}"/>
              </a:ext>
            </a:extLst>
          </p:cNvPr>
          <p:cNvSpPr txBox="1"/>
          <p:nvPr/>
        </p:nvSpPr>
        <p:spPr>
          <a:xfrm>
            <a:off x="2479675" y="3687762"/>
            <a:ext cx="15497175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your flow diagram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16">
            <a:extLst>
              <a:ext uri="{FF2B5EF4-FFF2-40B4-BE49-F238E27FC236}">
                <a16:creationId xmlns:a16="http://schemas.microsoft.com/office/drawing/2014/main" id="{24893C54-8553-4E58-97C4-46BBCCA1C094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Software / Hardware </a:t>
            </a:r>
            <a:endParaRPr dirty="0"/>
          </a:p>
        </p:txBody>
      </p:sp>
      <p:sp>
        <p:nvSpPr>
          <p:cNvPr id="10" name="Google Shape;325;p16">
            <a:extLst>
              <a:ext uri="{FF2B5EF4-FFF2-40B4-BE49-F238E27FC236}">
                <a16:creationId xmlns:a16="http://schemas.microsoft.com/office/drawing/2014/main" id="{3C9192DF-7D7C-41C7-8F5E-6982498BA6E7}"/>
              </a:ext>
            </a:extLst>
          </p:cNvPr>
          <p:cNvSpPr txBox="1"/>
          <p:nvPr/>
        </p:nvSpPr>
        <p:spPr>
          <a:xfrm>
            <a:off x="2479675" y="3687762"/>
            <a:ext cx="15497175" cy="187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the details of the software and hardware requirements for your project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expenses are there, present a budget estimate also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645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47;p17">
            <a:extLst>
              <a:ext uri="{FF2B5EF4-FFF2-40B4-BE49-F238E27FC236}">
                <a16:creationId xmlns:a16="http://schemas.microsoft.com/office/drawing/2014/main" id="{29160A53-5A4A-4023-BD36-80C143459C52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 of the Project</a:t>
            </a:r>
            <a:endParaRPr dirty="0"/>
          </a:p>
        </p:txBody>
      </p:sp>
      <p:sp>
        <p:nvSpPr>
          <p:cNvPr id="10" name="Google Shape;341;p17">
            <a:extLst>
              <a:ext uri="{FF2B5EF4-FFF2-40B4-BE49-F238E27FC236}">
                <a16:creationId xmlns:a16="http://schemas.microsoft.com/office/drawing/2014/main" id="{90D8D868-90F2-4670-9D6F-998EA6969275}"/>
              </a:ext>
            </a:extLst>
          </p:cNvPr>
          <p:cNvSpPr txBox="1"/>
          <p:nvPr/>
        </p:nvSpPr>
        <p:spPr>
          <a:xfrm>
            <a:off x="2479675" y="3687762"/>
            <a:ext cx="15497175" cy="376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n-US" sz="4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chronological order of events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line with dates, events or actions. You are asked to present a diagram showing the timeline as shown in the next slide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shows what phases are already in the past, what is in the progress now and what is supposed to be finished in future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modify the contents according to your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16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80;p18">
            <a:extLst>
              <a:ext uri="{FF2B5EF4-FFF2-40B4-BE49-F238E27FC236}">
                <a16:creationId xmlns:a16="http://schemas.microsoft.com/office/drawing/2014/main" id="{9E59D6A1-7E76-43F7-83F5-C4003813C5CC}"/>
              </a:ext>
            </a:extLst>
          </p:cNvPr>
          <p:cNvSpPr txBox="1"/>
          <p:nvPr/>
        </p:nvSpPr>
        <p:spPr>
          <a:xfrm>
            <a:off x="1630362" y="1266825"/>
            <a:ext cx="17260887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 of the Project (modify this template accordingly)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143599-89C5-40AE-92ED-C958F3BD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53347"/>
              </p:ext>
            </p:extLst>
          </p:nvPr>
        </p:nvGraphicFramePr>
        <p:xfrm>
          <a:off x="304812" y="2928706"/>
          <a:ext cx="19494375" cy="7545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1500">
                  <a:extLst>
                    <a:ext uri="{9D8B030D-6E8A-4147-A177-3AD203B41FA5}">
                      <a16:colId xmlns:a16="http://schemas.microsoft.com/office/drawing/2014/main" val="355034772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957151064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3767842909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9646919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538743369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34971963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4139347698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398294047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3695981777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76061964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77403284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3891830261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697663850"/>
                    </a:ext>
                  </a:extLst>
                </a:gridCol>
              </a:tblGrid>
              <a:tr h="75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en-US" sz="3000" b="0" i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</a:t>
                      </a:r>
                      <a:r>
                        <a:rPr lang="en-US" sz="3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dirty="0"/>
                    </a:p>
                  </a:txBody>
                  <a:tcPr marL="150775" marR="150775" marT="75400" marB="7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en-US" sz="3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202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alibri"/>
                        <a:buNone/>
                      </a:pPr>
                      <a:r>
                        <a:rPr lang="en-US" sz="3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June 202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33178"/>
                  </a:ext>
                </a:extLst>
              </a:tr>
              <a:tr h="75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01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02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03</a:t>
                      </a:r>
                      <a:endParaRPr dirty="0"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04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01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02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03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04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01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02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03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04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45143"/>
                  </a:ext>
                </a:extLst>
              </a:tr>
              <a:tr h="7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0" i="0" u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Literature Survey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25201"/>
                  </a:ext>
                </a:extLst>
              </a:tr>
              <a:tr h="7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0" i="0" u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Specifications study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8300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0" i="0" u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Architecture study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98906"/>
                  </a:ext>
                </a:extLst>
              </a:tr>
              <a:tr h="7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0" i="0" u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Design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72268"/>
                  </a:ext>
                </a:extLst>
              </a:tr>
              <a:tr h="76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0" i="0" u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Development or Implementation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32432"/>
                  </a:ext>
                </a:extLst>
              </a:tr>
              <a:tr h="7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0" i="0" u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Software study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868582"/>
                  </a:ext>
                </a:extLst>
              </a:tr>
              <a:tr h="7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0" i="0" u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Supporting courses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19289"/>
                  </a:ext>
                </a:extLst>
              </a:tr>
              <a:tr h="7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Verdana"/>
                        <a:buNone/>
                      </a:pPr>
                      <a:r>
                        <a:rPr lang="en-US" sz="2000" b="0" i="0" u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Documentation</a:t>
                      </a:r>
                      <a:endParaRPr/>
                    </a:p>
                  </a:txBody>
                  <a:tcPr marL="150775" marR="150775" marT="75400" marB="754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0775" marR="150775" marT="75400" marB="7540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6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47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008063" y="2710100"/>
            <a:ext cx="185277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Instructions</a:t>
            </a:r>
            <a:endParaRPr lang="en-US" sz="4400" dirty="0"/>
          </a:p>
        </p:txBody>
      </p:sp>
      <p:sp>
        <p:nvSpPr>
          <p:cNvPr id="50" name="Google Shape;50;p3"/>
          <p:cNvSpPr/>
          <p:nvPr/>
        </p:nvSpPr>
        <p:spPr>
          <a:xfrm>
            <a:off x="1008062" y="24114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2982912" y="71278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2">
            <a:extLst>
              <a:ext uri="{FF2B5EF4-FFF2-40B4-BE49-F238E27FC236}">
                <a16:creationId xmlns:a16="http://schemas.microsoft.com/office/drawing/2014/main" id="{883FEA8E-FDFD-4DB8-940B-BECE64073FC8}"/>
              </a:ext>
            </a:extLst>
          </p:cNvPr>
          <p:cNvSpPr txBox="1"/>
          <p:nvPr/>
        </p:nvSpPr>
        <p:spPr>
          <a:xfrm>
            <a:off x="2479675" y="3687762"/>
            <a:ext cx="15497175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– Calibri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size for headings – 54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size for text – 40 </a:t>
            </a:r>
            <a:endParaRPr dirty="0"/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tables, follow the style provided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7185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3CCF0-50F6-4724-94CA-8AD28E4721BE}"/>
              </a:ext>
            </a:extLst>
          </p:cNvPr>
          <p:cNvSpPr txBox="1"/>
          <p:nvPr/>
        </p:nvSpPr>
        <p:spPr>
          <a:xfrm>
            <a:off x="3497580" y="2246412"/>
            <a:ext cx="10149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lang="en-US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52A69F-6143-4A27-9D21-42B09DA26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40390"/>
              </p:ext>
            </p:extLst>
          </p:nvPr>
        </p:nvGraphicFramePr>
        <p:xfrm>
          <a:off x="1831975" y="3442998"/>
          <a:ext cx="15938475" cy="7173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5025">
                  <a:extLst>
                    <a:ext uri="{9D8B030D-6E8A-4147-A177-3AD203B41FA5}">
                      <a16:colId xmlns:a16="http://schemas.microsoft.com/office/drawing/2014/main" val="654518799"/>
                    </a:ext>
                  </a:extLst>
                </a:gridCol>
                <a:gridCol w="13615975">
                  <a:extLst>
                    <a:ext uri="{9D8B030D-6E8A-4147-A177-3AD203B41FA5}">
                      <a16:colId xmlns:a16="http://schemas.microsoft.com/office/drawing/2014/main" val="2960705212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1579632614"/>
                    </a:ext>
                  </a:extLst>
                </a:gridCol>
              </a:tblGrid>
              <a:tr h="130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</a:t>
                      </a:r>
                      <a:r>
                        <a:rPr lang="en-US" sz="2800" b="1" i="0" u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Author, Title of paper, Journal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69143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Behzad </a:t>
                      </a:r>
                      <a:r>
                        <a:rPr lang="en-US" sz="28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Razavi</a:t>
                      </a: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“ </a:t>
                      </a:r>
                      <a:r>
                        <a:rPr lang="en-US" sz="2800" b="0" i="1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Millimeter-Wave Circuit Technique</a:t>
                      </a: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”, </a:t>
                      </a:r>
                      <a:r>
                        <a:rPr lang="en-US" sz="2800" b="1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journal of solid-state circuits, vol. 43, no. 9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11850"/>
                  </a:ext>
                </a:extLst>
              </a:tr>
              <a:tr h="104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the above format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1364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50540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28742"/>
                  </a:ext>
                </a:extLst>
              </a:tr>
              <a:tr h="104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24021"/>
                  </a:ext>
                </a:extLst>
              </a:tr>
              <a:tr h="104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8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20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02;p20">
            <a:extLst>
              <a:ext uri="{FF2B5EF4-FFF2-40B4-BE49-F238E27FC236}">
                <a16:creationId xmlns:a16="http://schemas.microsoft.com/office/drawing/2014/main" id="{6112838E-F79E-43D4-9CC0-0074E567B292}"/>
              </a:ext>
            </a:extLst>
          </p:cNvPr>
          <p:cNvSpPr txBox="1"/>
          <p:nvPr/>
        </p:nvSpPr>
        <p:spPr>
          <a:xfrm>
            <a:off x="2303462" y="4654550"/>
            <a:ext cx="15497175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11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6A17-78EE-4D7A-B196-F0AC650C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0DC0-D61E-4A79-A2A3-49401F23C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DD8481B3-6503-4BA3-A065-632135F19671}"/>
              </a:ext>
            </a:extLst>
          </p:cNvPr>
          <p:cNvSpPr txBox="1"/>
          <p:nvPr/>
        </p:nvSpPr>
        <p:spPr>
          <a:xfrm>
            <a:off x="2762250" y="1235075"/>
            <a:ext cx="16336962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dirty="0"/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CAEF73FF-7766-4E10-989D-0AA12FFAC85A}"/>
              </a:ext>
            </a:extLst>
          </p:cNvPr>
          <p:cNvSpPr txBox="1"/>
          <p:nvPr/>
        </p:nvSpPr>
        <p:spPr>
          <a:xfrm>
            <a:off x="2608262" y="2225675"/>
            <a:ext cx="14887575" cy="936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organization (for internship students)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Work done so far (Use this from phase 2 presentation onwards)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Work plan for next phase (Use this from phase 2 presentation onwards)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76;g2c8da5ede62_0_14">
            <a:extLst>
              <a:ext uri="{FF2B5EF4-FFF2-40B4-BE49-F238E27FC236}">
                <a16:creationId xmlns:a16="http://schemas.microsoft.com/office/drawing/2014/main" id="{FBBA56E3-A7FF-4A2E-A4F6-6D95BB84C0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3999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A4ED-75E7-4EFB-83EB-848BDDEBA44C}"/>
              </a:ext>
            </a:extLst>
          </p:cNvPr>
          <p:cNvSpPr txBox="1"/>
          <p:nvPr/>
        </p:nvSpPr>
        <p:spPr>
          <a:xfrm>
            <a:off x="3489484" y="2020590"/>
            <a:ext cx="10206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lang="en-US" sz="5400" dirty="0"/>
          </a:p>
        </p:txBody>
      </p:sp>
      <p:sp>
        <p:nvSpPr>
          <p:cNvPr id="9" name="Google Shape;117;p3">
            <a:extLst>
              <a:ext uri="{FF2B5EF4-FFF2-40B4-BE49-F238E27FC236}">
                <a16:creationId xmlns:a16="http://schemas.microsoft.com/office/drawing/2014/main" id="{D85D3A6D-980D-4038-BDDC-E70D74613388}"/>
              </a:ext>
            </a:extLst>
          </p:cNvPr>
          <p:cNvSpPr txBox="1"/>
          <p:nvPr/>
        </p:nvSpPr>
        <p:spPr>
          <a:xfrm>
            <a:off x="2966402" y="3149005"/>
            <a:ext cx="14887575" cy="936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985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organization (for internship students)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Work done so far (Use this from phase 2 presentation onwards)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Work plan for next phase (Use this from phase 2 presentation onwards)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 dirty="0"/>
          </a:p>
          <a:p>
            <a:pPr marL="698500" marR="0" lvl="0" indent="-685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38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8da5ede62_0_1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2c8da5ede6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-25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c8da5ede62_0_1"/>
          <p:cNvSpPr/>
          <p:nvPr/>
        </p:nvSpPr>
        <p:spPr>
          <a:xfrm>
            <a:off x="1008062" y="2411412"/>
            <a:ext cx="18527395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c8da5ede62_0_1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2c8da5ede62_0_1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2c8da5ede62_0_1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c8da5ede62_0_1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c8da5ede62_0_1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F304B-D30E-412B-9043-FE9B5A5042DA}"/>
              </a:ext>
            </a:extLst>
          </p:cNvPr>
          <p:cNvSpPr txBox="1"/>
          <p:nvPr/>
        </p:nvSpPr>
        <p:spPr>
          <a:xfrm>
            <a:off x="3324756" y="2857500"/>
            <a:ext cx="10286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organization</a:t>
            </a: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765F5-FF4A-4F1A-B727-C2C53B151481}"/>
              </a:ext>
            </a:extLst>
          </p:cNvPr>
          <p:cNvSpPr txBox="1"/>
          <p:nvPr/>
        </p:nvSpPr>
        <p:spPr>
          <a:xfrm>
            <a:off x="3040132" y="4946078"/>
            <a:ext cx="14539208" cy="259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5400" b="0" i="0" u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Give a brief introduction about the organization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200" marR="0" lvl="0" indent="-571500" algn="just" rtl="0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5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your role  as an intern (details of your team)</a:t>
            </a:r>
            <a:endParaRPr lang="en-IN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8da5ede62_0_14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g2c8da5ede6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c8da5ede62_0_14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c8da5ede62_0_14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2c8da5ede62_0_14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c8da5ede62_0_14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c8da5ede62_0_14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5;p5">
            <a:extLst>
              <a:ext uri="{FF2B5EF4-FFF2-40B4-BE49-F238E27FC236}">
                <a16:creationId xmlns:a16="http://schemas.microsoft.com/office/drawing/2014/main" id="{77A64488-E754-4093-A8EE-13C096B7BFE7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</p:txBody>
      </p:sp>
      <p:sp>
        <p:nvSpPr>
          <p:cNvPr id="15" name="Google Shape;149;p5">
            <a:extLst>
              <a:ext uri="{FF2B5EF4-FFF2-40B4-BE49-F238E27FC236}">
                <a16:creationId xmlns:a16="http://schemas.microsoft.com/office/drawing/2014/main" id="{423A3CB2-1766-4BB9-AB88-70F0B552B28B}"/>
              </a:ext>
            </a:extLst>
          </p:cNvPr>
          <p:cNvSpPr txBox="1"/>
          <p:nvPr/>
        </p:nvSpPr>
        <p:spPr>
          <a:xfrm>
            <a:off x="2479675" y="3687762"/>
            <a:ext cx="15497175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introduction to the topic (maximum of 2 slides)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8da5ede62_0_32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2c8da5ede6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c8da5ede62_0_32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c8da5ede62_0_32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c8da5ede62_0_32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c8da5ede62_0_32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c8da5ede62_0_32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1;p6">
            <a:extLst>
              <a:ext uri="{FF2B5EF4-FFF2-40B4-BE49-F238E27FC236}">
                <a16:creationId xmlns:a16="http://schemas.microsoft.com/office/drawing/2014/main" id="{C4B49848-903C-4E1D-B167-8B1AE3E24A79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</p:txBody>
      </p:sp>
      <p:sp>
        <p:nvSpPr>
          <p:cNvPr id="12" name="Google Shape;165;p6">
            <a:extLst>
              <a:ext uri="{FF2B5EF4-FFF2-40B4-BE49-F238E27FC236}">
                <a16:creationId xmlns:a16="http://schemas.microsoft.com/office/drawing/2014/main" id="{A3DD95D3-902C-42E7-827D-CC4AC0F60815}"/>
              </a:ext>
            </a:extLst>
          </p:cNvPr>
          <p:cNvSpPr txBox="1"/>
          <p:nvPr/>
        </p:nvSpPr>
        <p:spPr>
          <a:xfrm>
            <a:off x="2479675" y="3687762"/>
            <a:ext cx="15497175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brief introduction to the topic (maximum of 2 slides)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8da5ede62_0_49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2c8da5ede6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c8da5ede62_0_49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c8da5ede62_0_49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c8da5ede62_0_49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c8da5ede62_0_49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c8da5ede62_0_49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7;p7">
            <a:extLst>
              <a:ext uri="{FF2B5EF4-FFF2-40B4-BE49-F238E27FC236}">
                <a16:creationId xmlns:a16="http://schemas.microsoft.com/office/drawing/2014/main" id="{F036AA1F-300F-46D5-B8BA-6A63FE31D183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dirty="0"/>
          </a:p>
        </p:txBody>
      </p:sp>
      <p:sp>
        <p:nvSpPr>
          <p:cNvPr id="12" name="Google Shape;181;p7">
            <a:extLst>
              <a:ext uri="{FF2B5EF4-FFF2-40B4-BE49-F238E27FC236}">
                <a16:creationId xmlns:a16="http://schemas.microsoft.com/office/drawing/2014/main" id="{6CCCCCB7-87B6-489B-BD2B-8943BF078AB6}"/>
              </a:ext>
            </a:extLst>
          </p:cNvPr>
          <p:cNvSpPr txBox="1"/>
          <p:nvPr/>
        </p:nvSpPr>
        <p:spPr>
          <a:xfrm>
            <a:off x="2479675" y="3687762"/>
            <a:ext cx="15497175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your motivation towards choosing your topic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p8">
            <a:extLst>
              <a:ext uri="{FF2B5EF4-FFF2-40B4-BE49-F238E27FC236}">
                <a16:creationId xmlns:a16="http://schemas.microsoft.com/office/drawing/2014/main" id="{A9B38ECA-73F1-41B1-8195-981A82DA99AD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/>
          </a:p>
        </p:txBody>
      </p:sp>
      <p:sp>
        <p:nvSpPr>
          <p:cNvPr id="15" name="Google Shape;197;p8">
            <a:extLst>
              <a:ext uri="{FF2B5EF4-FFF2-40B4-BE49-F238E27FC236}">
                <a16:creationId xmlns:a16="http://schemas.microsoft.com/office/drawing/2014/main" id="{B2FD67F7-6BC4-404B-AA59-1A8D96C42453}"/>
              </a:ext>
            </a:extLst>
          </p:cNvPr>
          <p:cNvSpPr txBox="1"/>
          <p:nvPr/>
        </p:nvSpPr>
        <p:spPr>
          <a:xfrm>
            <a:off x="2479675" y="3687762"/>
            <a:ext cx="15497175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the problem definition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da5ede62_0_167"/>
          <p:cNvSpPr txBox="1"/>
          <p:nvPr/>
        </p:nvSpPr>
        <p:spPr>
          <a:xfrm>
            <a:off x="-100" y="-25"/>
            <a:ext cx="20104200" cy="11309400"/>
          </a:xfrm>
          <a:prstGeom prst="rect">
            <a:avLst/>
          </a:prstGeom>
          <a:solidFill>
            <a:schemeClr val="lt1">
              <a:alpha val="97650"/>
            </a:schemeClr>
          </a:solidFill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c8da5ede62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450"/>
            <a:ext cx="201041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c8da5ede62_0_167"/>
          <p:cNvSpPr/>
          <p:nvPr/>
        </p:nvSpPr>
        <p:spPr>
          <a:xfrm>
            <a:off x="2982912" y="712787"/>
            <a:ext cx="57220" cy="57080"/>
          </a:xfrm>
          <a:custGeom>
            <a:avLst/>
            <a:gdLst/>
            <a:ahLst/>
            <a:cxnLst/>
            <a:rect l="l" t="t" r="r" b="b"/>
            <a:pathLst>
              <a:path w="56514" h="56515" extrusionOk="0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 extrusionOk="0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c8da5ede62_0_167"/>
          <p:cNvSpPr/>
          <p:nvPr/>
        </p:nvSpPr>
        <p:spPr>
          <a:xfrm>
            <a:off x="2998787" y="725487"/>
            <a:ext cx="25400" cy="31750"/>
          </a:xfrm>
          <a:custGeom>
            <a:avLst/>
            <a:gdLst/>
            <a:ahLst/>
            <a:cxnLst/>
            <a:rect l="l" t="t" r="r" b="b"/>
            <a:pathLst>
              <a:path w="25400" h="31750" extrusionOk="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 extrusionOk="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 extrusionOk="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8da5ede62_0_167"/>
          <p:cNvSpPr txBox="1"/>
          <p:nvPr/>
        </p:nvSpPr>
        <p:spPr>
          <a:xfrm>
            <a:off x="1004887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8da5ede62_0_167"/>
          <p:cNvSpPr txBox="1"/>
          <p:nvPr/>
        </p:nvSpPr>
        <p:spPr>
          <a:xfrm>
            <a:off x="6835775" y="10517187"/>
            <a:ext cx="643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c8da5ede62_0_167"/>
          <p:cNvSpPr txBox="1"/>
          <p:nvPr/>
        </p:nvSpPr>
        <p:spPr>
          <a:xfrm>
            <a:off x="14474825" y="10517187"/>
            <a:ext cx="4624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19;p9">
            <a:extLst>
              <a:ext uri="{FF2B5EF4-FFF2-40B4-BE49-F238E27FC236}">
                <a16:creationId xmlns:a16="http://schemas.microsoft.com/office/drawing/2014/main" id="{CF6CA8F0-670A-43DA-A7BC-3F0DF66432C4}"/>
              </a:ext>
            </a:extLst>
          </p:cNvPr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 dirty="0"/>
          </a:p>
        </p:txBody>
      </p:sp>
      <p:sp>
        <p:nvSpPr>
          <p:cNvPr id="12" name="Google Shape;213;p9">
            <a:extLst>
              <a:ext uri="{FF2B5EF4-FFF2-40B4-BE49-F238E27FC236}">
                <a16:creationId xmlns:a16="http://schemas.microsoft.com/office/drawing/2014/main" id="{C0A325CB-FC1B-4D6C-A0DF-02D92F6AF912}"/>
              </a:ext>
            </a:extLst>
          </p:cNvPr>
          <p:cNvSpPr txBox="1"/>
          <p:nvPr/>
        </p:nvSpPr>
        <p:spPr>
          <a:xfrm>
            <a:off x="2479675" y="3687762"/>
            <a:ext cx="15497175" cy="6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84200" marR="0" lvl="0" indent="-571500" algn="just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lang="en-US" sz="4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objectives of the project (3 to 4 objectives)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411690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1031</Words>
  <Application>Microsoft Office PowerPoint</Application>
  <PresentationFormat>Custom</PresentationFormat>
  <Paragraphs>215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Verdana</vt:lpstr>
      <vt:lpstr>Calibri</vt:lpstr>
      <vt:lpstr>Playfair Display</vt:lpstr>
      <vt:lpstr>Arial</vt:lpstr>
      <vt:lpstr>5_Office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Srobona Das</dc:creator>
  <cp:lastModifiedBy>hp</cp:lastModifiedBy>
  <cp:revision>3</cp:revision>
  <dcterms:created xsi:type="dcterms:W3CDTF">2019-11-25T06:56:12Z</dcterms:created>
  <dcterms:modified xsi:type="dcterms:W3CDTF">2024-04-22T07:06:03Z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