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schemas.openxmlformats.org/officeDocument/2006/relationships/slide" Target="slides/slide14.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24" Type="http://schemas.openxmlformats.org/officeDocument/2006/relationships/slide" Target="slides/slide16.xml"/><Relationship Id="rId12" Type="http://schemas.openxmlformats.org/officeDocument/2006/relationships/slide" Target="slides/slide4.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034990505_2_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b034990505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543adf3e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543adf3e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513558d4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513558d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543adf3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543adf3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034990505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034990505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b03499050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b03499050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543adf3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543adf3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034990505_2_1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b034990505_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034990505_2_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b034990505_2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034990505_2_4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b034990505_2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034990505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b03499050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034990505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b034990505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51aa877a8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b51aa877a8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03499050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03499050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03499050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0349905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b543adf3e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b543adf3e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0" name="Shape 60"/>
        <p:cNvGrpSpPr/>
        <p:nvPr/>
      </p:nvGrpSpPr>
      <p:grpSpPr>
        <a:xfrm>
          <a:off x="0" y="0"/>
          <a:ext cx="0" cy="0"/>
          <a:chOff x="0" y="0"/>
          <a:chExt cx="0" cy="0"/>
        </a:xfrm>
      </p:grpSpPr>
      <p:sp>
        <p:nvSpPr>
          <p:cNvPr id="61" name="Google Shape;61;p14"/>
          <p:cNvSpPr txBox="1"/>
          <p:nvPr>
            <p:ph idx="1" type="body"/>
          </p:nvPr>
        </p:nvSpPr>
        <p:spPr>
          <a:xfrm>
            <a:off x="1" y="2632472"/>
            <a:ext cx="9143999" cy="758985"/>
          </a:xfrm>
          <a:prstGeom prst="rect">
            <a:avLst/>
          </a:prstGeom>
          <a:solidFill>
            <a:srgbClr val="8592BC"/>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00"/>
              <a:buNone/>
              <a:defRPr sz="100">
                <a:solidFill>
                  <a:schemeClr val="lt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14"/>
          <p:cNvSpPr txBox="1"/>
          <p:nvPr>
            <p:ph type="ctrTitle"/>
          </p:nvPr>
        </p:nvSpPr>
        <p:spPr>
          <a:xfrm>
            <a:off x="1143000" y="841772"/>
            <a:ext cx="6858000" cy="1226344"/>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SzPts val="1100"/>
              <a:buNone/>
              <a:defRPr b="1" sz="3600">
                <a:solidFill>
                  <a:schemeClr val="lt1"/>
                </a:solidFill>
                <a:latin typeface="Georgia"/>
                <a:ea typeface="Georgia"/>
                <a:cs typeface="Georgia"/>
                <a:sym typeface="Georgia"/>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3" name="Google Shape;63;p14"/>
          <p:cNvSpPr txBox="1"/>
          <p:nvPr>
            <p:ph idx="2" type="subTitle"/>
          </p:nvPr>
        </p:nvSpPr>
        <p:spPr>
          <a:xfrm>
            <a:off x="451624" y="2840960"/>
            <a:ext cx="4834054" cy="381169"/>
          </a:xfrm>
          <a:prstGeom prst="rect">
            <a:avLst/>
          </a:prstGeom>
          <a:noFill/>
          <a:ln>
            <a:noFill/>
          </a:ln>
        </p:spPr>
        <p:txBody>
          <a:bodyPr anchorCtr="0" anchor="t" bIns="34275" lIns="68575" spcFirstLastPara="1" rIns="68575" wrap="square" tIns="34275">
            <a:normAutofit/>
          </a:bodyPr>
          <a:lstStyle>
            <a:lvl1pPr lvl="0" marR="0" algn="l">
              <a:lnSpc>
                <a:spcPct val="90000"/>
              </a:lnSpc>
              <a:spcBef>
                <a:spcPts val="300"/>
              </a:spcBef>
              <a:spcAft>
                <a:spcPts val="0"/>
              </a:spcAft>
              <a:buClr>
                <a:srgbClr val="0C2577"/>
              </a:buClr>
              <a:buSzPts val="1800"/>
              <a:buFont typeface="Arial"/>
              <a:buNone/>
              <a:defRPr sz="1800">
                <a:solidFill>
                  <a:schemeClr val="lt1"/>
                </a:solidFill>
                <a:latin typeface="Georgia"/>
                <a:ea typeface="Georgia"/>
                <a:cs typeface="Georgia"/>
                <a:sym typeface="Georgia"/>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4" name="Google Shape;64;p14"/>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3" name="Shape 73"/>
        <p:cNvGrpSpPr/>
        <p:nvPr/>
      </p:nvGrpSpPr>
      <p:grpSpPr>
        <a:xfrm>
          <a:off x="0" y="0"/>
          <a:ext cx="0" cy="0"/>
          <a:chOff x="0" y="0"/>
          <a:chExt cx="0" cy="0"/>
        </a:xfrm>
      </p:grpSpPr>
      <p:sp>
        <p:nvSpPr>
          <p:cNvPr id="74" name="Google Shape;74;p16"/>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76" name="Google Shape;76;p16"/>
          <p:cNvSpPr txBox="1"/>
          <p:nvPr>
            <p:ph idx="10" type="dt"/>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6"/>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6"/>
          <p:cNvSpPr txBox="1"/>
          <p:nvPr>
            <p:ph idx="12" type="sldNum"/>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89" name="Google Shape;89;p18"/>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8"/>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8"/>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9"/>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4" name="Google Shape;94;p19"/>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9"/>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9"/>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9"/>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00" name="Google Shape;100;p20"/>
          <p:cNvSpPr txBox="1"/>
          <p:nvPr>
            <p:ph idx="1" type="body"/>
          </p:nvPr>
        </p:nvSpPr>
        <p:spPr>
          <a:xfrm rot="5400000">
            <a:off x="2940249" y="-942380"/>
            <a:ext cx="3263503" cy="78867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20"/>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0"/>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0"/>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06" name="Google Shape;106;p21"/>
          <p:cNvSpPr/>
          <p:nvPr>
            <p:ph idx="2" type="pic"/>
          </p:nvPr>
        </p:nvSpPr>
        <p:spPr>
          <a:xfrm>
            <a:off x="3887391" y="740569"/>
            <a:ext cx="4629150" cy="3655219"/>
          </a:xfrm>
          <a:prstGeom prst="rect">
            <a:avLst/>
          </a:prstGeom>
          <a:noFill/>
          <a:ln>
            <a:noFill/>
          </a:ln>
        </p:spPr>
      </p:sp>
      <p:sp>
        <p:nvSpPr>
          <p:cNvPr id="107" name="Google Shape;107;p21"/>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200"/>
              <a:buNone/>
              <a:defRPr sz="1200">
                <a:solidFill>
                  <a:srgbClr val="002060"/>
                </a:solidFill>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8" name="Google Shape;108;p21"/>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1"/>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2400">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13" name="Google Shape;113;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rgbClr val="002060"/>
              </a:buClr>
              <a:buSzPts val="2400"/>
              <a:buChar char="•"/>
              <a:defRPr sz="2400">
                <a:solidFill>
                  <a:srgbClr val="002060"/>
                </a:solidFill>
              </a:defRPr>
            </a:lvl1pPr>
            <a:lvl2pPr indent="-361950" lvl="1" marL="914400" algn="l">
              <a:lnSpc>
                <a:spcPct val="90000"/>
              </a:lnSpc>
              <a:spcBef>
                <a:spcPts val="400"/>
              </a:spcBef>
              <a:spcAft>
                <a:spcPts val="0"/>
              </a:spcAft>
              <a:buClr>
                <a:srgbClr val="002060"/>
              </a:buClr>
              <a:buSzPts val="2100"/>
              <a:buChar char="•"/>
              <a:defRPr sz="2100">
                <a:solidFill>
                  <a:srgbClr val="002060"/>
                </a:solidFill>
              </a:defRPr>
            </a:lvl2pPr>
            <a:lvl3pPr indent="-342900" lvl="2" marL="1371600" algn="l">
              <a:lnSpc>
                <a:spcPct val="90000"/>
              </a:lnSpc>
              <a:spcBef>
                <a:spcPts val="400"/>
              </a:spcBef>
              <a:spcAft>
                <a:spcPts val="0"/>
              </a:spcAft>
              <a:buClr>
                <a:srgbClr val="002060"/>
              </a:buClr>
              <a:buSzPts val="1800"/>
              <a:buChar char="•"/>
              <a:defRPr sz="1800">
                <a:solidFill>
                  <a:srgbClr val="002060"/>
                </a:solidFill>
              </a:defRPr>
            </a:lvl3pPr>
            <a:lvl4pPr indent="-323850" lvl="3" marL="1828800" algn="l">
              <a:lnSpc>
                <a:spcPct val="90000"/>
              </a:lnSpc>
              <a:spcBef>
                <a:spcPts val="400"/>
              </a:spcBef>
              <a:spcAft>
                <a:spcPts val="0"/>
              </a:spcAft>
              <a:buClr>
                <a:srgbClr val="002060"/>
              </a:buClr>
              <a:buSzPts val="1500"/>
              <a:buChar char="•"/>
              <a:defRPr sz="1500">
                <a:solidFill>
                  <a:srgbClr val="002060"/>
                </a:solidFill>
              </a:defRPr>
            </a:lvl4pPr>
            <a:lvl5pPr indent="-323850" lvl="4" marL="2286000" algn="l">
              <a:lnSpc>
                <a:spcPct val="90000"/>
              </a:lnSpc>
              <a:spcBef>
                <a:spcPts val="400"/>
              </a:spcBef>
              <a:spcAft>
                <a:spcPts val="0"/>
              </a:spcAft>
              <a:buClr>
                <a:srgbClr val="002060"/>
              </a:buClr>
              <a:buSzPts val="1500"/>
              <a:buChar char="•"/>
              <a:defRPr sz="1500">
                <a:solidFill>
                  <a:srgbClr val="002060"/>
                </a:solidFill>
              </a:defRPr>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4" name="Google Shape;114;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200"/>
              <a:buNone/>
              <a:defRPr sz="1200">
                <a:solidFill>
                  <a:srgbClr val="002060"/>
                </a:solidFill>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5" name="Google Shape;115;p22"/>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2"/>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 name="Shape 118"/>
        <p:cNvGrpSpPr/>
        <p:nvPr/>
      </p:nvGrpSpPr>
      <p:grpSpPr>
        <a:xfrm>
          <a:off x="0" y="0"/>
          <a:ext cx="0" cy="0"/>
          <a:chOff x="0" y="0"/>
          <a:chExt cx="0" cy="0"/>
        </a:xfrm>
      </p:grpSpPr>
      <p:sp>
        <p:nvSpPr>
          <p:cNvPr id="119" name="Google Shape;119;p23"/>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20" name="Google Shape;120;p23"/>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800"/>
              <a:buNone/>
              <a:defRPr b="1" sz="1800">
                <a:solidFill>
                  <a:srgbClr val="002060"/>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1" name="Google Shape;121;p23"/>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3"/>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02060"/>
              </a:buClr>
              <a:buSzPts val="1800"/>
              <a:buNone/>
              <a:defRPr b="1" sz="1800">
                <a:solidFill>
                  <a:srgbClr val="002060"/>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3" name="Google Shape;123;p23"/>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3"/>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23"/>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3"/>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7" name="Shape 127"/>
        <p:cNvGrpSpPr/>
        <p:nvPr/>
      </p:nvGrpSpPr>
      <p:grpSpPr>
        <a:xfrm>
          <a:off x="0" y="0"/>
          <a:ext cx="0" cy="0"/>
          <a:chOff x="0" y="0"/>
          <a:chExt cx="0" cy="0"/>
        </a:xfrm>
      </p:grpSpPr>
      <p:sp>
        <p:nvSpPr>
          <p:cNvPr id="128" name="Google Shape;128;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29" name="Google Shape;129;p24"/>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24"/>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52" name="Google Shape;52;p13"/>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53" name="Google Shape;53;p13"/>
          <p:cNvSpPr txBox="1"/>
          <p:nvPr/>
        </p:nvSpPr>
        <p:spPr>
          <a:xfrm>
            <a:off x="0" y="0"/>
            <a:ext cx="9144000" cy="263247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 sz="100" u="none">
                <a:solidFill>
                  <a:srgbClr val="0C2577"/>
                </a:solidFill>
                <a:latin typeface="Georgia"/>
                <a:ea typeface="Georgia"/>
                <a:cs typeface="Georgia"/>
                <a:sym typeface="Georgia"/>
              </a:rPr>
              <a:t>..</a:t>
            </a:r>
            <a:endParaRPr sz="1100"/>
          </a:p>
        </p:txBody>
      </p:sp>
      <p:pic>
        <p:nvPicPr>
          <p:cNvPr id="54" name="Google Shape;54;p13"/>
          <p:cNvPicPr preferRelativeResize="0"/>
          <p:nvPr/>
        </p:nvPicPr>
        <p:blipFill rotWithShape="1">
          <a:blip r:embed="rId1">
            <a:alphaModFix/>
          </a:blip>
          <a:srcRect b="0" l="0" r="0" t="0"/>
          <a:stretch/>
        </p:blipFill>
        <p:spPr>
          <a:xfrm>
            <a:off x="113109" y="3639740"/>
            <a:ext cx="933450" cy="933450"/>
          </a:xfrm>
          <a:prstGeom prst="rect">
            <a:avLst/>
          </a:prstGeom>
          <a:noFill/>
          <a:ln>
            <a:noFill/>
          </a:ln>
        </p:spPr>
      </p:pic>
      <p:sp>
        <p:nvSpPr>
          <p:cNvPr id="55" name="Google Shape;55;p13"/>
          <p:cNvSpPr txBox="1"/>
          <p:nvPr/>
        </p:nvSpPr>
        <p:spPr>
          <a:xfrm>
            <a:off x="1214438" y="3759994"/>
            <a:ext cx="4169569" cy="69294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a:solidFill>
                  <a:srgbClr val="23298A"/>
                </a:solidFill>
                <a:latin typeface="Georgia"/>
                <a:ea typeface="Georgia"/>
                <a:cs typeface="Georgia"/>
                <a:sym typeface="Georgia"/>
              </a:rPr>
              <a:t>Dr. Shyama Prasad Mukherjee International Institute of Information Technology, Naya Raipur </a:t>
            </a:r>
            <a:endParaRPr sz="1100"/>
          </a:p>
        </p:txBody>
      </p:sp>
      <p:sp>
        <p:nvSpPr>
          <p:cNvPr id="56" name="Google Shape;56;p13"/>
          <p:cNvSpPr txBox="1"/>
          <p:nvPr/>
        </p:nvSpPr>
        <p:spPr>
          <a:xfrm>
            <a:off x="6280547" y="2840831"/>
            <a:ext cx="2378869" cy="320278"/>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1500"/>
              <a:buFont typeface="Georgia"/>
              <a:buNone/>
            </a:pPr>
            <a:r>
              <a:rPr b="0" i="0" lang="en" sz="1500" u="none">
                <a:solidFill>
                  <a:schemeClr val="lt1"/>
                </a:solidFill>
                <a:latin typeface="Georgia"/>
                <a:ea typeface="Georgia"/>
                <a:cs typeface="Georgia"/>
                <a:sym typeface="Georgia"/>
              </a:rPr>
              <a:t>Date:</a:t>
            </a:r>
            <a:endParaRPr sz="1100"/>
          </a:p>
        </p:txBody>
      </p:sp>
      <p:sp>
        <p:nvSpPr>
          <p:cNvPr id="57" name="Google Shape;57;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58" name="Google Shape;58;p13"/>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3"/>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11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67" name="Google Shape;67;p15"/>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68" name="Google Shape;68;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69" name="Google Shape;69;p15"/>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0" type="dt"/>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5"/>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11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15"/>
          <p:cNvSpPr txBox="1"/>
          <p:nvPr>
            <p:ph idx="12" type="sldNum"/>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7"/>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81" name="Google Shape;81;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82" name="Google Shape;82;p17"/>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Google Shape;83;p17"/>
          <p:cNvSpPr txBox="1"/>
          <p:nvPr>
            <p:ph idx="10" type="dt"/>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4" name="Google Shape;84;p17"/>
          <p:cNvSpPr txBox="1"/>
          <p:nvPr>
            <p:ph idx="12" type="sldNum"/>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pic>
        <p:nvPicPr>
          <p:cNvPr id="85" name="Google Shape;85;p17"/>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86" name="Google Shape;86;p17"/>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11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0" y="2632471"/>
            <a:ext cx="9144000" cy="758400"/>
          </a:xfrm>
          <a:prstGeom prst="rect">
            <a:avLst/>
          </a:prstGeom>
          <a:solidFill>
            <a:srgbClr val="8592BC"/>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2"/>
              </a:buClr>
              <a:buSzPts val="100"/>
              <a:buNone/>
            </a:pPr>
            <a:r>
              <a:t/>
            </a:r>
            <a:endParaRPr sz="100">
              <a:solidFill>
                <a:schemeClr val="lt2"/>
              </a:solidFill>
            </a:endParaRPr>
          </a:p>
        </p:txBody>
      </p:sp>
      <p:sp>
        <p:nvSpPr>
          <p:cNvPr id="137" name="Google Shape;137;p25"/>
          <p:cNvSpPr txBox="1"/>
          <p:nvPr>
            <p:ph type="ctrTitle"/>
          </p:nvPr>
        </p:nvSpPr>
        <p:spPr>
          <a:xfrm>
            <a:off x="738125" y="656125"/>
            <a:ext cx="7930800" cy="10512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dk1"/>
              </a:buClr>
              <a:buSzPts val="1100"/>
              <a:buFont typeface="Arial"/>
              <a:buNone/>
            </a:pPr>
            <a:r>
              <a:rPr b="0" lang="en" sz="5200">
                <a:latin typeface="Times New Roman"/>
                <a:ea typeface="Times New Roman"/>
                <a:cs typeface="Times New Roman"/>
                <a:sym typeface="Times New Roman"/>
              </a:rPr>
              <a:t>Ocular Disease Recognition</a:t>
            </a:r>
            <a:endParaRPr sz="3600">
              <a:latin typeface="Times New Roman"/>
              <a:ea typeface="Times New Roman"/>
              <a:cs typeface="Times New Roman"/>
              <a:sym typeface="Times New Roman"/>
            </a:endParaRPr>
          </a:p>
        </p:txBody>
      </p:sp>
      <p:sp>
        <p:nvSpPr>
          <p:cNvPr id="138" name="Google Shape;138;p25"/>
          <p:cNvSpPr txBox="1"/>
          <p:nvPr>
            <p:ph idx="2" type="subTitle"/>
          </p:nvPr>
        </p:nvSpPr>
        <p:spPr>
          <a:xfrm>
            <a:off x="5590075" y="3583150"/>
            <a:ext cx="3345000" cy="9519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Arial"/>
                <a:ea typeface="Arial"/>
                <a:cs typeface="Arial"/>
                <a:sym typeface="Arial"/>
              </a:rPr>
              <a:t>Anand Kumar Sahu (201020405 - DSAI)</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Arial"/>
                <a:ea typeface="Arial"/>
                <a:cs typeface="Arial"/>
                <a:sym typeface="Arial"/>
              </a:rPr>
              <a:t>Kshitij Kumar (201020426 - DSAI)</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Arial"/>
                <a:ea typeface="Arial"/>
                <a:cs typeface="Arial"/>
                <a:sym typeface="Arial"/>
              </a:rPr>
              <a:t>Rajeev Ranjan (201020444 - DSAI)</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Arial"/>
                <a:ea typeface="Arial"/>
                <a:cs typeface="Arial"/>
                <a:sym typeface="Arial"/>
              </a:rPr>
              <a:t>Heera Singh (201020419 - DSAI)</a:t>
            </a:r>
            <a:endParaRPr sz="1400">
              <a:solidFill>
                <a:schemeClr val="dk1"/>
              </a:solidFill>
              <a:latin typeface="Arial"/>
              <a:ea typeface="Arial"/>
              <a:cs typeface="Arial"/>
              <a:sym typeface="Arial"/>
            </a:endParaRPr>
          </a:p>
          <a:p>
            <a:pPr indent="0" lvl="0" marL="0" rtl="0" algn="l">
              <a:lnSpc>
                <a:spcPct val="90000"/>
              </a:lnSpc>
              <a:spcBef>
                <a:spcPts val="0"/>
              </a:spcBef>
              <a:spcAft>
                <a:spcPts val="0"/>
              </a:spcAft>
              <a:buSzPts val="1800"/>
              <a:buNone/>
            </a:pPr>
            <a:r>
              <a:t/>
            </a:r>
            <a:endParaRPr/>
          </a:p>
        </p:txBody>
      </p:sp>
      <p:sp>
        <p:nvSpPr>
          <p:cNvPr id="139" name="Google Shape;139;p25"/>
          <p:cNvSpPr txBox="1"/>
          <p:nvPr/>
        </p:nvSpPr>
        <p:spPr>
          <a:xfrm>
            <a:off x="6338888" y="2838450"/>
            <a:ext cx="23301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800"/>
              <a:buFont typeface="Georgia"/>
              <a:buNone/>
            </a:pPr>
            <a:r>
              <a:rPr b="0" i="0" lang="en" sz="1800" u="none">
                <a:solidFill>
                  <a:schemeClr val="dk1"/>
                </a:solidFill>
                <a:latin typeface="Georgia"/>
                <a:ea typeface="Georgia"/>
                <a:cs typeface="Georgia"/>
                <a:sym typeface="Georgia"/>
              </a:rPr>
              <a:t>Date: 12</a:t>
            </a:r>
            <a:r>
              <a:rPr lang="en" sz="1800">
                <a:solidFill>
                  <a:schemeClr val="dk1"/>
                </a:solidFill>
                <a:latin typeface="Georgia"/>
                <a:ea typeface="Georgia"/>
                <a:cs typeface="Georgia"/>
                <a:sym typeface="Georgia"/>
              </a:rPr>
              <a:t>-12-2022</a:t>
            </a:r>
            <a:endParaRPr sz="1100">
              <a:solidFill>
                <a:schemeClr val="dk1"/>
              </a:solidFill>
            </a:endParaRPr>
          </a:p>
        </p:txBody>
      </p:sp>
      <p:sp>
        <p:nvSpPr>
          <p:cNvPr id="140" name="Google Shape;140;p25"/>
          <p:cNvSpPr txBox="1"/>
          <p:nvPr/>
        </p:nvSpPr>
        <p:spPr>
          <a:xfrm>
            <a:off x="2257425" y="4869656"/>
            <a:ext cx="4504134" cy="27384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1"/>
              </a:buClr>
              <a:buSzPts val="1200"/>
              <a:buFont typeface="Georgia"/>
              <a:buNone/>
            </a:pPr>
            <a:r>
              <a:rPr b="0" i="0" lang="en" sz="1200" u="none">
                <a:solidFill>
                  <a:schemeClr val="lt1"/>
                </a:solidFill>
                <a:latin typeface="Georgia"/>
                <a:ea typeface="Georgia"/>
                <a:cs typeface="Georgia"/>
                <a:sym typeface="Georgia"/>
              </a:rPr>
              <a:t>International Institute of Information Technology, Naya Raipur</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600"/>
              <a:t>Loss vs Epoch (with LBP)</a:t>
            </a:r>
            <a:endParaRPr b="1" sz="3600"/>
          </a:p>
        </p:txBody>
      </p:sp>
      <p:pic>
        <p:nvPicPr>
          <p:cNvPr id="211" name="Google Shape;211;p34"/>
          <p:cNvPicPr preferRelativeResize="0"/>
          <p:nvPr/>
        </p:nvPicPr>
        <p:blipFill>
          <a:blip r:embed="rId3">
            <a:alphaModFix/>
          </a:blip>
          <a:stretch>
            <a:fillRect/>
          </a:stretch>
        </p:blipFill>
        <p:spPr>
          <a:xfrm>
            <a:off x="628650" y="1361875"/>
            <a:ext cx="7414900" cy="29849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600"/>
              <a:t>Confusion Matrix (Without LBP)</a:t>
            </a:r>
            <a:endParaRPr b="1" sz="3600"/>
          </a:p>
        </p:txBody>
      </p:sp>
      <p:pic>
        <p:nvPicPr>
          <p:cNvPr id="217" name="Google Shape;217;p35"/>
          <p:cNvPicPr preferRelativeResize="0"/>
          <p:nvPr/>
        </p:nvPicPr>
        <p:blipFill>
          <a:blip r:embed="rId3">
            <a:alphaModFix/>
          </a:blip>
          <a:stretch>
            <a:fillRect/>
          </a:stretch>
        </p:blipFill>
        <p:spPr>
          <a:xfrm>
            <a:off x="174025" y="1128700"/>
            <a:ext cx="3272976" cy="3237475"/>
          </a:xfrm>
          <a:prstGeom prst="rect">
            <a:avLst/>
          </a:prstGeom>
          <a:noFill/>
          <a:ln>
            <a:noFill/>
          </a:ln>
        </p:spPr>
      </p:pic>
      <p:pic>
        <p:nvPicPr>
          <p:cNvPr id="218" name="Google Shape;218;p35"/>
          <p:cNvPicPr preferRelativeResize="0"/>
          <p:nvPr/>
        </p:nvPicPr>
        <p:blipFill>
          <a:blip r:embed="rId4">
            <a:alphaModFix/>
          </a:blip>
          <a:stretch>
            <a:fillRect/>
          </a:stretch>
        </p:blipFill>
        <p:spPr>
          <a:xfrm>
            <a:off x="3945175" y="1128699"/>
            <a:ext cx="3272976" cy="3237478"/>
          </a:xfrm>
          <a:prstGeom prst="rect">
            <a:avLst/>
          </a:prstGeom>
          <a:noFill/>
          <a:ln>
            <a:noFill/>
          </a:ln>
        </p:spPr>
      </p:pic>
      <p:sp>
        <p:nvSpPr>
          <p:cNvPr id="219" name="Google Shape;219;p35"/>
          <p:cNvSpPr txBox="1"/>
          <p:nvPr/>
        </p:nvSpPr>
        <p:spPr>
          <a:xfrm>
            <a:off x="842850" y="4430325"/>
            <a:ext cx="251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Calibri"/>
                <a:ea typeface="Calibri"/>
                <a:cs typeface="Calibri"/>
                <a:sym typeface="Calibri"/>
              </a:rPr>
              <a:t>VGG19</a:t>
            </a:r>
            <a:endParaRPr b="1">
              <a:solidFill>
                <a:schemeClr val="dk2"/>
              </a:solidFill>
              <a:latin typeface="Calibri"/>
              <a:ea typeface="Calibri"/>
              <a:cs typeface="Calibri"/>
              <a:sym typeface="Calibri"/>
            </a:endParaRPr>
          </a:p>
        </p:txBody>
      </p:sp>
      <p:sp>
        <p:nvSpPr>
          <p:cNvPr id="220" name="Google Shape;220;p35"/>
          <p:cNvSpPr txBox="1"/>
          <p:nvPr/>
        </p:nvSpPr>
        <p:spPr>
          <a:xfrm>
            <a:off x="4572000" y="4430325"/>
            <a:ext cx="261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Calibri"/>
                <a:ea typeface="Calibri"/>
                <a:cs typeface="Calibri"/>
                <a:sym typeface="Calibri"/>
              </a:rPr>
              <a:t>ResNet50</a:t>
            </a:r>
            <a:endParaRPr b="1">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600"/>
              <a:t>Confusion Matrix (With LBP)</a:t>
            </a:r>
            <a:endParaRPr b="1" sz="3600"/>
          </a:p>
        </p:txBody>
      </p:sp>
      <p:sp>
        <p:nvSpPr>
          <p:cNvPr id="226" name="Google Shape;226;p36"/>
          <p:cNvSpPr txBox="1"/>
          <p:nvPr/>
        </p:nvSpPr>
        <p:spPr>
          <a:xfrm>
            <a:off x="842850" y="4430325"/>
            <a:ext cx="251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Calibri"/>
                <a:ea typeface="Calibri"/>
                <a:cs typeface="Calibri"/>
                <a:sym typeface="Calibri"/>
              </a:rPr>
              <a:t>VGG19</a:t>
            </a:r>
            <a:endParaRPr b="1">
              <a:solidFill>
                <a:schemeClr val="dk2"/>
              </a:solidFill>
              <a:latin typeface="Calibri"/>
              <a:ea typeface="Calibri"/>
              <a:cs typeface="Calibri"/>
              <a:sym typeface="Calibri"/>
            </a:endParaRPr>
          </a:p>
        </p:txBody>
      </p:sp>
      <p:sp>
        <p:nvSpPr>
          <p:cNvPr id="227" name="Google Shape;227;p36"/>
          <p:cNvSpPr txBox="1"/>
          <p:nvPr/>
        </p:nvSpPr>
        <p:spPr>
          <a:xfrm>
            <a:off x="4572000" y="4430325"/>
            <a:ext cx="261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Calibri"/>
                <a:ea typeface="Calibri"/>
                <a:cs typeface="Calibri"/>
                <a:sym typeface="Calibri"/>
              </a:rPr>
              <a:t>ResNet50</a:t>
            </a:r>
            <a:endParaRPr b="1">
              <a:solidFill>
                <a:schemeClr val="dk2"/>
              </a:solidFill>
              <a:latin typeface="Calibri"/>
              <a:ea typeface="Calibri"/>
              <a:cs typeface="Calibri"/>
              <a:sym typeface="Calibri"/>
            </a:endParaRPr>
          </a:p>
        </p:txBody>
      </p:sp>
      <p:pic>
        <p:nvPicPr>
          <p:cNvPr id="228" name="Google Shape;228;p36"/>
          <p:cNvPicPr preferRelativeResize="0"/>
          <p:nvPr/>
        </p:nvPicPr>
        <p:blipFill>
          <a:blip r:embed="rId3">
            <a:alphaModFix/>
          </a:blip>
          <a:stretch>
            <a:fillRect/>
          </a:stretch>
        </p:blipFill>
        <p:spPr>
          <a:xfrm>
            <a:off x="465163" y="1268050"/>
            <a:ext cx="3272974" cy="3237250"/>
          </a:xfrm>
          <a:prstGeom prst="rect">
            <a:avLst/>
          </a:prstGeom>
          <a:noFill/>
          <a:ln>
            <a:noFill/>
          </a:ln>
        </p:spPr>
      </p:pic>
      <p:pic>
        <p:nvPicPr>
          <p:cNvPr id="229" name="Google Shape;229;p36"/>
          <p:cNvPicPr preferRelativeResize="0"/>
          <p:nvPr/>
        </p:nvPicPr>
        <p:blipFill>
          <a:blip r:embed="rId4">
            <a:alphaModFix/>
          </a:blip>
          <a:stretch>
            <a:fillRect/>
          </a:stretch>
        </p:blipFill>
        <p:spPr>
          <a:xfrm>
            <a:off x="4281061" y="1343013"/>
            <a:ext cx="3196969" cy="316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600"/>
              <a:t>Result </a:t>
            </a:r>
            <a:r>
              <a:rPr b="1" lang="en" sz="3600"/>
              <a:t>Comparison -without LBP</a:t>
            </a:r>
            <a:endParaRPr b="1" sz="3600"/>
          </a:p>
        </p:txBody>
      </p:sp>
      <p:pic>
        <p:nvPicPr>
          <p:cNvPr id="235" name="Google Shape;235;p37"/>
          <p:cNvPicPr preferRelativeResize="0"/>
          <p:nvPr/>
        </p:nvPicPr>
        <p:blipFill>
          <a:blip r:embed="rId3">
            <a:alphaModFix/>
          </a:blip>
          <a:stretch>
            <a:fillRect/>
          </a:stretch>
        </p:blipFill>
        <p:spPr>
          <a:xfrm>
            <a:off x="346875" y="1202950"/>
            <a:ext cx="7292225" cy="335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600"/>
              <a:t>Result Comparison - with LBP</a:t>
            </a:r>
            <a:endParaRPr b="1" sz="3600"/>
          </a:p>
        </p:txBody>
      </p:sp>
      <p:pic>
        <p:nvPicPr>
          <p:cNvPr id="241" name="Google Shape;241;p38"/>
          <p:cNvPicPr preferRelativeResize="0"/>
          <p:nvPr/>
        </p:nvPicPr>
        <p:blipFill>
          <a:blip r:embed="rId3">
            <a:alphaModFix/>
          </a:blip>
          <a:stretch>
            <a:fillRect/>
          </a:stretch>
        </p:blipFill>
        <p:spPr>
          <a:xfrm>
            <a:off x="386725" y="1268050"/>
            <a:ext cx="7568700" cy="3360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1" type="body"/>
          </p:nvPr>
        </p:nvSpPr>
        <p:spPr>
          <a:xfrm>
            <a:off x="628650" y="1534850"/>
            <a:ext cx="7886700" cy="3097800"/>
          </a:xfrm>
          <a:prstGeom prst="rect">
            <a:avLst/>
          </a:prstGeom>
        </p:spPr>
        <p:txBody>
          <a:bodyPr anchorCtr="0" anchor="t" bIns="34275" lIns="68575" spcFirstLastPara="1" rIns="68575" wrap="square" tIns="34275">
            <a:noAutofit/>
          </a:bodyPr>
          <a:lstStyle/>
          <a:p>
            <a:pPr indent="-342900" lvl="0" marL="457200" rtl="0" algn="just">
              <a:spcBef>
                <a:spcPts val="800"/>
              </a:spcBef>
              <a:spcAft>
                <a:spcPts val="0"/>
              </a:spcAft>
              <a:buSzPts val="1800"/>
              <a:buChar char="•"/>
            </a:pPr>
            <a:r>
              <a:rPr lang="en" sz="1800"/>
              <a:t>Previously used techniques directly used the images without feature extraction.</a:t>
            </a:r>
            <a:endParaRPr sz="1800"/>
          </a:p>
          <a:p>
            <a:pPr indent="-342900" lvl="0" marL="457200" rtl="0" algn="just">
              <a:spcBef>
                <a:spcPts val="0"/>
              </a:spcBef>
              <a:spcAft>
                <a:spcPts val="0"/>
              </a:spcAft>
              <a:buSzPts val="1800"/>
              <a:buChar char="•"/>
            </a:pPr>
            <a:r>
              <a:rPr lang="en" sz="1800"/>
              <a:t>But here we </a:t>
            </a:r>
            <a:r>
              <a:rPr lang="en" sz="1800"/>
              <a:t>extracted</a:t>
            </a:r>
            <a:r>
              <a:rPr lang="en" sz="1800"/>
              <a:t> the features using LBP(Local Binary Pattern) which helped in reducing the loss value.</a:t>
            </a:r>
            <a:endParaRPr sz="1800"/>
          </a:p>
          <a:p>
            <a:pPr indent="-342900" lvl="0" marL="457200" rtl="0" algn="just">
              <a:spcBef>
                <a:spcPts val="0"/>
              </a:spcBef>
              <a:spcAft>
                <a:spcPts val="0"/>
              </a:spcAft>
              <a:buSzPts val="1800"/>
              <a:buChar char="•"/>
            </a:pPr>
            <a:r>
              <a:rPr lang="en" sz="1800">
                <a:solidFill>
                  <a:schemeClr val="dk2"/>
                </a:solidFill>
                <a:highlight>
                  <a:srgbClr val="FFFFFF"/>
                </a:highlight>
              </a:rPr>
              <a:t>The main idea behind LBP is to describe the neighborhood of image elements using binary codes. This method is usually used to study their local properties and identify the characteristics of individual parts of the image.</a:t>
            </a:r>
            <a:endParaRPr>
              <a:solidFill>
                <a:schemeClr val="dk2"/>
              </a:solidFill>
            </a:endParaRPr>
          </a:p>
        </p:txBody>
      </p:sp>
      <p:sp>
        <p:nvSpPr>
          <p:cNvPr id="247" name="Google Shape;247;p3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b="1" lang="en"/>
              <a:t>Novelty</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nvSpPr>
        <p:spPr>
          <a:xfrm>
            <a:off x="0" y="2381"/>
            <a:ext cx="9144000" cy="3545681"/>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 sz="100" u="none">
                <a:solidFill>
                  <a:srgbClr val="0C2577"/>
                </a:solidFill>
                <a:latin typeface="Georgia"/>
                <a:ea typeface="Georgia"/>
                <a:cs typeface="Georgia"/>
                <a:sym typeface="Georgia"/>
              </a:rPr>
              <a:t>..</a:t>
            </a:r>
            <a:endParaRPr sz="1100"/>
          </a:p>
        </p:txBody>
      </p:sp>
      <p:sp>
        <p:nvSpPr>
          <p:cNvPr id="253" name="Google Shape;253;p40"/>
          <p:cNvSpPr txBox="1"/>
          <p:nvPr>
            <p:ph type="title"/>
          </p:nvPr>
        </p:nvSpPr>
        <p:spPr>
          <a:xfrm>
            <a:off x="698896" y="1152525"/>
            <a:ext cx="7886700" cy="994172"/>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Georgia"/>
              <a:buNone/>
            </a:pPr>
            <a:r>
              <a:rPr b="1" i="0" lang="en" sz="3300" u="none">
                <a:solidFill>
                  <a:schemeClr val="lt1"/>
                </a:solidFill>
                <a:latin typeface="Georgia"/>
                <a:ea typeface="Georgia"/>
                <a:cs typeface="Georgia"/>
                <a:sym typeface="Georgia"/>
              </a:rPr>
              <a:t>T</a:t>
            </a:r>
            <a:r>
              <a:rPr b="1" lang="en">
                <a:solidFill>
                  <a:schemeClr val="lt1"/>
                </a:solidFill>
                <a:latin typeface="Georgia"/>
                <a:ea typeface="Georgia"/>
                <a:cs typeface="Georgia"/>
                <a:sym typeface="Georgia"/>
              </a:rPr>
              <a:t>hank You</a:t>
            </a:r>
            <a:endParaRPr/>
          </a:p>
        </p:txBody>
      </p:sp>
      <p:pic>
        <p:nvPicPr>
          <p:cNvPr id="254" name="Google Shape;254;p40"/>
          <p:cNvPicPr preferRelativeResize="0"/>
          <p:nvPr/>
        </p:nvPicPr>
        <p:blipFill rotWithShape="1">
          <a:blip r:embed="rId3">
            <a:alphaModFix/>
          </a:blip>
          <a:srcRect b="0" l="0" r="0" t="0"/>
          <a:stretch/>
        </p:blipFill>
        <p:spPr>
          <a:xfrm>
            <a:off x="161925" y="3751659"/>
            <a:ext cx="933450" cy="933450"/>
          </a:xfrm>
          <a:prstGeom prst="rect">
            <a:avLst/>
          </a:prstGeom>
          <a:noFill/>
          <a:ln>
            <a:noFill/>
          </a:ln>
        </p:spPr>
      </p:pic>
      <p:sp>
        <p:nvSpPr>
          <p:cNvPr id="255" name="Google Shape;255;p40"/>
          <p:cNvSpPr txBox="1"/>
          <p:nvPr/>
        </p:nvSpPr>
        <p:spPr>
          <a:xfrm>
            <a:off x="1239440" y="3871913"/>
            <a:ext cx="4169569" cy="69294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a:solidFill>
                  <a:srgbClr val="23298A"/>
                </a:solidFill>
                <a:latin typeface="Georgia"/>
                <a:ea typeface="Georgia"/>
                <a:cs typeface="Georgia"/>
                <a:sym typeface="Georgia"/>
              </a:rPr>
              <a:t>Dr. Shyama Prasad Mukherjee International Institute of Information Technology, Naya Raipur </a:t>
            </a:r>
            <a:endParaRPr sz="1100"/>
          </a:p>
        </p:txBody>
      </p:sp>
      <p:sp>
        <p:nvSpPr>
          <p:cNvPr id="256" name="Google Shape;256;p40"/>
          <p:cNvSpPr txBox="1"/>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a:solidFill>
                  <a:schemeClr val="lt1"/>
                </a:solidFill>
                <a:latin typeface="Calibri"/>
                <a:ea typeface="Calibri"/>
                <a:cs typeface="Calibri"/>
                <a:sym typeface="Calibri"/>
              </a:rPr>
              <a:t>*</a:t>
            </a:r>
            <a:endParaRPr sz="1100"/>
          </a:p>
        </p:txBody>
      </p:sp>
      <p:sp>
        <p:nvSpPr>
          <p:cNvPr id="257" name="Google Shape;257;p40"/>
          <p:cNvSpPr txBox="1"/>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a:solidFill>
                  <a:schemeClr val="lt1"/>
                </a:solidFill>
                <a:latin typeface="Calibri"/>
                <a:ea typeface="Calibri"/>
                <a:cs typeface="Calibri"/>
                <a:sym typeface="Calibri"/>
              </a:rPr>
              <a:t>‹#›</a:t>
            </a:fld>
            <a:endParaRPr sz="1100"/>
          </a:p>
        </p:txBody>
      </p:sp>
      <p:sp>
        <p:nvSpPr>
          <p:cNvPr id="258" name="Google Shape;258;p40"/>
          <p:cNvSpPr txBox="1"/>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1000"/>
                                        <p:tgtEl>
                                          <p:spTgt spid="2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252">
                                            <p:txEl>
                                              <p:pRg end="0" st="0"/>
                                            </p:txEl>
                                          </p:spTgt>
                                        </p:tgtEl>
                                        <p:attrNameLst>
                                          <p:attrName>style.visibility</p:attrName>
                                        </p:attrNameLst>
                                      </p:cBhvr>
                                      <p:to>
                                        <p:strVal val="visible"/>
                                      </p:to>
                                    </p:set>
                                    <p:anim calcmode="lin" valueType="num">
                                      <p:cBhvr additive="base">
                                        <p:cTn dur="1000"/>
                                        <p:tgtEl>
                                          <p:spTgt spid="25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523875" y="1268015"/>
            <a:ext cx="7886700" cy="3263503"/>
          </a:xfrm>
          <a:prstGeom prst="rect">
            <a:avLst/>
          </a:prstGeom>
          <a:noFill/>
          <a:ln>
            <a:noFill/>
          </a:ln>
        </p:spPr>
        <p:txBody>
          <a:bodyPr anchorCtr="0" anchor="t" bIns="34275" lIns="68575" spcFirstLastPara="1" rIns="68575" wrap="square" tIns="34275">
            <a:noAutofit/>
          </a:bodyPr>
          <a:lstStyle/>
          <a:p>
            <a:pPr indent="-355600" lvl="0" marL="457200" marR="0" rtl="0" algn="just">
              <a:lnSpc>
                <a:spcPct val="90000"/>
              </a:lnSpc>
              <a:spcBef>
                <a:spcPts val="800"/>
              </a:spcBef>
              <a:spcAft>
                <a:spcPts val="0"/>
              </a:spcAft>
              <a:buSzPts val="2000"/>
              <a:buChar char="•"/>
            </a:pPr>
            <a:r>
              <a:rPr lang="en" sz="2000"/>
              <a:t>According to the World Health Organization (WHO), there are around 2.2 billion people who are visually impaired worldwide, and at least 1 billion of these cases might have been prevented.</a:t>
            </a:r>
            <a:endParaRPr sz="2000"/>
          </a:p>
          <a:p>
            <a:pPr indent="-355600" lvl="0" marL="457200" marR="0" rtl="0" algn="just">
              <a:lnSpc>
                <a:spcPct val="90000"/>
              </a:lnSpc>
              <a:spcBef>
                <a:spcPts val="0"/>
              </a:spcBef>
              <a:spcAft>
                <a:spcPts val="0"/>
              </a:spcAft>
              <a:buSzPts val="2000"/>
              <a:buChar char="•"/>
            </a:pPr>
            <a:r>
              <a:rPr lang="en" sz="2000"/>
              <a:t>Ocular diseases can be very severe and lead to blindness. Therefore, early identification of the disease can lessen the severity of the condition.</a:t>
            </a:r>
            <a:endParaRPr sz="2000"/>
          </a:p>
          <a:p>
            <a:pPr indent="-355600" lvl="0" marL="457200" marR="0" rtl="0" algn="just">
              <a:lnSpc>
                <a:spcPct val="90000"/>
              </a:lnSpc>
              <a:spcBef>
                <a:spcPts val="0"/>
              </a:spcBef>
              <a:spcAft>
                <a:spcPts val="0"/>
              </a:spcAft>
              <a:buSzPts val="2000"/>
              <a:buChar char="•"/>
            </a:pPr>
            <a:r>
              <a:rPr lang="en" sz="2000"/>
              <a:t>Here, we have solved this problem using some Deep Learning models to predict whether an image belongs to Normal or Cataract category and also made a comparison among them.</a:t>
            </a:r>
            <a:endParaRPr sz="2000"/>
          </a:p>
        </p:txBody>
      </p:sp>
      <p:sp>
        <p:nvSpPr>
          <p:cNvPr id="146" name="Google Shape;146;p26"/>
          <p:cNvSpPr txBox="1"/>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a:solidFill>
                  <a:schemeClr val="lt1"/>
                </a:solidFill>
                <a:latin typeface="Calibri"/>
                <a:ea typeface="Calibri"/>
                <a:cs typeface="Calibri"/>
                <a:sym typeface="Calibri"/>
              </a:rPr>
              <a:t>*</a:t>
            </a:r>
            <a:endParaRPr sz="1100"/>
          </a:p>
        </p:txBody>
      </p:sp>
      <p:sp>
        <p:nvSpPr>
          <p:cNvPr id="147" name="Google Shape;147;p26"/>
          <p:cNvSpPr txBox="1"/>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sp>
        <p:nvSpPr>
          <p:cNvPr id="148" name="Google Shape;148;p26"/>
          <p:cNvSpPr txBox="1"/>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a:solidFill>
                  <a:schemeClr val="lt1"/>
                </a:solidFill>
                <a:latin typeface="Calibri"/>
                <a:ea typeface="Calibri"/>
                <a:cs typeface="Calibri"/>
                <a:sym typeface="Calibri"/>
              </a:rPr>
              <a:t>‹#›</a:t>
            </a:fld>
            <a:endParaRPr sz="1100"/>
          </a:p>
        </p:txBody>
      </p:sp>
      <p:sp>
        <p:nvSpPr>
          <p:cNvPr id="149" name="Google Shape;149;p26"/>
          <p:cNvSpPr txBox="1"/>
          <p:nvPr/>
        </p:nvSpPr>
        <p:spPr>
          <a:xfrm>
            <a:off x="523875" y="0"/>
            <a:ext cx="725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rgbClr val="002060"/>
                </a:solidFill>
                <a:latin typeface="Calibri"/>
                <a:ea typeface="Calibri"/>
                <a:cs typeface="Calibri"/>
                <a:sym typeface="Calibri"/>
              </a:rPr>
              <a:t>Problem Statement</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628650" y="273844"/>
            <a:ext cx="732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b="1" lang="en" sz="3600"/>
              <a:t>Introduction</a:t>
            </a:r>
            <a:r>
              <a:rPr b="1" i="0" lang="en" sz="3600" u="none">
                <a:solidFill>
                  <a:srgbClr val="002060"/>
                </a:solidFill>
                <a:latin typeface="Calibri"/>
                <a:ea typeface="Calibri"/>
                <a:cs typeface="Calibri"/>
                <a:sym typeface="Calibri"/>
              </a:rPr>
              <a:t>   </a:t>
            </a:r>
            <a:endParaRPr sz="3600"/>
          </a:p>
        </p:txBody>
      </p:sp>
      <p:sp>
        <p:nvSpPr>
          <p:cNvPr id="155" name="Google Shape;155;p27"/>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355600" lvl="0" marL="457200" marR="0" rtl="0" algn="just">
              <a:lnSpc>
                <a:spcPct val="90000"/>
              </a:lnSpc>
              <a:spcBef>
                <a:spcPts val="800"/>
              </a:spcBef>
              <a:spcAft>
                <a:spcPts val="0"/>
              </a:spcAft>
              <a:buSzPts val="2000"/>
              <a:buChar char="•"/>
            </a:pPr>
            <a:r>
              <a:rPr lang="en" sz="2000"/>
              <a:t>Ocular disorders have become more prevalent throughout time, with one of the causes being changes in human behaviour patterns brought on by technology and the creation of technological equipment.</a:t>
            </a:r>
            <a:endParaRPr sz="2000"/>
          </a:p>
          <a:p>
            <a:pPr indent="-355600" lvl="0" marL="457200" marR="0" rtl="0" algn="just">
              <a:lnSpc>
                <a:spcPct val="90000"/>
              </a:lnSpc>
              <a:spcBef>
                <a:spcPts val="0"/>
              </a:spcBef>
              <a:spcAft>
                <a:spcPts val="0"/>
              </a:spcAft>
              <a:buSzPts val="2000"/>
              <a:buChar char="•"/>
            </a:pPr>
            <a:r>
              <a:rPr lang="en" sz="2000"/>
              <a:t>The diagnosis of ocular pathology using fundus images is a significant difficulty in health care.</a:t>
            </a:r>
            <a:endParaRPr sz="2000"/>
          </a:p>
          <a:p>
            <a:pPr indent="-355600" lvl="0" marL="457200" marR="0" rtl="0" algn="just">
              <a:lnSpc>
                <a:spcPct val="90000"/>
              </a:lnSpc>
              <a:spcBef>
                <a:spcPts val="0"/>
              </a:spcBef>
              <a:spcAft>
                <a:spcPts val="0"/>
              </a:spcAft>
              <a:buSzPts val="2000"/>
              <a:buChar char="•"/>
            </a:pPr>
            <a:r>
              <a:rPr lang="en" sz="2000"/>
              <a:t>The aim of our project is to develop a combination of feature extraction methods and Neural Networks to recognize common types of visual disorders using the fundus images.</a:t>
            </a:r>
            <a:endParaRPr sz="2000"/>
          </a:p>
          <a:p>
            <a:pPr indent="-355600" lvl="0" marL="457200" marR="0" rtl="0" algn="just">
              <a:lnSpc>
                <a:spcPct val="90000"/>
              </a:lnSpc>
              <a:spcBef>
                <a:spcPts val="0"/>
              </a:spcBef>
              <a:spcAft>
                <a:spcPts val="0"/>
              </a:spcAft>
              <a:buSzPts val="2000"/>
              <a:buChar char="•"/>
            </a:pPr>
            <a:r>
              <a:rPr lang="en" sz="2000"/>
              <a:t>Fundus photographs are ocular documentation that record the appearance of a patient’s retina.</a:t>
            </a:r>
            <a:endParaRPr sz="2000"/>
          </a:p>
          <a:p>
            <a:pPr indent="0" lvl="0" marL="0" marR="0" rtl="0" algn="l">
              <a:lnSpc>
                <a:spcPct val="90000"/>
              </a:lnSpc>
              <a:spcBef>
                <a:spcPts val="800"/>
              </a:spcBef>
              <a:spcAft>
                <a:spcPts val="0"/>
              </a:spcAft>
              <a:buNone/>
            </a:pPr>
            <a:r>
              <a:t/>
            </a:r>
            <a:endParaRPr sz="2000"/>
          </a:p>
        </p:txBody>
      </p:sp>
      <p:sp>
        <p:nvSpPr>
          <p:cNvPr id="156" name="Google Shape;156;p27"/>
          <p:cNvSpPr txBox="1"/>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a:solidFill>
                  <a:schemeClr val="lt1"/>
                </a:solidFill>
                <a:latin typeface="Calibri"/>
                <a:ea typeface="Calibri"/>
                <a:cs typeface="Calibri"/>
                <a:sym typeface="Calibri"/>
              </a:rPr>
              <a:t>*</a:t>
            </a:r>
            <a:endParaRPr sz="1100"/>
          </a:p>
        </p:txBody>
      </p:sp>
      <p:sp>
        <p:nvSpPr>
          <p:cNvPr id="157" name="Google Shape;157;p27"/>
          <p:cNvSpPr txBox="1"/>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a:solidFill>
                  <a:schemeClr val="lt1"/>
                </a:solidFill>
                <a:latin typeface="Calibri"/>
                <a:ea typeface="Calibri"/>
                <a:cs typeface="Calibri"/>
                <a:sym typeface="Calibri"/>
              </a:rPr>
              <a:t>‹#›</a:t>
            </a:fld>
            <a:endParaRPr sz="1100"/>
          </a:p>
        </p:txBody>
      </p:sp>
      <p:sp>
        <p:nvSpPr>
          <p:cNvPr id="158" name="Google Shape;158;p27"/>
          <p:cNvSpPr txBox="1"/>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628650" y="273844"/>
            <a:ext cx="732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b="1" lang="en" sz="3600"/>
              <a:t>Dataset</a:t>
            </a:r>
            <a:r>
              <a:rPr b="1" i="0" lang="en" sz="3600" u="none">
                <a:solidFill>
                  <a:srgbClr val="002060"/>
                </a:solidFill>
                <a:latin typeface="Calibri"/>
                <a:ea typeface="Calibri"/>
                <a:cs typeface="Calibri"/>
                <a:sym typeface="Calibri"/>
              </a:rPr>
              <a:t>   </a:t>
            </a:r>
            <a:endParaRPr sz="3600"/>
          </a:p>
        </p:txBody>
      </p:sp>
      <p:sp>
        <p:nvSpPr>
          <p:cNvPr id="164" name="Google Shape;164;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dataset contains 7000 images with 5000 training images and 1000 testing images.</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This dataset contains various types of eye images such as Diabetes, Glaucoma, Cataract, Related Macular Degeneration, Myopia, Hypertensive Retinopathy and other ones.</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features of the image are extracted through lbp feature extractor.</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165" name="Google Shape;165;p28"/>
          <p:cNvSpPr txBox="1"/>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a:solidFill>
                  <a:schemeClr val="lt1"/>
                </a:solidFill>
                <a:latin typeface="Calibri"/>
                <a:ea typeface="Calibri"/>
                <a:cs typeface="Calibri"/>
                <a:sym typeface="Calibri"/>
              </a:rPr>
              <a:t>*</a:t>
            </a:r>
            <a:endParaRPr sz="1100"/>
          </a:p>
        </p:txBody>
      </p:sp>
      <p:sp>
        <p:nvSpPr>
          <p:cNvPr id="166" name="Google Shape;166;p28"/>
          <p:cNvSpPr txBox="1"/>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a:solidFill>
                  <a:schemeClr val="lt1"/>
                </a:solidFill>
                <a:latin typeface="Calibri"/>
                <a:ea typeface="Calibri"/>
                <a:cs typeface="Calibri"/>
                <a:sym typeface="Calibri"/>
              </a:rPr>
              <a:t>‹#›</a:t>
            </a:fld>
            <a:endParaRPr sz="1100"/>
          </a:p>
        </p:txBody>
      </p:sp>
      <p:sp>
        <p:nvSpPr>
          <p:cNvPr id="167" name="Google Shape;167;p28"/>
          <p:cNvSpPr txBox="1"/>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pic>
        <p:nvPicPr>
          <p:cNvPr id="168" name="Google Shape;168;p28"/>
          <p:cNvPicPr preferRelativeResize="0"/>
          <p:nvPr/>
        </p:nvPicPr>
        <p:blipFill>
          <a:blip r:embed="rId3">
            <a:alphaModFix/>
          </a:blip>
          <a:stretch>
            <a:fillRect/>
          </a:stretch>
        </p:blipFill>
        <p:spPr>
          <a:xfrm>
            <a:off x="902275" y="3022925"/>
            <a:ext cx="3381375" cy="1704975"/>
          </a:xfrm>
          <a:prstGeom prst="rect">
            <a:avLst/>
          </a:prstGeom>
          <a:noFill/>
          <a:ln cap="flat" cmpd="sng" w="9525">
            <a:solidFill>
              <a:srgbClr val="000000"/>
            </a:solidFill>
            <a:prstDash val="solid"/>
            <a:round/>
            <a:headEnd len="sm" w="sm" type="none"/>
            <a:tailEnd len="sm" w="sm" type="none"/>
          </a:ln>
        </p:spPr>
      </p:pic>
      <p:pic>
        <p:nvPicPr>
          <p:cNvPr id="169" name="Google Shape;169;p28"/>
          <p:cNvPicPr preferRelativeResize="0"/>
          <p:nvPr/>
        </p:nvPicPr>
        <p:blipFill>
          <a:blip r:embed="rId4">
            <a:alphaModFix/>
          </a:blip>
          <a:stretch>
            <a:fillRect/>
          </a:stretch>
        </p:blipFill>
        <p:spPr>
          <a:xfrm>
            <a:off x="4428230" y="3022925"/>
            <a:ext cx="4504946" cy="17049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628650" y="273844"/>
            <a:ext cx="732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b="1" lang="en" sz="3600"/>
              <a:t>Models</a:t>
            </a:r>
            <a:endParaRPr sz="2400"/>
          </a:p>
        </p:txBody>
      </p:sp>
      <p:sp>
        <p:nvSpPr>
          <p:cNvPr id="175" name="Google Shape;175;p29"/>
          <p:cNvSpPr txBox="1"/>
          <p:nvPr>
            <p:ph idx="1" type="body"/>
          </p:nvPr>
        </p:nvSpPr>
        <p:spPr>
          <a:xfrm>
            <a:off x="628650" y="1171650"/>
            <a:ext cx="7886700" cy="3461100"/>
          </a:xfrm>
          <a:prstGeom prst="rect">
            <a:avLst/>
          </a:prstGeom>
          <a:noFill/>
          <a:ln>
            <a:noFill/>
          </a:ln>
        </p:spPr>
        <p:txBody>
          <a:bodyPr anchorCtr="0" anchor="t" bIns="34275" lIns="68575" spcFirstLastPara="1" rIns="68575" wrap="square" tIns="34275">
            <a:noAutofit/>
          </a:bodyPr>
          <a:lstStyle/>
          <a:p>
            <a:pPr indent="-361950" lvl="0" marL="457200" marR="0" rtl="0" algn="l">
              <a:lnSpc>
                <a:spcPct val="90000"/>
              </a:lnSpc>
              <a:spcBef>
                <a:spcPts val="800"/>
              </a:spcBef>
              <a:spcAft>
                <a:spcPts val="0"/>
              </a:spcAft>
              <a:buClr>
                <a:srgbClr val="002060"/>
              </a:buClr>
              <a:buSzPts val="2100"/>
              <a:buFont typeface="Calibri"/>
              <a:buChar char="•"/>
            </a:pPr>
            <a:r>
              <a:rPr lang="en"/>
              <a:t>VGG19 :</a:t>
            </a:r>
            <a:r>
              <a:rPr lang="en"/>
              <a:t> </a:t>
            </a:r>
            <a:r>
              <a:rPr lang="en" sz="1900"/>
              <a:t>It is a convolutional neural network trained on a subset of the ImageNet dataset, a collection of over 14 million images belonging to 22,000 categories.It has 138 million parameters with a total of 19 layers including weights.</a:t>
            </a:r>
            <a:endParaRPr sz="1900"/>
          </a:p>
          <a:p>
            <a:pPr indent="0" lvl="0" marL="457200" marR="0" rtl="0" algn="l">
              <a:lnSpc>
                <a:spcPct val="90000"/>
              </a:lnSpc>
              <a:spcBef>
                <a:spcPts val="800"/>
              </a:spcBef>
              <a:spcAft>
                <a:spcPts val="0"/>
              </a:spcAft>
              <a:buNone/>
            </a:pPr>
            <a:r>
              <a:t/>
            </a:r>
            <a:endParaRPr sz="1900"/>
          </a:p>
          <a:p>
            <a:pPr indent="-349250" lvl="0" marL="457200" marR="0" rtl="0" algn="l">
              <a:lnSpc>
                <a:spcPct val="90000"/>
              </a:lnSpc>
              <a:spcBef>
                <a:spcPts val="800"/>
              </a:spcBef>
              <a:spcAft>
                <a:spcPts val="0"/>
              </a:spcAft>
              <a:buSzPts val="1900"/>
              <a:buChar char="•"/>
            </a:pPr>
            <a:r>
              <a:rPr lang="en" sz="1900"/>
              <a:t>ResNet50 : </a:t>
            </a:r>
            <a:r>
              <a:rPr lang="en" sz="1900"/>
              <a:t> It is a convolutional neural network that is 50 layers deep.</a:t>
            </a:r>
            <a:r>
              <a:rPr lang="en" sz="1900"/>
              <a:t> A 7×7 kernel convolution alongside 64 other kernels with a 2-sized stride. A max pooling layer with a 2-sized stride. 9 more layers—3×3,64 kernel convolution, another with 1×1,64 kernels, and a third with 1×1,256 kernels.</a:t>
            </a:r>
            <a:endParaRPr sz="1900"/>
          </a:p>
        </p:txBody>
      </p:sp>
      <p:sp>
        <p:nvSpPr>
          <p:cNvPr id="176" name="Google Shape;176;p29"/>
          <p:cNvSpPr txBox="1"/>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a:solidFill>
                  <a:schemeClr val="lt1"/>
                </a:solidFill>
                <a:latin typeface="Calibri"/>
                <a:ea typeface="Calibri"/>
                <a:cs typeface="Calibri"/>
                <a:sym typeface="Calibri"/>
              </a:rPr>
              <a:t>*</a:t>
            </a:r>
            <a:endParaRPr sz="1100"/>
          </a:p>
        </p:txBody>
      </p:sp>
      <p:sp>
        <p:nvSpPr>
          <p:cNvPr id="177" name="Google Shape;177;p29"/>
          <p:cNvSpPr txBox="1"/>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a:solidFill>
                  <a:schemeClr val="lt1"/>
                </a:solidFill>
                <a:latin typeface="Calibri"/>
                <a:ea typeface="Calibri"/>
                <a:cs typeface="Calibri"/>
                <a:sym typeface="Calibri"/>
              </a:rPr>
              <a:t>‹#›</a:t>
            </a:fld>
            <a:endParaRPr sz="1100"/>
          </a:p>
        </p:txBody>
      </p:sp>
      <p:sp>
        <p:nvSpPr>
          <p:cNvPr id="178" name="Google Shape;178;p29"/>
          <p:cNvSpPr txBox="1"/>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628650" y="273844"/>
            <a:ext cx="73212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b="1" lang="en" sz="3600"/>
              <a:t>Models</a:t>
            </a:r>
            <a:endParaRPr sz="2400"/>
          </a:p>
        </p:txBody>
      </p:sp>
      <p:sp>
        <p:nvSpPr>
          <p:cNvPr id="184" name="Google Shape;184;p30"/>
          <p:cNvSpPr txBox="1"/>
          <p:nvPr>
            <p:ph idx="1" type="body"/>
          </p:nvPr>
        </p:nvSpPr>
        <p:spPr>
          <a:xfrm>
            <a:off x="628650" y="1628575"/>
            <a:ext cx="7886700" cy="3004200"/>
          </a:xfrm>
          <a:prstGeom prst="rect">
            <a:avLst/>
          </a:prstGeom>
          <a:noFill/>
          <a:ln>
            <a:noFill/>
          </a:ln>
        </p:spPr>
        <p:txBody>
          <a:bodyPr anchorCtr="0" anchor="t" bIns="34275" lIns="68575" spcFirstLastPara="1" rIns="68575" wrap="square" tIns="34275">
            <a:noAutofit/>
          </a:bodyPr>
          <a:lstStyle/>
          <a:p>
            <a:pPr indent="-349250" lvl="0" marL="457200" marR="0" rtl="0" algn="l">
              <a:lnSpc>
                <a:spcPct val="90000"/>
              </a:lnSpc>
              <a:spcBef>
                <a:spcPts val="800"/>
              </a:spcBef>
              <a:spcAft>
                <a:spcPts val="0"/>
              </a:spcAft>
              <a:buSzPts val="1900"/>
              <a:buChar char="•"/>
            </a:pPr>
            <a:r>
              <a:rPr lang="en"/>
              <a:t>Vision Transformer : It </a:t>
            </a:r>
            <a:r>
              <a:rPr lang="en"/>
              <a:t>applies a Transformer-like design to selected areas of the picture. A sequence of vectors is created by dividing a picture into fixed-size patches, linearly embedding each one, adding position embeddings, and then feeding the assembled vectors to a conventional Transformer encoder.</a:t>
            </a:r>
            <a:endParaRPr/>
          </a:p>
        </p:txBody>
      </p:sp>
      <p:sp>
        <p:nvSpPr>
          <p:cNvPr id="185" name="Google Shape;185;p30"/>
          <p:cNvSpPr txBox="1"/>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a:solidFill>
                  <a:schemeClr val="lt1"/>
                </a:solidFill>
                <a:latin typeface="Calibri"/>
                <a:ea typeface="Calibri"/>
                <a:cs typeface="Calibri"/>
                <a:sym typeface="Calibri"/>
              </a:rPr>
              <a:t>*</a:t>
            </a:r>
            <a:endParaRPr sz="1100"/>
          </a:p>
        </p:txBody>
      </p:sp>
      <p:sp>
        <p:nvSpPr>
          <p:cNvPr id="186" name="Google Shape;186;p30"/>
          <p:cNvSpPr txBox="1"/>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a:solidFill>
                  <a:schemeClr val="lt1"/>
                </a:solidFill>
                <a:latin typeface="Calibri"/>
                <a:ea typeface="Calibri"/>
                <a:cs typeface="Calibri"/>
                <a:sym typeface="Calibri"/>
              </a:rPr>
              <a:t>‹#›</a:t>
            </a:fld>
            <a:endParaRPr sz="1100"/>
          </a:p>
        </p:txBody>
      </p:sp>
      <p:sp>
        <p:nvSpPr>
          <p:cNvPr id="187" name="Google Shape;187;p30"/>
          <p:cNvSpPr txBox="1"/>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600"/>
              <a:t>Accuracy vs Epoch (without LBP)</a:t>
            </a:r>
            <a:endParaRPr b="1" sz="3600"/>
          </a:p>
        </p:txBody>
      </p:sp>
      <p:pic>
        <p:nvPicPr>
          <p:cNvPr id="193" name="Google Shape;193;p31"/>
          <p:cNvPicPr preferRelativeResize="0"/>
          <p:nvPr/>
        </p:nvPicPr>
        <p:blipFill>
          <a:blip r:embed="rId3">
            <a:alphaModFix/>
          </a:blip>
          <a:stretch>
            <a:fillRect/>
          </a:stretch>
        </p:blipFill>
        <p:spPr>
          <a:xfrm>
            <a:off x="554875" y="1666500"/>
            <a:ext cx="7797275" cy="27740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600"/>
              <a:t>Loss vs Epoch (without LBP)</a:t>
            </a:r>
            <a:endParaRPr b="1" sz="3600"/>
          </a:p>
        </p:txBody>
      </p:sp>
      <p:pic>
        <p:nvPicPr>
          <p:cNvPr id="199" name="Google Shape;199;p32"/>
          <p:cNvPicPr preferRelativeResize="0"/>
          <p:nvPr/>
        </p:nvPicPr>
        <p:blipFill>
          <a:blip r:embed="rId3">
            <a:alphaModFix/>
          </a:blip>
          <a:stretch>
            <a:fillRect/>
          </a:stretch>
        </p:blipFill>
        <p:spPr>
          <a:xfrm>
            <a:off x="628650" y="1514475"/>
            <a:ext cx="8006326" cy="28484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sz="3600"/>
              <a:t>Accuracy vs Epoch (with LBP)</a:t>
            </a:r>
            <a:endParaRPr b="1" sz="3600"/>
          </a:p>
        </p:txBody>
      </p:sp>
      <p:pic>
        <p:nvPicPr>
          <p:cNvPr id="205" name="Google Shape;205;p33"/>
          <p:cNvPicPr preferRelativeResize="0"/>
          <p:nvPr/>
        </p:nvPicPr>
        <p:blipFill>
          <a:blip r:embed="rId3">
            <a:alphaModFix/>
          </a:blip>
          <a:stretch>
            <a:fillRect/>
          </a:stretch>
        </p:blipFill>
        <p:spPr>
          <a:xfrm>
            <a:off x="700550" y="1429475"/>
            <a:ext cx="7643150" cy="28470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