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782c48e2d_0_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c782c48e2d_0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782c48e2d_0_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c782c48e2d_0_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7"/>
          <p:cNvSpPr txBox="1"/>
          <p:nvPr/>
        </p:nvSpPr>
        <p:spPr>
          <a:xfrm>
            <a:off x="5528603" y="2067305"/>
            <a:ext cx="5022166"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smtClean="0">
                <a:latin typeface="Trebuchet MS"/>
                <a:ea typeface="Trebuchet MS"/>
                <a:cs typeface="Trebuchet MS"/>
                <a:sym typeface="Trebuchet MS"/>
              </a:rPr>
              <a:t>V.ANANTHA KRISHNAN</a:t>
            </a:r>
            <a:endParaRPr sz="3200" dirty="0">
              <a:latin typeface="Trebuchet MS"/>
              <a:ea typeface="Trebuchet MS"/>
              <a:cs typeface="Trebuchet MS"/>
              <a:sym typeface="Trebuchet MS"/>
            </a:endParaRPr>
          </a:p>
        </p:txBody>
      </p:sp>
      <p:sp>
        <p:nvSpPr>
          <p:cNvPr id="59" name="Google Shape;59;p7"/>
          <p:cNvSpPr txBox="1"/>
          <p:nvPr/>
        </p:nvSpPr>
        <p:spPr>
          <a:xfrm>
            <a:off x="5528603" y="2628900"/>
            <a:ext cx="4080211"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smtClean="0">
                <a:solidFill>
                  <a:srgbClr val="2D936B"/>
                </a:solidFill>
                <a:latin typeface="Trebuchet MS"/>
                <a:ea typeface="Trebuchet MS"/>
                <a:cs typeface="Trebuchet MS"/>
                <a:sym typeface="Trebuchet MS"/>
              </a:rPr>
              <a:t>DYNAMIC </a:t>
            </a:r>
            <a:r>
              <a:rPr lang="en-US" sz="2400" b="1" dirty="0" smtClean="0">
                <a:solidFill>
                  <a:srgbClr val="2D936B"/>
                </a:solidFill>
                <a:latin typeface="Trebuchet MS"/>
                <a:ea typeface="Trebuchet MS"/>
                <a:cs typeface="Trebuchet MS"/>
                <a:sym typeface="Trebuchet MS"/>
              </a:rPr>
              <a:t>STEGANOGRAPHY</a:t>
            </a:r>
            <a:endParaRPr sz="2400" dirty="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1" name="Google Shape;191;p16"/>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2" name="Google Shape;192;p16"/>
          <p:cNvSpPr txBox="1">
            <a:spLocks noGrp="1"/>
          </p:cNvSpPr>
          <p:nvPr>
            <p:ph type="ctrTitle"/>
          </p:nvPr>
        </p:nvSpPr>
        <p:spPr>
          <a:xfrm>
            <a:off x="739775" y="2911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3" name="Google Shape;193;p16"/>
          <p:cNvSpPr txBox="1"/>
          <p:nvPr/>
        </p:nvSpPr>
        <p:spPr>
          <a:xfrm>
            <a:off x="739775" y="1043550"/>
            <a:ext cx="9627300" cy="52344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dirty="0" smtClean="0">
                <a:latin typeface="Calibri"/>
                <a:ea typeface="Calibri"/>
                <a:cs typeface="Calibri"/>
                <a:sym typeface="Calibri"/>
              </a:rPr>
              <a:t>Dynamic </a:t>
            </a:r>
            <a:r>
              <a:rPr lang="en-GB" dirty="0">
                <a:latin typeface="Calibri"/>
                <a:ea typeface="Calibri"/>
                <a:cs typeface="Calibri"/>
                <a:sym typeface="Calibri"/>
              </a:rPr>
              <a:t>steganography involves concealing secret information within various digital mediums in a manner that adapts to changing environments and contexts. The </a:t>
            </a:r>
            <a:r>
              <a:rPr lang="en-GB" dirty="0" err="1">
                <a:latin typeface="Calibri"/>
                <a:ea typeface="Calibri"/>
                <a:cs typeface="Calibri"/>
                <a:sym typeface="Calibri"/>
              </a:rPr>
              <a:t>modeling</a:t>
            </a:r>
            <a:r>
              <a:rPr lang="en-GB" dirty="0">
                <a:latin typeface="Calibri"/>
                <a:ea typeface="Calibri"/>
                <a:cs typeface="Calibri"/>
                <a:sym typeface="Calibri"/>
              </a:rPr>
              <a:t> of dynamic steganography encompasses the selection and adaptation of algorithms and techniques for embedding and extracting hidden information dynamically</a:t>
            </a:r>
            <a:r>
              <a:rPr lang="en-GB" dirty="0" smtClean="0">
                <a:latin typeface="Calibri"/>
                <a:ea typeface="Calibri"/>
                <a:cs typeface="Calibri"/>
                <a:sym typeface="Calibri"/>
              </a:rPr>
              <a:t>.</a:t>
            </a:r>
          </a:p>
          <a:p>
            <a:pPr lvl="0">
              <a:buClr>
                <a:schemeClr val="dk1"/>
              </a:buClr>
              <a:buSzPts val="1100"/>
            </a:pPr>
            <a:r>
              <a:rPr lang="en-GB" dirty="0" smtClean="0">
                <a:latin typeface="Calibri"/>
                <a:ea typeface="Calibri"/>
                <a:cs typeface="Calibri"/>
                <a:sym typeface="Calibri"/>
              </a:rPr>
              <a:t>Methods </a:t>
            </a:r>
            <a:r>
              <a:rPr lang="en-GB" dirty="0">
                <a:latin typeface="Calibri"/>
                <a:ea typeface="Calibri"/>
                <a:cs typeface="Calibri"/>
                <a:sym typeface="Calibri"/>
              </a:rPr>
              <a:t>and algorithms utilized in dynamic steganography include</a:t>
            </a:r>
            <a:r>
              <a:rPr lang="en-GB" dirty="0" smtClean="0">
                <a:latin typeface="Calibri"/>
                <a:ea typeface="Calibri"/>
                <a:cs typeface="Calibri"/>
                <a:sym typeface="Calibri"/>
              </a:rPr>
              <a:t>:</a:t>
            </a:r>
          </a:p>
          <a:p>
            <a:pPr lvl="0">
              <a:buClr>
                <a:schemeClr val="dk1"/>
              </a:buClr>
              <a:buSzPts val="1100"/>
            </a:pPr>
            <a:endParaRPr lang="en-GB" dirty="0" smtClean="0">
              <a:latin typeface="Calibri"/>
              <a:ea typeface="Calibri"/>
              <a:cs typeface="Calibri"/>
              <a:sym typeface="Calibri"/>
            </a:endParaRPr>
          </a:p>
          <a:p>
            <a:pPr lvl="0">
              <a:buClr>
                <a:schemeClr val="dk1"/>
              </a:buClr>
              <a:buSzPts val="1100"/>
            </a:pPr>
            <a:r>
              <a:rPr lang="en-GB" b="1" dirty="0" smtClean="0">
                <a:latin typeface="Calibri"/>
                <a:ea typeface="Calibri"/>
                <a:cs typeface="Calibri"/>
                <a:sym typeface="Calibri"/>
              </a:rPr>
              <a:t>Adaptive </a:t>
            </a:r>
            <a:r>
              <a:rPr lang="en-GB" b="1" dirty="0">
                <a:latin typeface="Calibri"/>
                <a:ea typeface="Calibri"/>
                <a:cs typeface="Calibri"/>
                <a:sym typeface="Calibri"/>
              </a:rPr>
              <a:t>Embedding Strategies</a:t>
            </a:r>
            <a:r>
              <a:rPr lang="en-GB" b="1" dirty="0" smtClean="0">
                <a:latin typeface="Calibri"/>
                <a:ea typeface="Calibri"/>
                <a:cs typeface="Calibri"/>
                <a:sym typeface="Calibri"/>
              </a:rPr>
              <a:t>:</a:t>
            </a:r>
            <a:r>
              <a:rPr lang="en-GB" dirty="0" smtClean="0">
                <a:latin typeface="Calibri"/>
                <a:ea typeface="Calibri"/>
                <a:cs typeface="Calibri"/>
                <a:sym typeface="Calibri"/>
              </a:rPr>
              <a:t> Dynamic </a:t>
            </a:r>
            <a:r>
              <a:rPr lang="en-GB" dirty="0">
                <a:latin typeface="Calibri"/>
                <a:ea typeface="Calibri"/>
                <a:cs typeface="Calibri"/>
                <a:sym typeface="Calibri"/>
              </a:rPr>
              <a:t>steganography employs adaptive techniques that adjust the embedding process based on contextual factors such as file types, network conditions, and detection risks</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Content-Aware </a:t>
            </a:r>
            <a:r>
              <a:rPr lang="en-GB" b="1" dirty="0" err="1">
                <a:latin typeface="Calibri"/>
                <a:ea typeface="Calibri"/>
                <a:cs typeface="Calibri"/>
                <a:sym typeface="Calibri"/>
              </a:rPr>
              <a:t>Techniques:</a:t>
            </a:r>
            <a:r>
              <a:rPr lang="en-GB" dirty="0" err="1">
                <a:latin typeface="Calibri"/>
                <a:ea typeface="Calibri"/>
                <a:cs typeface="Calibri"/>
                <a:sym typeface="Calibri"/>
              </a:rPr>
              <a:t>Techniques</a:t>
            </a:r>
            <a:r>
              <a:rPr lang="en-GB" dirty="0">
                <a:latin typeface="Calibri"/>
                <a:ea typeface="Calibri"/>
                <a:cs typeface="Calibri"/>
                <a:sym typeface="Calibri"/>
              </a:rPr>
              <a:t> such as content-aware embedding </a:t>
            </a:r>
            <a:r>
              <a:rPr lang="en-GB" dirty="0" err="1">
                <a:latin typeface="Calibri"/>
                <a:ea typeface="Calibri"/>
                <a:cs typeface="Calibri"/>
                <a:sym typeface="Calibri"/>
              </a:rPr>
              <a:t>analyze</a:t>
            </a:r>
            <a:r>
              <a:rPr lang="en-GB" dirty="0">
                <a:latin typeface="Calibri"/>
                <a:ea typeface="Calibri"/>
                <a:cs typeface="Calibri"/>
                <a:sym typeface="Calibri"/>
              </a:rPr>
              <a:t> the characteristics of the digital medium to determine optimal hiding locations, ensuring minimal impact on the host content and maximizing concealment effectiveness</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Context-Based </a:t>
            </a:r>
            <a:r>
              <a:rPr lang="en-GB" b="1" dirty="0" err="1">
                <a:latin typeface="Calibri"/>
                <a:ea typeface="Calibri"/>
                <a:cs typeface="Calibri"/>
                <a:sym typeface="Calibri"/>
              </a:rPr>
              <a:t>Encryption:</a:t>
            </a:r>
            <a:r>
              <a:rPr lang="en-GB" dirty="0" err="1">
                <a:latin typeface="Calibri"/>
                <a:ea typeface="Calibri"/>
                <a:cs typeface="Calibri"/>
                <a:sym typeface="Calibri"/>
              </a:rPr>
              <a:t>Dynamic</a:t>
            </a:r>
            <a:r>
              <a:rPr lang="en-GB" dirty="0">
                <a:latin typeface="Calibri"/>
                <a:ea typeface="Calibri"/>
                <a:cs typeface="Calibri"/>
                <a:sym typeface="Calibri"/>
              </a:rPr>
              <a:t> steganography integrates encryption mechanisms that dynamically adjust encryption parameters based on contextual cues, enhancing security and resilience against detection and decryption attempts</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Considerations </a:t>
            </a:r>
            <a:r>
              <a:rPr lang="en-GB" b="1" dirty="0">
                <a:latin typeface="Calibri"/>
                <a:ea typeface="Calibri"/>
                <a:cs typeface="Calibri"/>
                <a:sym typeface="Calibri"/>
              </a:rPr>
              <a:t>in </a:t>
            </a:r>
            <a:r>
              <a:rPr lang="en-GB" b="1" dirty="0" err="1">
                <a:latin typeface="Calibri"/>
                <a:ea typeface="Calibri"/>
                <a:cs typeface="Calibri"/>
                <a:sym typeface="Calibri"/>
              </a:rPr>
              <a:t>modeling</a:t>
            </a:r>
            <a:r>
              <a:rPr lang="en-GB" b="1" dirty="0">
                <a:latin typeface="Calibri"/>
                <a:ea typeface="Calibri"/>
                <a:cs typeface="Calibri"/>
                <a:sym typeface="Calibri"/>
              </a:rPr>
              <a:t> dynamic steganography</a:t>
            </a:r>
            <a:r>
              <a:rPr lang="en-GB" b="1" dirty="0" smtClean="0">
                <a:latin typeface="Calibri"/>
                <a:ea typeface="Calibri"/>
                <a:cs typeface="Calibri"/>
                <a:sym typeface="Calibri"/>
              </a:rPr>
              <a:t>:</a:t>
            </a:r>
          </a:p>
          <a:p>
            <a:pPr lvl="0">
              <a:buClr>
                <a:schemeClr val="dk1"/>
              </a:buClr>
              <a:buSzPts val="1100"/>
            </a:pPr>
            <a:endParaRPr lang="en-GB" b="1" dirty="0" smtClean="0">
              <a:latin typeface="Calibri"/>
              <a:ea typeface="Calibri"/>
              <a:cs typeface="Calibri"/>
              <a:sym typeface="Calibri"/>
            </a:endParaRPr>
          </a:p>
          <a:p>
            <a:pPr lvl="0">
              <a:buClr>
                <a:schemeClr val="dk1"/>
              </a:buClr>
              <a:buSzPts val="1100"/>
            </a:pPr>
            <a:r>
              <a:rPr lang="en-GB" b="1" dirty="0" err="1" smtClean="0">
                <a:latin typeface="Calibri"/>
                <a:ea typeface="Calibri"/>
                <a:cs typeface="Calibri"/>
                <a:sym typeface="Calibri"/>
              </a:rPr>
              <a:t>Adaptability:</a:t>
            </a:r>
            <a:r>
              <a:rPr lang="en-GB" dirty="0" err="1" smtClean="0">
                <a:latin typeface="Calibri"/>
                <a:ea typeface="Calibri"/>
                <a:cs typeface="Calibri"/>
                <a:sym typeface="Calibri"/>
              </a:rPr>
              <a:t>The</a:t>
            </a:r>
            <a:r>
              <a:rPr lang="en-GB" dirty="0" smtClean="0">
                <a:latin typeface="Calibri"/>
                <a:ea typeface="Calibri"/>
                <a:cs typeface="Calibri"/>
                <a:sym typeface="Calibri"/>
              </a:rPr>
              <a:t> </a:t>
            </a:r>
            <a:r>
              <a:rPr lang="en-GB" dirty="0" err="1">
                <a:latin typeface="Calibri"/>
                <a:ea typeface="Calibri"/>
                <a:cs typeface="Calibri"/>
                <a:sym typeface="Calibri"/>
              </a:rPr>
              <a:t>modeling</a:t>
            </a:r>
            <a:r>
              <a:rPr lang="en-GB" dirty="0">
                <a:latin typeface="Calibri"/>
                <a:ea typeface="Calibri"/>
                <a:cs typeface="Calibri"/>
                <a:sym typeface="Calibri"/>
              </a:rPr>
              <a:t> process focuses on designing algorithms and techniques that adapt to dynamic environments, ensuring effective concealment and robustness across varying contexts and scenarios</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Security </a:t>
            </a:r>
            <a:r>
              <a:rPr lang="en-GB" b="1" dirty="0">
                <a:latin typeface="Calibri"/>
                <a:ea typeface="Calibri"/>
                <a:cs typeface="Calibri"/>
                <a:sym typeface="Calibri"/>
              </a:rPr>
              <a:t>and </a:t>
            </a:r>
            <a:r>
              <a:rPr lang="en-GB" b="1" dirty="0" err="1">
                <a:latin typeface="Calibri"/>
                <a:ea typeface="Calibri"/>
                <a:cs typeface="Calibri"/>
                <a:sym typeface="Calibri"/>
              </a:rPr>
              <a:t>Stealth:</a:t>
            </a:r>
            <a:r>
              <a:rPr lang="en-GB" dirty="0" err="1">
                <a:latin typeface="Calibri"/>
                <a:ea typeface="Calibri"/>
                <a:cs typeface="Calibri"/>
                <a:sym typeface="Calibri"/>
              </a:rPr>
              <a:t>Modeling</a:t>
            </a:r>
            <a:r>
              <a:rPr lang="en-GB" dirty="0">
                <a:latin typeface="Calibri"/>
                <a:ea typeface="Calibri"/>
                <a:cs typeface="Calibri"/>
                <a:sym typeface="Calibri"/>
              </a:rPr>
              <a:t> incorporates robust encryption methods and adaptive embedding strategies to enhance security and stealth, safeguarding the confidentiality of hidden information and minimizing the risk of detection</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Dynamic </a:t>
            </a:r>
            <a:r>
              <a:rPr lang="en-GB" b="1" dirty="0">
                <a:latin typeface="Calibri"/>
                <a:ea typeface="Calibri"/>
                <a:cs typeface="Calibri"/>
                <a:sym typeface="Calibri"/>
              </a:rPr>
              <a:t>Extraction </a:t>
            </a:r>
            <a:r>
              <a:rPr lang="en-GB" b="1" dirty="0" err="1">
                <a:latin typeface="Calibri"/>
                <a:ea typeface="Calibri"/>
                <a:cs typeface="Calibri"/>
                <a:sym typeface="Calibri"/>
              </a:rPr>
              <a:t>Mechanism:</a:t>
            </a:r>
            <a:r>
              <a:rPr lang="en-GB" dirty="0" err="1">
                <a:latin typeface="Calibri"/>
                <a:ea typeface="Calibri"/>
                <a:cs typeface="Calibri"/>
                <a:sym typeface="Calibri"/>
              </a:rPr>
              <a:t>Modeling</a:t>
            </a:r>
            <a:r>
              <a:rPr lang="en-GB" dirty="0">
                <a:latin typeface="Calibri"/>
                <a:ea typeface="Calibri"/>
                <a:cs typeface="Calibri"/>
                <a:sym typeface="Calibri"/>
              </a:rPr>
              <a:t> defines extraction methods that dynamically </a:t>
            </a:r>
            <a:r>
              <a:rPr lang="en-GB" dirty="0" err="1">
                <a:latin typeface="Calibri"/>
                <a:ea typeface="Calibri"/>
                <a:cs typeface="Calibri"/>
                <a:sym typeface="Calibri"/>
              </a:rPr>
              <a:t>analyze</a:t>
            </a:r>
            <a:r>
              <a:rPr lang="en-GB" dirty="0">
                <a:latin typeface="Calibri"/>
                <a:ea typeface="Calibri"/>
                <a:cs typeface="Calibri"/>
                <a:sym typeface="Calibri"/>
              </a:rPr>
              <a:t> and decode hidden information from digital mediums, preserving data integrity and minimizing distortion or loss of fidelity</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Adaptive </a:t>
            </a:r>
            <a:r>
              <a:rPr lang="en-GB" b="1" dirty="0" err="1">
                <a:latin typeface="Calibri"/>
                <a:ea typeface="Calibri"/>
                <a:cs typeface="Calibri"/>
                <a:sym typeface="Calibri"/>
              </a:rPr>
              <a:t>Capacity:</a:t>
            </a:r>
            <a:r>
              <a:rPr lang="en-GB" dirty="0" err="1">
                <a:latin typeface="Calibri"/>
                <a:ea typeface="Calibri"/>
                <a:cs typeface="Calibri"/>
                <a:sym typeface="Calibri"/>
              </a:rPr>
              <a:t>Determining</a:t>
            </a:r>
            <a:r>
              <a:rPr lang="en-GB" dirty="0">
                <a:latin typeface="Calibri"/>
                <a:ea typeface="Calibri"/>
                <a:cs typeface="Calibri"/>
                <a:sym typeface="Calibri"/>
              </a:rPr>
              <a:t> the dynamic capacity of the system to adjust the amount of hidden information based on contextual factors, ensuring optimal concealment without compromising the integrity or quality of the host content</a:t>
            </a:r>
            <a:r>
              <a:rPr lang="en-GB" dirty="0" smtClean="0">
                <a:latin typeface="Calibri"/>
                <a:ea typeface="Calibri"/>
                <a:cs typeface="Calibri"/>
                <a:sym typeface="Calibri"/>
              </a:rPr>
              <a:t>.</a:t>
            </a:r>
            <a:endParaRPr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9" name="Google Shape;199;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0" name="Google Shape;200;p17"/>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01" name="Google Shape;201;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02" name="Google Shape;202;p17"/>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 name="Rectangle 1"/>
          <p:cNvSpPr/>
          <p:nvPr/>
        </p:nvSpPr>
        <p:spPr>
          <a:xfrm>
            <a:off x="1743075" y="1676215"/>
            <a:ext cx="7400925" cy="2462213"/>
          </a:xfrm>
          <a:prstGeom prst="rect">
            <a:avLst/>
          </a:prstGeom>
        </p:spPr>
        <p:txBody>
          <a:bodyPr wrap="square">
            <a:spAutoFit/>
          </a:bodyPr>
          <a:lstStyle/>
          <a:p>
            <a:r>
              <a:rPr lang="en-IN" dirty="0"/>
              <a:t>C:\Users\vanan\PycharmProjects\pythonProject\venv\Scripts\python.exe C:\Users\vanan\PycharmProjects\pythonProject\ar_stego.py Image encoded </a:t>
            </a:r>
            <a:r>
              <a:rPr lang="en-IN" dirty="0" err="1"/>
              <a:t>successfully.Decoded</a:t>
            </a:r>
            <a:r>
              <a:rPr lang="en-IN" dirty="0"/>
              <a:t> message: Hi this is </a:t>
            </a:r>
            <a:r>
              <a:rPr lang="en-IN" dirty="0" err="1"/>
              <a:t>meI</a:t>
            </a:r>
            <a:r>
              <a:rPr lang="en-IN" dirty="0"/>
              <a:t>$6Üm¹$I$I$I$$I$</a:t>
            </a:r>
            <a:r>
              <a:rPr lang="en-IN" dirty="0" err="1"/>
              <a:t>Iÿÿÿ</a:t>
            </a:r>
            <a:r>
              <a:rPr lang="en-IN" dirty="0"/>
              <a:t>   $I$</a:t>
            </a:r>
            <a:r>
              <a:rPr lang="en-IN" dirty="0" err="1"/>
              <a:t>OäIÛm</a:t>
            </a:r>
            <a:r>
              <a:rPr lang="en-IN" dirty="0"/>
              <a:t>¶   </a:t>
            </a:r>
            <a:r>
              <a:rPr lang="en-IN" dirty="0" err="1"/>
              <a:t>ÿÿÿÿÿÿ</a:t>
            </a:r>
            <a:r>
              <a:rPr lang="en-IN" dirty="0"/>
              <a:t>       </a:t>
            </a:r>
            <a:r>
              <a:rPr lang="en-IN" dirty="0" err="1"/>
              <a:t>ÿm¶ÛI$m¶Ûm¶Ûm¶Ûm¶Ûm¶Ûm¶ÛI</a:t>
            </a:r>
            <a:r>
              <a:rPr lang="en-IN" dirty="0"/>
              <a:t>$I$m¶Ûm¶Ûm¹$I$I$¶</a:t>
            </a:r>
            <a:r>
              <a:rPr lang="en-IN" dirty="0" err="1"/>
              <a:t>ÛmI</a:t>
            </a:r>
            <a:r>
              <a:rPr lang="en-IN" dirty="0"/>
              <a:t>$</a:t>
            </a:r>
            <a:r>
              <a:rPr lang="en-IN" dirty="0" err="1"/>
              <a:t>I%mI</a:t>
            </a:r>
            <a:r>
              <a:rPr lang="en-IN" dirty="0"/>
              <a:t>$·$6ÛrHÛI$I$I$I$I$</a:t>
            </a:r>
            <a:r>
              <a:rPr lang="en-IN" dirty="0" err="1"/>
              <a:t>I$Ûm¶Ûm¶m¶Ûm¶Û</a:t>
            </a:r>
            <a:r>
              <a:rPr lang="en-IN" dirty="0"/>
              <a:t>$I$I$I$I$</a:t>
            </a:r>
            <a:r>
              <a:rPr lang="en-IN" dirty="0" err="1"/>
              <a:t>I$m¶Ûm¶ÛI</a:t>
            </a:r>
            <a:r>
              <a:rPr lang="en-IN" dirty="0"/>
              <a:t>$I$I$I$</a:t>
            </a:r>
            <a:r>
              <a:rPr lang="en-IN" dirty="0" err="1"/>
              <a:t>I$m¶Ûm¶Ûm¶Û</a:t>
            </a:r>
            <a:r>
              <a:rPr lang="en-IN" dirty="0"/>
              <a:t>$I$II$I$I$m¶ÛI$m¶Ûm¶Ûm¶Ûm¶Ûm¶Ûm¶Ûm¶Ûm¶Ûm¶Ûm¶Ûm¶Ûm¶Ûm¶Ûm¶Ûm¶ÛI$m¶Ûm¶ÛI$I$I$I$I$¶änFä6ÜI$I$</a:t>
            </a:r>
            <a:r>
              <a:rPr lang="en-IN" dirty="0" err="1"/>
              <a:t>FÛnIm¶Ûm¶ÛI</a:t>
            </a:r>
            <a:r>
              <a:rPr lang="en-IN" dirty="0"/>
              <a:t>$</a:t>
            </a:r>
            <a:r>
              <a:rPr lang="en-IN" dirty="0" err="1"/>
              <a:t>I$m¶Û</a:t>
            </a:r>
            <a:r>
              <a:rPr lang="en-IN" dirty="0"/>
              <a:t>$I$</a:t>
            </a:r>
            <a:r>
              <a:rPr lang="en-IN" dirty="0" err="1"/>
              <a:t>Im¶ÛI</a:t>
            </a:r>
            <a:r>
              <a:rPr lang="en-IN" dirty="0"/>
              <a:t>$$I$</a:t>
            </a:r>
            <a:r>
              <a:rPr lang="en-IN" dirty="0" err="1"/>
              <a:t>ImÉ</a:t>
            </a:r>
            <a:r>
              <a:rPr lang="en-IN" dirty="0"/>
              <a:t>$I$</a:t>
            </a:r>
            <a:r>
              <a:rPr lang="en-IN" dirty="0" err="1"/>
              <a:t>FÛm¶ÛI$m¶Û</a:t>
            </a:r>
            <a:r>
              <a:rPr lang="en-IN" dirty="0"/>
              <a:t>$I$I$</a:t>
            </a:r>
            <a:r>
              <a:rPr lang="en-IN" dirty="0" err="1"/>
              <a:t>IÛm</a:t>
            </a:r>
            <a:r>
              <a:rPr lang="en-IN" dirty="0"/>
              <a:t>¶¶</a:t>
            </a:r>
            <a:r>
              <a:rPr lang="en-IN" dirty="0" err="1"/>
              <a:t>äI</a:t>
            </a:r>
            <a:r>
              <a:rPr lang="en-IN" dirty="0"/>
              <a:t>$I$I$</a:t>
            </a:r>
            <a:r>
              <a:rPr lang="en-IN" dirty="0" err="1"/>
              <a:t>I$Ûm¶Ä</a:t>
            </a:r>
            <a:r>
              <a:rPr lang="en-IN" dirty="0"/>
              <a:t>¶</a:t>
            </a:r>
            <a:r>
              <a:rPr lang="en-IN" dirty="0" err="1"/>
              <a:t>Ûm</a:t>
            </a:r>
            <a:r>
              <a:rPr lang="en-IN" dirty="0"/>
              <a:t>¶$II$¶</a:t>
            </a:r>
            <a:r>
              <a:rPr lang="en-IN" dirty="0" err="1"/>
              <a:t>ÜmÉ</a:t>
            </a:r>
            <a:r>
              <a:rPr lang="en-IN" dirty="0"/>
              <a:t>$I$I$I$$I$</a:t>
            </a:r>
            <a:r>
              <a:rPr lang="en-IN" dirty="0" err="1"/>
              <a:t>Iÿÿÿ</a:t>
            </a:r>
            <a:r>
              <a:rPr lang="en-IN" dirty="0"/>
              <a:t>   $I$</a:t>
            </a:r>
            <a:r>
              <a:rPr lang="en-IN" dirty="0" err="1"/>
              <a:t>OäIÛm</a:t>
            </a:r>
            <a:r>
              <a:rPr lang="en-IN" dirty="0"/>
              <a:t>¶   </a:t>
            </a:r>
            <a:r>
              <a:rPr lang="en-IN" dirty="0" err="1"/>
              <a:t>ÿÿÿÿÿÿ</a:t>
            </a:r>
            <a:r>
              <a:rPr lang="en-IN" dirty="0"/>
              <a:t>       </a:t>
            </a:r>
            <a:r>
              <a:rPr lang="en-IN" dirty="0" err="1"/>
              <a:t>ÿm¶ÛI$m¶Ûm¶Ûm¶Ûm¶Ûm¶Ûm¶ÛI</a:t>
            </a:r>
            <a:r>
              <a:rPr lang="en-IN" dirty="0"/>
              <a:t>$I$m¶Ûm¶Ûm¹$I$I$¶</a:t>
            </a:r>
            <a:r>
              <a:rPr lang="en-IN" dirty="0" err="1"/>
              <a:t>ÛmI</a:t>
            </a:r>
            <a:r>
              <a:rPr lang="en-IN" dirty="0"/>
              <a:t>$</a:t>
            </a:r>
            <a:r>
              <a:rPr lang="en-IN" dirty="0" err="1"/>
              <a:t>I%mI</a:t>
            </a:r>
            <a:r>
              <a:rPr lang="en-IN" dirty="0"/>
              <a:t>$¶</a:t>
            </a:r>
            <a:r>
              <a:rPr lang="en-IN" dirty="0" err="1"/>
              <a:t>äFÛrI</a:t>
            </a:r>
            <a:r>
              <a:rPr lang="en-IN" dirty="0"/>
              <a:t>I$I$I$I$I$</a:t>
            </a:r>
            <a:r>
              <a:rPr lang="en-IN" dirty="0" err="1"/>
              <a:t>I$Ûm¶Ûm¶m¶Ûm¶Û</a:t>
            </a:r>
            <a:r>
              <a:rPr lang="en-IN" dirty="0"/>
              <a:t>$I$I$I$I$</a:t>
            </a:r>
            <a:r>
              <a:rPr lang="en-IN" dirty="0" err="1"/>
              <a:t>I$m¶Ûm¶ÛI</a:t>
            </a:r>
            <a:r>
              <a:rPr lang="en-IN" dirty="0"/>
              <a:t>$I$I$I$</a:t>
            </a:r>
            <a:r>
              <a:rPr lang="en-IN" dirty="0" err="1"/>
              <a:t>I$m¶Ûm¶Ûm¶Û</a:t>
            </a:r>
            <a:r>
              <a:rPr lang="en-IN" dirty="0"/>
              <a:t>$I$II$I$</a:t>
            </a:r>
            <a:r>
              <a:rPr lang="en-IN" dirty="0" err="1"/>
              <a:t>I$m¶ÛI$m¶Ûm¶Ûm¶Ûm¶Ûm¶Ûm¶Ûm¶Ûm¶Ûm¶Ûm¶Ûm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592698"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dirty="0">
                <a:solidFill>
                  <a:srgbClr val="2D83C3"/>
                </a:solidFill>
                <a:latin typeface="Trebuchet MS"/>
                <a:ea typeface="Trebuchet MS"/>
                <a:cs typeface="Trebuchet MS"/>
                <a:sym typeface="Trebuchet MS"/>
              </a:rPr>
              <a:t>3/21/2024  </a:t>
            </a:r>
            <a:r>
              <a:rPr lang="en-US" sz="1100" b="1" dirty="0">
                <a:solidFill>
                  <a:srgbClr val="2D83C3"/>
                </a:solidFill>
                <a:latin typeface="Trebuchet MS"/>
                <a:ea typeface="Trebuchet MS"/>
                <a:cs typeface="Trebuchet MS"/>
                <a:sym typeface="Trebuchet MS"/>
              </a:rPr>
              <a:t>Annual Review</a:t>
            </a:r>
            <a:endParaRPr sz="1100" dirty="0">
              <a:latin typeface="Trebuchet MS"/>
              <a:ea typeface="Trebuchet MS"/>
              <a:cs typeface="Trebuchet MS"/>
              <a:sym typeface="Trebuchet MS"/>
            </a:endParaRPr>
          </a:p>
        </p:txBody>
      </p:sp>
      <p:sp>
        <p:nvSpPr>
          <p:cNvPr id="210" name="Google Shape;210;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2" name="Google Shape;212;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3" name="Google Shape;213;p18"/>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14" name="Google Shape;214;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12</a:t>
            </a:fld>
            <a:endParaRPr/>
          </a:p>
        </p:txBody>
      </p:sp>
      <p:sp>
        <p:nvSpPr>
          <p:cNvPr id="216" name="Google Shape;216;p18"/>
          <p:cNvSpPr txBox="1"/>
          <p:nvPr/>
        </p:nvSpPr>
        <p:spPr>
          <a:xfrm>
            <a:off x="524850" y="1412200"/>
            <a:ext cx="7872900" cy="44838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dirty="0">
                <a:latin typeface="Calibri"/>
                <a:ea typeface="Calibri"/>
                <a:cs typeface="Calibri"/>
                <a:sym typeface="Calibri"/>
              </a:rPr>
              <a:t>Results of Dynamic Steganography with </a:t>
            </a:r>
            <a:r>
              <a:rPr lang="en-GB" dirty="0" err="1">
                <a:latin typeface="Calibri"/>
                <a:ea typeface="Calibri"/>
                <a:cs typeface="Calibri"/>
                <a:sym typeface="Calibri"/>
              </a:rPr>
              <a:t>Encryption:In</a:t>
            </a:r>
            <a:r>
              <a:rPr lang="en-GB" dirty="0">
                <a:latin typeface="Calibri"/>
                <a:ea typeface="Calibri"/>
                <a:cs typeface="Calibri"/>
                <a:sym typeface="Calibri"/>
              </a:rPr>
              <a:t> the context of dynamic steganography with encryption, the results encompass the effectiveness and adaptability of the system in concealing and revealing hidden information across dynamic digital environments. The results can be categorized into embedding and extraction phases</a:t>
            </a:r>
            <a:r>
              <a:rPr lang="en-GB" dirty="0" smtClean="0">
                <a:latin typeface="Calibri"/>
                <a:ea typeface="Calibri"/>
                <a:cs typeface="Calibri"/>
                <a:sym typeface="Calibri"/>
              </a:rPr>
              <a:t>:</a:t>
            </a:r>
            <a:endParaRPr lang="en-GB" b="1" dirty="0" smtClean="0">
              <a:latin typeface="Calibri"/>
              <a:ea typeface="Calibri"/>
              <a:cs typeface="Calibri"/>
              <a:sym typeface="Calibri"/>
            </a:endParaRPr>
          </a:p>
          <a:p>
            <a:pPr lvl="0">
              <a:buClr>
                <a:schemeClr val="dk1"/>
              </a:buClr>
              <a:buSzPts val="1100"/>
            </a:pPr>
            <a:r>
              <a:rPr lang="en-GB" b="1" dirty="0" smtClean="0">
                <a:latin typeface="Calibri"/>
                <a:ea typeface="Calibri"/>
                <a:cs typeface="Calibri"/>
                <a:sym typeface="Calibri"/>
              </a:rPr>
              <a:t>Embedding </a:t>
            </a:r>
            <a:r>
              <a:rPr lang="en-GB" b="1" dirty="0" err="1">
                <a:latin typeface="Calibri"/>
                <a:ea typeface="Calibri"/>
                <a:cs typeface="Calibri"/>
                <a:sym typeface="Calibri"/>
              </a:rPr>
              <a:t>Results:</a:t>
            </a:r>
            <a:r>
              <a:rPr lang="en-GB" dirty="0" err="1">
                <a:latin typeface="Calibri"/>
                <a:ea typeface="Calibri"/>
                <a:cs typeface="Calibri"/>
                <a:sym typeface="Calibri"/>
              </a:rPr>
              <a:t>Dynamic</a:t>
            </a:r>
            <a:r>
              <a:rPr lang="en-GB" dirty="0">
                <a:latin typeface="Calibri"/>
                <a:ea typeface="Calibri"/>
                <a:cs typeface="Calibri"/>
                <a:sym typeface="Calibri"/>
              </a:rPr>
              <a:t> Concealment: Successful embedding of secret data within various digital mediums, adapting concealment strategies based on contextual factors such as file types, network conditions, and detection risks</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Adaptive </a:t>
            </a:r>
            <a:r>
              <a:rPr lang="en-GB" b="1" dirty="0">
                <a:latin typeface="Calibri"/>
                <a:ea typeface="Calibri"/>
                <a:cs typeface="Calibri"/>
                <a:sym typeface="Calibri"/>
              </a:rPr>
              <a:t>Encryption:</a:t>
            </a:r>
            <a:r>
              <a:rPr lang="en-GB" dirty="0">
                <a:latin typeface="Calibri"/>
                <a:ea typeface="Calibri"/>
                <a:cs typeface="Calibri"/>
                <a:sym typeface="Calibri"/>
              </a:rPr>
              <a:t> Integration of encryption mechanisms that dynamically adjust encryption parameters based on contextual cues, ensuring robust security and confidentiality of the concealed information</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Covert </a:t>
            </a:r>
            <a:r>
              <a:rPr lang="en-GB" b="1" dirty="0">
                <a:latin typeface="Calibri"/>
                <a:ea typeface="Calibri"/>
                <a:cs typeface="Calibri"/>
                <a:sym typeface="Calibri"/>
              </a:rPr>
              <a:t>Communication Channels:</a:t>
            </a:r>
            <a:r>
              <a:rPr lang="en-GB" dirty="0">
                <a:latin typeface="Calibri"/>
                <a:ea typeface="Calibri"/>
                <a:cs typeface="Calibri"/>
                <a:sym typeface="Calibri"/>
              </a:rPr>
              <a:t> Creation of concealed content that can be shared or transmitted across dynamic digital environments without raising suspicion, facilitating covert communication channels resistant to detection</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Extraction </a:t>
            </a:r>
            <a:r>
              <a:rPr lang="en-GB" b="1" dirty="0" err="1">
                <a:latin typeface="Calibri"/>
                <a:ea typeface="Calibri"/>
                <a:cs typeface="Calibri"/>
                <a:sym typeface="Calibri"/>
              </a:rPr>
              <a:t>Results:Dynamic</a:t>
            </a:r>
            <a:r>
              <a:rPr lang="en-GB" b="1" dirty="0">
                <a:latin typeface="Calibri"/>
                <a:ea typeface="Calibri"/>
                <a:cs typeface="Calibri"/>
                <a:sym typeface="Calibri"/>
              </a:rPr>
              <a:t> Extraction:</a:t>
            </a:r>
            <a:r>
              <a:rPr lang="en-GB" dirty="0">
                <a:latin typeface="Calibri"/>
                <a:ea typeface="Calibri"/>
                <a:cs typeface="Calibri"/>
                <a:sym typeface="Calibri"/>
              </a:rPr>
              <a:t> Accurate extraction of hidden data from digital mediums using dynamic decoding algorithms or keys, adapting extraction methods to diverse contextual environments for optimal retrieval</a:t>
            </a:r>
            <a:r>
              <a:rPr lang="en-GB" dirty="0" smtClean="0">
                <a:latin typeface="Calibri"/>
                <a:ea typeface="Calibri"/>
                <a:cs typeface="Calibri"/>
                <a:sym typeface="Calibri"/>
              </a:rPr>
              <a:t>.</a:t>
            </a:r>
          </a:p>
          <a:p>
            <a:pPr lvl="0">
              <a:buClr>
                <a:schemeClr val="dk1"/>
              </a:buClr>
              <a:buSzPts val="1100"/>
            </a:pPr>
            <a:r>
              <a:rPr lang="en-GB" b="1" dirty="0" smtClean="0">
                <a:latin typeface="Calibri"/>
                <a:ea typeface="Calibri"/>
                <a:cs typeface="Calibri"/>
                <a:sym typeface="Calibri"/>
              </a:rPr>
              <a:t>Integrity </a:t>
            </a:r>
            <a:r>
              <a:rPr lang="en-GB" b="1" dirty="0">
                <a:latin typeface="Calibri"/>
                <a:ea typeface="Calibri"/>
                <a:cs typeface="Calibri"/>
                <a:sym typeface="Calibri"/>
              </a:rPr>
              <a:t>Verification:</a:t>
            </a:r>
            <a:r>
              <a:rPr lang="en-GB" dirty="0">
                <a:latin typeface="Calibri"/>
                <a:ea typeface="Calibri"/>
                <a:cs typeface="Calibri"/>
                <a:sym typeface="Calibri"/>
              </a:rPr>
              <a:t> Validation of the integrity and authenticity of the extracted data, ensuring its consistency with the original information and confirming the reliability of the communication process</a:t>
            </a:r>
            <a:r>
              <a:rPr lang="en-GB" dirty="0" smtClean="0">
                <a:latin typeface="Calibri"/>
                <a:ea typeface="Calibri"/>
                <a:cs typeface="Calibri"/>
                <a:sym typeface="Calibri"/>
              </a:rPr>
              <a:t>.</a:t>
            </a:r>
          </a:p>
          <a:p>
            <a:pPr lvl="0">
              <a:buClr>
                <a:schemeClr val="dk1"/>
              </a:buClr>
              <a:buSzPts val="1100"/>
            </a:pPr>
            <a:r>
              <a:rPr lang="en-GB" dirty="0" smtClean="0">
                <a:latin typeface="Calibri"/>
                <a:ea typeface="Calibri"/>
                <a:cs typeface="Calibri"/>
                <a:sym typeface="Calibri"/>
              </a:rPr>
              <a:t>Context-Aware </a:t>
            </a:r>
            <a:r>
              <a:rPr lang="en-GB" dirty="0">
                <a:latin typeface="Calibri"/>
                <a:ea typeface="Calibri"/>
                <a:cs typeface="Calibri"/>
                <a:sym typeface="Calibri"/>
              </a:rPr>
              <a:t>Reconstruction: Reconstruction of the original data from the extracted information while considering contextual factors, preserving data integrity and minimizing distortion or loss of fidelity</a:t>
            </a:r>
            <a:r>
              <a:rPr lang="en-GB" dirty="0" smtClean="0">
                <a:latin typeface="Calibri"/>
                <a:ea typeface="Calibri"/>
                <a:cs typeface="Calibri"/>
                <a:sym typeface="Calibri"/>
              </a:rPr>
              <a:t>.</a:t>
            </a:r>
            <a:endParaRPr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176600" y="2561050"/>
            <a:ext cx="9999000" cy="11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Calibri"/>
                <a:ea typeface="Calibri"/>
                <a:cs typeface="Calibri"/>
                <a:sym typeface="Calibri"/>
              </a:rPr>
              <a:t>Implementation of </a:t>
            </a:r>
            <a:r>
              <a:rPr lang="en-US" sz="3200" b="1" dirty="0" smtClean="0">
                <a:latin typeface="Calibri"/>
                <a:ea typeface="Calibri"/>
                <a:cs typeface="Calibri"/>
                <a:sym typeface="Calibri"/>
              </a:rPr>
              <a:t>dynamic </a:t>
            </a:r>
            <a:r>
              <a:rPr lang="en-US" sz="3200" b="1" dirty="0" smtClean="0">
                <a:latin typeface="Calibri"/>
                <a:ea typeface="Calibri"/>
                <a:cs typeface="Calibri"/>
                <a:sym typeface="Calibri"/>
              </a:rPr>
              <a:t>steganography </a:t>
            </a:r>
            <a:r>
              <a:rPr lang="en-US" sz="3200" b="1" dirty="0">
                <a:latin typeface="Calibri"/>
                <a:ea typeface="Calibri"/>
                <a:cs typeface="Calibri"/>
                <a:sym typeface="Calibri"/>
              </a:rPr>
              <a:t>using python </a:t>
            </a:r>
            <a:endParaRPr sz="32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2253824" y="1289844"/>
            <a:ext cx="6567900" cy="4422300"/>
          </a:xfrm>
          <a:prstGeom prst="rect">
            <a:avLst/>
          </a:prstGeom>
          <a:noFill/>
          <a:ln>
            <a:noFill/>
          </a:ln>
        </p:spPr>
        <p:txBody>
          <a:bodyPr spcFirstLastPara="1" wrap="square" lIns="91425" tIns="91425" rIns="91425" bIns="91425" anchor="t" anchorCtr="0">
            <a:noAutofit/>
          </a:bodyPr>
          <a:lstStyle/>
          <a:p>
            <a:pPr lvl="0"/>
            <a:r>
              <a:rPr lang="en-GB" b="1" dirty="0">
                <a:latin typeface="Calibri"/>
                <a:ea typeface="Calibri"/>
                <a:cs typeface="Calibri"/>
                <a:sym typeface="Calibri"/>
              </a:rPr>
              <a:t>Introduction to Dynamic Steganography with Encryption:- </a:t>
            </a:r>
            <a:r>
              <a:rPr lang="en-GB" dirty="0">
                <a:latin typeface="Calibri"/>
                <a:ea typeface="Calibri"/>
                <a:cs typeface="Calibri"/>
                <a:sym typeface="Calibri"/>
              </a:rPr>
              <a:t>Explanation of dynamic steganography and encryption, highlighting how they synergize for covert </a:t>
            </a:r>
            <a:r>
              <a:rPr lang="en-GB" dirty="0" err="1" smtClean="0">
                <a:latin typeface="Calibri"/>
                <a:ea typeface="Calibri"/>
                <a:cs typeface="Calibri"/>
                <a:sym typeface="Calibri"/>
              </a:rPr>
              <a:t>communication.Overview</a:t>
            </a:r>
            <a:r>
              <a:rPr lang="en-GB" dirty="0" smtClean="0">
                <a:latin typeface="Calibri"/>
                <a:ea typeface="Calibri"/>
                <a:cs typeface="Calibri"/>
                <a:sym typeface="Calibri"/>
              </a:rPr>
              <a:t> </a:t>
            </a:r>
            <a:r>
              <a:rPr lang="en-GB" dirty="0">
                <a:latin typeface="Calibri"/>
                <a:ea typeface="Calibri"/>
                <a:cs typeface="Calibri"/>
                <a:sym typeface="Calibri"/>
              </a:rPr>
              <a:t>of dynamic steganography techniques and their evolution in the realm of digital security</a:t>
            </a:r>
            <a:r>
              <a:rPr lang="en-GB" dirty="0" smtClean="0">
                <a:latin typeface="Calibri"/>
                <a:ea typeface="Calibri"/>
                <a:cs typeface="Calibri"/>
                <a:sym typeface="Calibri"/>
              </a:rPr>
              <a:t>.</a:t>
            </a:r>
          </a:p>
          <a:p>
            <a:pPr lvl="0"/>
            <a:r>
              <a:rPr lang="en-GB" b="1" dirty="0" smtClean="0">
                <a:latin typeface="Calibri"/>
                <a:ea typeface="Calibri"/>
                <a:cs typeface="Calibri"/>
                <a:sym typeface="Calibri"/>
              </a:rPr>
              <a:t>Benefits</a:t>
            </a:r>
            <a:r>
              <a:rPr lang="en-GB" b="1" dirty="0">
                <a:latin typeface="Calibri"/>
                <a:ea typeface="Calibri"/>
                <a:cs typeface="Calibri"/>
                <a:sym typeface="Calibri"/>
              </a:rPr>
              <a:t>:- </a:t>
            </a:r>
            <a:r>
              <a:rPr lang="en-GB" dirty="0">
                <a:latin typeface="Calibri"/>
                <a:ea typeface="Calibri"/>
                <a:cs typeface="Calibri"/>
                <a:sym typeface="Calibri"/>
              </a:rPr>
              <a:t>Discussion on the advantages and potential applications of dynamic steganography combined with encryption for enhancing privacy and security</a:t>
            </a:r>
            <a:r>
              <a:rPr lang="en-GB" dirty="0" smtClean="0">
                <a:latin typeface="Calibri"/>
                <a:ea typeface="Calibri"/>
                <a:cs typeface="Calibri"/>
                <a:sym typeface="Calibri"/>
              </a:rPr>
              <a:t>.</a:t>
            </a:r>
          </a:p>
          <a:p>
            <a:pPr lvl="0"/>
            <a:r>
              <a:rPr lang="en-GB" dirty="0" smtClean="0">
                <a:latin typeface="Calibri"/>
                <a:ea typeface="Calibri"/>
                <a:cs typeface="Calibri"/>
                <a:sym typeface="Calibri"/>
              </a:rPr>
              <a:t> </a:t>
            </a:r>
            <a:r>
              <a:rPr lang="en-GB" dirty="0">
                <a:latin typeface="Calibri"/>
                <a:ea typeface="Calibri"/>
                <a:cs typeface="Calibri"/>
                <a:sym typeface="Calibri"/>
              </a:rPr>
              <a:t>Exploration of how dynamic steganography can evade detection and improve the robustness of encrypted communication channels</a:t>
            </a:r>
            <a:r>
              <a:rPr lang="en-GB" dirty="0" smtClean="0">
                <a:latin typeface="Calibri"/>
                <a:ea typeface="Calibri"/>
                <a:cs typeface="Calibri"/>
                <a:sym typeface="Calibri"/>
              </a:rPr>
              <a:t>.</a:t>
            </a:r>
          </a:p>
          <a:p>
            <a:pPr lvl="0"/>
            <a:r>
              <a:rPr lang="en-GB" b="1" dirty="0" smtClean="0">
                <a:latin typeface="Calibri"/>
                <a:ea typeface="Calibri"/>
                <a:cs typeface="Calibri"/>
                <a:sym typeface="Calibri"/>
              </a:rPr>
              <a:t>Tools </a:t>
            </a:r>
            <a:r>
              <a:rPr lang="en-GB" b="1" dirty="0">
                <a:latin typeface="Calibri"/>
                <a:ea typeface="Calibri"/>
                <a:cs typeface="Calibri"/>
                <a:sym typeface="Calibri"/>
              </a:rPr>
              <a:t>and Software:- </a:t>
            </a:r>
            <a:r>
              <a:rPr lang="en-GB" dirty="0">
                <a:latin typeface="Calibri"/>
                <a:ea typeface="Calibri"/>
                <a:cs typeface="Calibri"/>
                <a:sym typeface="Calibri"/>
              </a:rPr>
              <a:t>Review of popular tools and software available for dynamic steganography and encryption, including libraries and frameworks for implementing secure communication protocols</a:t>
            </a:r>
            <a:r>
              <a:rPr lang="en-GB" dirty="0" smtClean="0">
                <a:latin typeface="Calibri"/>
                <a:ea typeface="Calibri"/>
                <a:cs typeface="Calibri"/>
                <a:sym typeface="Calibri"/>
              </a:rPr>
              <a:t>. </a:t>
            </a:r>
            <a:r>
              <a:rPr lang="en-GB" dirty="0">
                <a:latin typeface="Calibri"/>
                <a:ea typeface="Calibri"/>
                <a:cs typeface="Calibri"/>
                <a:sym typeface="Calibri"/>
              </a:rPr>
              <a:t>Demonstration of how these tools can be effectively utilized to embed and extract hidden messages within various digital mediums</a:t>
            </a:r>
            <a:r>
              <a:rPr lang="en-GB" dirty="0" smtClean="0">
                <a:latin typeface="Calibri"/>
                <a:ea typeface="Calibri"/>
                <a:cs typeface="Calibri"/>
                <a:sym typeface="Calibri"/>
              </a:rPr>
              <a:t>.</a:t>
            </a:r>
          </a:p>
          <a:p>
            <a:pPr lvl="0"/>
            <a:r>
              <a:rPr lang="en-GB" b="1" dirty="0" smtClean="0">
                <a:latin typeface="Calibri"/>
                <a:ea typeface="Calibri"/>
                <a:cs typeface="Calibri"/>
                <a:sym typeface="Calibri"/>
              </a:rPr>
              <a:t>Best </a:t>
            </a:r>
            <a:r>
              <a:rPr lang="en-GB" b="1" dirty="0">
                <a:latin typeface="Calibri"/>
                <a:ea typeface="Calibri"/>
                <a:cs typeface="Calibri"/>
                <a:sym typeface="Calibri"/>
              </a:rPr>
              <a:t>Practices:- </a:t>
            </a:r>
            <a:r>
              <a:rPr lang="en-GB" dirty="0">
                <a:latin typeface="Calibri"/>
                <a:ea typeface="Calibri"/>
                <a:cs typeface="Calibri"/>
                <a:sym typeface="Calibri"/>
              </a:rPr>
              <a:t>Guidelines and recommendations for ensuring the efficacy and security of dynamic steganography with </a:t>
            </a:r>
            <a:r>
              <a:rPr lang="en-GB" dirty="0" err="1" smtClean="0">
                <a:latin typeface="Calibri"/>
                <a:ea typeface="Calibri"/>
                <a:cs typeface="Calibri"/>
                <a:sym typeface="Calibri"/>
              </a:rPr>
              <a:t>encryption.Considerations</a:t>
            </a:r>
            <a:r>
              <a:rPr lang="en-GB" dirty="0" smtClean="0">
                <a:latin typeface="Calibri"/>
                <a:ea typeface="Calibri"/>
                <a:cs typeface="Calibri"/>
                <a:sym typeface="Calibri"/>
              </a:rPr>
              <a:t> </a:t>
            </a:r>
            <a:r>
              <a:rPr lang="en-GB" dirty="0">
                <a:latin typeface="Calibri"/>
                <a:ea typeface="Calibri"/>
                <a:cs typeface="Calibri"/>
                <a:sym typeface="Calibri"/>
              </a:rPr>
              <a:t>for selecting appropriate encryption algorithms and embedding methods to mitigate detection risks</a:t>
            </a:r>
            <a:r>
              <a:rPr lang="en-GB" dirty="0" smtClean="0">
                <a:latin typeface="Calibri"/>
                <a:ea typeface="Calibri"/>
                <a:cs typeface="Calibri"/>
                <a:sym typeface="Calibri"/>
              </a:rPr>
              <a:t>.</a:t>
            </a:r>
          </a:p>
          <a:p>
            <a:pPr lvl="0"/>
            <a:r>
              <a:rPr lang="en-GB" dirty="0" smtClean="0">
                <a:latin typeface="Calibri"/>
                <a:ea typeface="Calibri"/>
                <a:cs typeface="Calibri"/>
                <a:sym typeface="Calibri"/>
              </a:rPr>
              <a:t>Techniques </a:t>
            </a:r>
            <a:r>
              <a:rPr lang="en-GB" dirty="0">
                <a:latin typeface="Calibri"/>
                <a:ea typeface="Calibri"/>
                <a:cs typeface="Calibri"/>
                <a:sym typeface="Calibri"/>
              </a:rPr>
              <a:t>for enhancing the resilience of hidden messages against decryption and extraction </a:t>
            </a:r>
            <a:r>
              <a:rPr lang="en-GB" dirty="0" smtClean="0">
                <a:latin typeface="Calibri"/>
                <a:ea typeface="Calibri"/>
                <a:cs typeface="Calibri"/>
                <a:sym typeface="Calibri"/>
              </a:rPr>
              <a:t>attempts</a:t>
            </a:r>
          </a:p>
          <a:p>
            <a:pPr lvl="0"/>
            <a:r>
              <a:rPr lang="en-GB" dirty="0" smtClean="0">
                <a:latin typeface="Calibri"/>
                <a:ea typeface="Calibri"/>
                <a:cs typeface="Calibri"/>
                <a:sym typeface="Calibri"/>
              </a:rPr>
              <a:t>.</a:t>
            </a:r>
            <a:r>
              <a:rPr lang="en-GB" b="1" dirty="0">
                <a:latin typeface="Calibri"/>
                <a:ea typeface="Calibri"/>
                <a:cs typeface="Calibri"/>
                <a:sym typeface="Calibri"/>
              </a:rPr>
              <a:t>Conclusion and Summary:- </a:t>
            </a:r>
            <a:r>
              <a:rPr lang="en-GB" dirty="0">
                <a:latin typeface="Calibri"/>
                <a:ea typeface="Calibri"/>
                <a:cs typeface="Calibri"/>
                <a:sym typeface="Calibri"/>
              </a:rPr>
              <a:t>Recap of key insights and takeaways from the agenda, emphasizing the importance of dynamic steganography with encryption in contemporary communication</a:t>
            </a:r>
            <a:r>
              <a:rPr lang="en-GB" dirty="0" smtClean="0">
                <a:latin typeface="Calibri"/>
                <a:ea typeface="Calibri"/>
                <a:cs typeface="Calibri"/>
                <a:sym typeface="Calibri"/>
              </a:rPr>
              <a:t>. </a:t>
            </a:r>
            <a:r>
              <a:rPr lang="en-GB" dirty="0">
                <a:latin typeface="Calibri"/>
                <a:ea typeface="Calibri"/>
                <a:cs typeface="Calibri"/>
                <a:sym typeface="Calibri"/>
              </a:rPr>
              <a:t>Encouragement for further exploration and research in the field to address evolving cybersecurity challenges.</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10"/>
          <p:cNvSpPr txBox="1">
            <a:spLocks noGrp="1"/>
          </p:cNvSpPr>
          <p:nvPr>
            <p:ph type="title"/>
          </p:nvPr>
        </p:nvSpPr>
        <p:spPr>
          <a:xfrm>
            <a:off x="834072" y="575055"/>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1082737" y="2187652"/>
            <a:ext cx="5770500" cy="1899300"/>
          </a:xfrm>
          <a:prstGeom prst="rect">
            <a:avLst/>
          </a:prstGeom>
          <a:noFill/>
          <a:ln>
            <a:noFill/>
          </a:ln>
        </p:spPr>
        <p:txBody>
          <a:bodyPr spcFirstLastPara="1" wrap="square" lIns="91425" tIns="91425" rIns="91425" bIns="91425" anchor="t" anchorCtr="0">
            <a:noAutofit/>
          </a:bodyPr>
          <a:lstStyle/>
          <a:p>
            <a:pPr lvl="0"/>
            <a:r>
              <a:rPr lang="en-GB" sz="1800" dirty="0" smtClean="0">
                <a:latin typeface="Calibri"/>
                <a:ea typeface="Calibri"/>
                <a:cs typeface="Calibri"/>
                <a:sym typeface="Calibri"/>
              </a:rPr>
              <a:t>To </a:t>
            </a:r>
            <a:r>
              <a:rPr lang="en-GB" sz="1800" dirty="0">
                <a:latin typeface="Calibri"/>
                <a:ea typeface="Calibri"/>
                <a:cs typeface="Calibri"/>
                <a:sym typeface="Calibri"/>
              </a:rPr>
              <a:t>develop a dynamic steganography system capable of discreetly embedding secret messages within various digital mediums while preserving the integrity and confidentiality of the concealed information through the implementation of resilient encryption methods. This system aims to adaptively adjust its embedding strategy to evade detection and ensure high-quality concealment of data across dynamic environments</a:t>
            </a:r>
            <a:r>
              <a:rPr lang="en-GB" sz="1800" dirty="0" smtClean="0">
                <a:latin typeface="Calibri"/>
                <a:ea typeface="Calibri"/>
                <a:cs typeface="Calibri"/>
                <a:sym typeface="Calibri"/>
              </a:rPr>
              <a:t>.</a:t>
            </a:r>
            <a:endParaRPr sz="18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11"/>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973725" y="2542875"/>
            <a:ext cx="7684500" cy="3276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sz="1800" dirty="0" smtClean="0">
                <a:latin typeface="Calibri"/>
                <a:ea typeface="Calibri"/>
                <a:cs typeface="Calibri"/>
                <a:sym typeface="Calibri"/>
              </a:rPr>
              <a:t>The </a:t>
            </a:r>
            <a:r>
              <a:rPr lang="en-GB" sz="1800" dirty="0">
                <a:latin typeface="Calibri"/>
                <a:ea typeface="Calibri"/>
                <a:cs typeface="Calibri"/>
                <a:sym typeface="Calibri"/>
              </a:rPr>
              <a:t>project aims to develop a versatile dynamic steganography system, merging sophisticated encryption techniques with adaptive embedding strategies to securely conceal and unveil covert messages within a variety of digital mediums. By dynamically adjusting its concealment approach, the system ensures robustness against detection while maintaining the confidentiality and integrity of the hidden </a:t>
            </a:r>
            <a:r>
              <a:rPr lang="en-GB" sz="1800" dirty="0" err="1">
                <a:latin typeface="Calibri"/>
                <a:ea typeface="Calibri"/>
                <a:cs typeface="Calibri"/>
                <a:sym typeface="Calibri"/>
              </a:rPr>
              <a:t>data.This</a:t>
            </a:r>
            <a:r>
              <a:rPr lang="en-GB" sz="1800" dirty="0">
                <a:latin typeface="Calibri"/>
                <a:ea typeface="Calibri"/>
                <a:cs typeface="Calibri"/>
                <a:sym typeface="Calibri"/>
              </a:rPr>
              <a:t> project will deliver an advanced dynamic steganography solution, empowering users to safeguard sensitive information by seamlessly embedding it within diverse digital content. Through the fusion of encryption and dynamic steganography techniques, the system offers an effective </a:t>
            </a:r>
            <a:r>
              <a:rPr lang="en-GB" sz="1800" dirty="0" err="1">
                <a:latin typeface="Calibri"/>
                <a:ea typeface="Calibri"/>
                <a:cs typeface="Calibri"/>
                <a:sym typeface="Calibri"/>
              </a:rPr>
              <a:t>defense</a:t>
            </a:r>
            <a:r>
              <a:rPr lang="en-GB" sz="1800" dirty="0">
                <a:latin typeface="Calibri"/>
                <a:ea typeface="Calibri"/>
                <a:cs typeface="Calibri"/>
                <a:sym typeface="Calibri"/>
              </a:rPr>
              <a:t> mechanism against unauthorized access and interception, thereby enhancing privacy and security in modern communication channels</a:t>
            </a:r>
            <a:r>
              <a:rPr lang="en-GB" sz="1800" dirty="0" smtClean="0">
                <a:latin typeface="Calibri"/>
                <a:ea typeface="Calibri"/>
                <a:cs typeface="Calibri"/>
                <a:sym typeface="Calibri"/>
              </a:rPr>
              <a:t>.</a:t>
            </a: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06436" y="-418707"/>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t>WHO ARE THE END USERS?</a:t>
            </a:r>
            <a:endParaRPr sz="3200" dirty="0"/>
          </a:p>
        </p:txBody>
      </p:sp>
      <p:pic>
        <p:nvPicPr>
          <p:cNvPr id="148" name="Google Shape;148;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1" name="Google Shape;151;p12"/>
          <p:cNvSpPr txBox="1"/>
          <p:nvPr/>
        </p:nvSpPr>
        <p:spPr>
          <a:xfrm>
            <a:off x="689952" y="605452"/>
            <a:ext cx="9322800" cy="48267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sz="1600" b="1" dirty="0" smtClean="0">
                <a:latin typeface="Calibri"/>
                <a:ea typeface="Calibri"/>
                <a:cs typeface="Calibri"/>
                <a:sym typeface="Calibri"/>
              </a:rPr>
              <a:t>Security </a:t>
            </a:r>
            <a:r>
              <a:rPr lang="en-GB" sz="1600" b="1" dirty="0">
                <a:latin typeface="Calibri"/>
                <a:ea typeface="Calibri"/>
                <a:cs typeface="Calibri"/>
                <a:sym typeface="Calibri"/>
              </a:rPr>
              <a:t>Professionals and Information </a:t>
            </a:r>
            <a:r>
              <a:rPr lang="en-GB" sz="1600" b="1" dirty="0" err="1">
                <a:latin typeface="Calibri"/>
                <a:ea typeface="Calibri"/>
                <a:cs typeface="Calibri"/>
                <a:sym typeface="Calibri"/>
              </a:rPr>
              <a:t>Technologists:</a:t>
            </a:r>
            <a:r>
              <a:rPr lang="en-GB" sz="1600" dirty="0" err="1">
                <a:latin typeface="Calibri"/>
                <a:ea typeface="Calibri"/>
                <a:cs typeface="Calibri"/>
                <a:sym typeface="Calibri"/>
              </a:rPr>
              <a:t>Security</a:t>
            </a:r>
            <a:r>
              <a:rPr lang="en-GB" sz="1600" dirty="0">
                <a:latin typeface="Calibri"/>
                <a:ea typeface="Calibri"/>
                <a:cs typeface="Calibri"/>
                <a:sym typeface="Calibri"/>
              </a:rPr>
              <a:t> professionals, IT specialists, and cybersecurity experts can leverage dynamic steganography with encryption for securely exchanging sensitive reports, threat intelligence, and vulnerability assessments, ensuring the confidentiality and integrity of critical information across dynamic digital environments</a:t>
            </a:r>
            <a:r>
              <a:rPr lang="en-GB" sz="1600" dirty="0" smtClean="0">
                <a:latin typeface="Calibri"/>
                <a:ea typeface="Calibri"/>
                <a:cs typeface="Calibri"/>
                <a:sym typeface="Calibri"/>
              </a:rPr>
              <a:t>.</a:t>
            </a:r>
          </a:p>
          <a:p>
            <a:pPr lvl="0">
              <a:buClr>
                <a:schemeClr val="dk1"/>
              </a:buClr>
              <a:buSzPts val="1100"/>
            </a:pPr>
            <a:r>
              <a:rPr lang="en-GB" sz="1600" b="1" dirty="0" smtClean="0">
                <a:latin typeface="Calibri"/>
                <a:ea typeface="Calibri"/>
                <a:cs typeface="Calibri"/>
                <a:sym typeface="Calibri"/>
              </a:rPr>
              <a:t>Journalists </a:t>
            </a:r>
            <a:r>
              <a:rPr lang="en-GB" sz="1600" b="1" dirty="0">
                <a:latin typeface="Calibri"/>
                <a:ea typeface="Calibri"/>
                <a:cs typeface="Calibri"/>
                <a:sym typeface="Calibri"/>
              </a:rPr>
              <a:t>and </a:t>
            </a:r>
            <a:r>
              <a:rPr lang="en-GB" sz="1600" b="1" dirty="0" err="1">
                <a:latin typeface="Calibri"/>
                <a:ea typeface="Calibri"/>
                <a:cs typeface="Calibri"/>
                <a:sym typeface="Calibri"/>
              </a:rPr>
              <a:t>Whistleblowers:</a:t>
            </a:r>
            <a:r>
              <a:rPr lang="en-GB" sz="1600" dirty="0" err="1">
                <a:latin typeface="Calibri"/>
                <a:ea typeface="Calibri"/>
                <a:cs typeface="Calibri"/>
                <a:sym typeface="Calibri"/>
              </a:rPr>
              <a:t>Journalists</a:t>
            </a:r>
            <a:r>
              <a:rPr lang="en-GB" sz="1600" dirty="0">
                <a:latin typeface="Calibri"/>
                <a:ea typeface="Calibri"/>
                <a:cs typeface="Calibri"/>
                <a:sym typeface="Calibri"/>
              </a:rPr>
              <a:t>, </a:t>
            </a:r>
            <a:r>
              <a:rPr lang="en-GB" sz="1600" dirty="0" err="1">
                <a:latin typeface="Calibri"/>
                <a:ea typeface="Calibri"/>
                <a:cs typeface="Calibri"/>
                <a:sym typeface="Calibri"/>
              </a:rPr>
              <a:t>whistleblowers</a:t>
            </a:r>
            <a:r>
              <a:rPr lang="en-GB" sz="1600" dirty="0">
                <a:latin typeface="Calibri"/>
                <a:ea typeface="Calibri"/>
                <a:cs typeface="Calibri"/>
                <a:sym typeface="Calibri"/>
              </a:rPr>
              <a:t>, and media organizations may utilize dynamic steganography with encryption to securely transmit investigative reports, </a:t>
            </a:r>
            <a:r>
              <a:rPr lang="en-GB" sz="1600" dirty="0" err="1">
                <a:latin typeface="Calibri"/>
                <a:ea typeface="Calibri"/>
                <a:cs typeface="Calibri"/>
                <a:sym typeface="Calibri"/>
              </a:rPr>
              <a:t>whistleblower</a:t>
            </a:r>
            <a:r>
              <a:rPr lang="en-GB" sz="1600" dirty="0">
                <a:latin typeface="Calibri"/>
                <a:ea typeface="Calibri"/>
                <a:cs typeface="Calibri"/>
                <a:sym typeface="Calibri"/>
              </a:rPr>
              <a:t> testimonies, and sensitive information, safeguarding the anonymity of sources and protecting the integrity of journalistic investigations in rapidly evolving digital landscapes</a:t>
            </a:r>
            <a:r>
              <a:rPr lang="en-GB" sz="1600" dirty="0" smtClean="0">
                <a:latin typeface="Calibri"/>
                <a:ea typeface="Calibri"/>
                <a:cs typeface="Calibri"/>
                <a:sym typeface="Calibri"/>
              </a:rPr>
              <a:t>.</a:t>
            </a:r>
          </a:p>
          <a:p>
            <a:pPr lvl="0">
              <a:buClr>
                <a:schemeClr val="dk1"/>
              </a:buClr>
              <a:buSzPts val="1100"/>
            </a:pPr>
            <a:r>
              <a:rPr lang="en-GB" sz="1600" b="1" dirty="0" smtClean="0">
                <a:latin typeface="Calibri"/>
                <a:ea typeface="Calibri"/>
                <a:cs typeface="Calibri"/>
                <a:sym typeface="Calibri"/>
              </a:rPr>
              <a:t>Law </a:t>
            </a:r>
            <a:r>
              <a:rPr lang="en-GB" sz="1600" b="1" dirty="0">
                <a:latin typeface="Calibri"/>
                <a:ea typeface="Calibri"/>
                <a:cs typeface="Calibri"/>
                <a:sym typeface="Calibri"/>
              </a:rPr>
              <a:t>Enforcement and Intelligence </a:t>
            </a:r>
            <a:r>
              <a:rPr lang="en-GB" sz="1600" b="1" dirty="0" err="1">
                <a:latin typeface="Calibri"/>
                <a:ea typeface="Calibri"/>
                <a:cs typeface="Calibri"/>
                <a:sym typeface="Calibri"/>
              </a:rPr>
              <a:t>Agencies:</a:t>
            </a:r>
            <a:r>
              <a:rPr lang="en-GB" sz="1600" dirty="0" err="1">
                <a:latin typeface="Calibri"/>
                <a:ea typeface="Calibri"/>
                <a:cs typeface="Calibri"/>
                <a:sym typeface="Calibri"/>
              </a:rPr>
              <a:t>Law</a:t>
            </a:r>
            <a:r>
              <a:rPr lang="en-GB" sz="1600" dirty="0">
                <a:latin typeface="Calibri"/>
                <a:ea typeface="Calibri"/>
                <a:cs typeface="Calibri"/>
                <a:sym typeface="Calibri"/>
              </a:rPr>
              <a:t> enforcement agencies, intelligence organizations, and government entities can benefit from dynamic steganography with encryption for covert communication of classified information, intelligence reports, and surveillance data, enhancing national security and operational secrecy amidst dynamic threat landscapes</a:t>
            </a:r>
            <a:r>
              <a:rPr lang="en-GB" sz="1600" dirty="0" smtClean="0">
                <a:latin typeface="Calibri"/>
                <a:ea typeface="Calibri"/>
                <a:cs typeface="Calibri"/>
                <a:sym typeface="Calibri"/>
              </a:rPr>
              <a:t>.</a:t>
            </a:r>
          </a:p>
          <a:p>
            <a:pPr lvl="0">
              <a:buClr>
                <a:schemeClr val="dk1"/>
              </a:buClr>
              <a:buSzPts val="1100"/>
            </a:pPr>
            <a:r>
              <a:rPr lang="en-GB" sz="1600" b="1" dirty="0" smtClean="0">
                <a:latin typeface="Calibri"/>
                <a:ea typeface="Calibri"/>
                <a:cs typeface="Calibri"/>
                <a:sym typeface="Calibri"/>
              </a:rPr>
              <a:t>Privacy </a:t>
            </a:r>
            <a:r>
              <a:rPr lang="en-GB" sz="1600" b="1" dirty="0">
                <a:latin typeface="Calibri"/>
                <a:ea typeface="Calibri"/>
                <a:cs typeface="Calibri"/>
                <a:sym typeface="Calibri"/>
              </a:rPr>
              <a:t>Advocates and Human Rights </a:t>
            </a:r>
            <a:r>
              <a:rPr lang="en-GB" sz="1600" b="1" dirty="0" err="1">
                <a:latin typeface="Calibri"/>
                <a:ea typeface="Calibri"/>
                <a:cs typeface="Calibri"/>
                <a:sym typeface="Calibri"/>
              </a:rPr>
              <a:t>Organizations:</a:t>
            </a:r>
            <a:r>
              <a:rPr lang="en-GB" sz="1600" dirty="0" err="1">
                <a:latin typeface="Calibri"/>
                <a:ea typeface="Calibri"/>
                <a:cs typeface="Calibri"/>
                <a:sym typeface="Calibri"/>
              </a:rPr>
              <a:t>Privacy</a:t>
            </a:r>
            <a:r>
              <a:rPr lang="en-GB" sz="1600" dirty="0">
                <a:latin typeface="Calibri"/>
                <a:ea typeface="Calibri"/>
                <a:cs typeface="Calibri"/>
                <a:sym typeface="Calibri"/>
              </a:rPr>
              <a:t> advocates, human rights activists, and NGOs may employ dynamic steganography with encryption to securely exchange sensitive documents, reports on human rights violations, and </a:t>
            </a:r>
            <a:r>
              <a:rPr lang="en-GB" sz="1600" dirty="0" err="1">
                <a:latin typeface="Calibri"/>
                <a:ea typeface="Calibri"/>
                <a:cs typeface="Calibri"/>
                <a:sym typeface="Calibri"/>
              </a:rPr>
              <a:t>whistleblower</a:t>
            </a:r>
            <a:r>
              <a:rPr lang="en-GB" sz="1600" dirty="0">
                <a:latin typeface="Calibri"/>
                <a:ea typeface="Calibri"/>
                <a:cs typeface="Calibri"/>
                <a:sym typeface="Calibri"/>
              </a:rPr>
              <a:t> disclosures, ensuring the confidentiality and safety of individuals and activists facing dynamic digital threats</a:t>
            </a:r>
            <a:r>
              <a:rPr lang="en-GB" sz="1600" dirty="0" smtClean="0">
                <a:latin typeface="Calibri"/>
                <a:ea typeface="Calibri"/>
                <a:cs typeface="Calibri"/>
                <a:sym typeface="Calibri"/>
              </a:rPr>
              <a:t>.</a:t>
            </a:r>
            <a:endParaRPr lang="en-GB" sz="1600" b="1" dirty="0" smtClean="0">
              <a:latin typeface="Calibri"/>
              <a:ea typeface="Calibri"/>
              <a:cs typeface="Calibri"/>
              <a:sym typeface="Calibri"/>
            </a:endParaRPr>
          </a:p>
          <a:p>
            <a:pPr lvl="0">
              <a:buClr>
                <a:schemeClr val="dk1"/>
              </a:buClr>
              <a:buSzPts val="1100"/>
            </a:pPr>
            <a:r>
              <a:rPr lang="en-GB" sz="1600" b="1" dirty="0" smtClean="0">
                <a:latin typeface="Calibri"/>
                <a:ea typeface="Calibri"/>
                <a:cs typeface="Calibri"/>
                <a:sym typeface="Calibri"/>
              </a:rPr>
              <a:t>Corporate </a:t>
            </a:r>
            <a:r>
              <a:rPr lang="en-GB" sz="1600" b="1" dirty="0">
                <a:latin typeface="Calibri"/>
                <a:ea typeface="Calibri"/>
                <a:cs typeface="Calibri"/>
                <a:sym typeface="Calibri"/>
              </a:rPr>
              <a:t>Entities and Research </a:t>
            </a:r>
            <a:r>
              <a:rPr lang="en-GB" sz="1600" b="1" dirty="0" err="1">
                <a:latin typeface="Calibri"/>
                <a:ea typeface="Calibri"/>
                <a:cs typeface="Calibri"/>
                <a:sym typeface="Calibri"/>
              </a:rPr>
              <a:t>Institutions:</a:t>
            </a:r>
            <a:r>
              <a:rPr lang="en-GB" sz="1600" dirty="0" err="1">
                <a:latin typeface="Calibri"/>
                <a:ea typeface="Calibri"/>
                <a:cs typeface="Calibri"/>
                <a:sym typeface="Calibri"/>
              </a:rPr>
              <a:t>Corporate</a:t>
            </a:r>
            <a:r>
              <a:rPr lang="en-GB" sz="1600" dirty="0">
                <a:latin typeface="Calibri"/>
                <a:ea typeface="Calibri"/>
                <a:cs typeface="Calibri"/>
                <a:sym typeface="Calibri"/>
              </a:rPr>
              <a:t> entities, research institutions, and academic organizations can harness dynamic steganography with encryption for secure collaboration and communication of proprietary research findings, confidential business strategies, and intellectual property, safeguarding competitive advantages and research integrity in dynamic digital ecosystems.</a:t>
            </a:r>
            <a:endParaRPr sz="16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a:stretch/>
        </p:blipFill>
        <p:spPr>
          <a:xfrm>
            <a:off x="123825" y="2019300"/>
            <a:ext cx="2695574" cy="3248025"/>
          </a:xfrm>
          <a:prstGeom prst="rect">
            <a:avLst/>
          </a:prstGeom>
          <a:noFill/>
          <a:ln>
            <a:noFill/>
          </a:ln>
        </p:spPr>
      </p:pic>
      <p:sp>
        <p:nvSpPr>
          <p:cNvPr id="157" name="Google Shape;157;p13"/>
          <p:cNvSpPr txBox="1">
            <a:spLocks noGrp="1"/>
          </p:cNvSpPr>
          <p:nvPr>
            <p:ph type="title"/>
          </p:nvPr>
        </p:nvSpPr>
        <p:spPr>
          <a:xfrm>
            <a:off x="558175" y="385450"/>
            <a:ext cx="56793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58" name="Google Shape;158;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9" name="Google Shape;159;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2946175" y="2108150"/>
            <a:ext cx="7162500" cy="4451100"/>
          </a:xfrm>
          <a:prstGeom prst="rect">
            <a:avLst/>
          </a:prstGeom>
          <a:noFill/>
          <a:ln>
            <a:noFill/>
          </a:ln>
        </p:spPr>
        <p:txBody>
          <a:bodyPr spcFirstLastPara="1" wrap="square" lIns="91425" tIns="91425" rIns="91425" bIns="91425" anchor="t" anchorCtr="0">
            <a:noAutofit/>
          </a:bodyPr>
          <a:lstStyle/>
          <a:p>
            <a:pPr lvl="0"/>
            <a:r>
              <a:rPr lang="en-GB" sz="1800" b="1" dirty="0">
                <a:latin typeface="Calibri"/>
                <a:ea typeface="Calibri"/>
                <a:cs typeface="Calibri"/>
                <a:sym typeface="Calibri"/>
              </a:rPr>
              <a:t>Our Solution: </a:t>
            </a:r>
            <a:r>
              <a:rPr lang="en-GB" sz="1800" dirty="0">
                <a:latin typeface="Calibri"/>
                <a:ea typeface="Calibri"/>
                <a:cs typeface="Calibri"/>
                <a:sym typeface="Calibri"/>
              </a:rPr>
              <a:t>Dynamic Steganography with </a:t>
            </a:r>
            <a:r>
              <a:rPr lang="en-GB" sz="1800" dirty="0" smtClean="0">
                <a:latin typeface="Calibri"/>
                <a:ea typeface="Calibri"/>
                <a:cs typeface="Calibri"/>
                <a:sym typeface="Calibri"/>
              </a:rPr>
              <a:t>Encryption Our </a:t>
            </a:r>
            <a:r>
              <a:rPr lang="en-GB" sz="1800" dirty="0">
                <a:latin typeface="Calibri"/>
                <a:ea typeface="Calibri"/>
                <a:cs typeface="Calibri"/>
                <a:sym typeface="Calibri"/>
              </a:rPr>
              <a:t>solution presents a cutting-edge dynamic steganography system complemented by robust encryption techniques, engineered to covertly embed and extract confidential messages within diverse digital mediums. Through the integration of adaptive concealment strategies and advanced encryption protocols, our system ensures the confidentiality and integrity of concealed information while facilitating secure communication channels in dynamic digital environments</a:t>
            </a:r>
            <a:r>
              <a:rPr lang="en-GB" sz="1800" dirty="0" smtClean="0">
                <a:latin typeface="Calibri"/>
                <a:ea typeface="Calibri"/>
                <a:cs typeface="Calibri"/>
                <a:sym typeface="Calibri"/>
              </a:rPr>
              <a:t>.</a:t>
            </a:r>
          </a:p>
          <a:p>
            <a:pPr lvl="0"/>
            <a:endParaRPr lang="en-GB" sz="1800" dirty="0" smtClean="0">
              <a:latin typeface="Calibri"/>
              <a:ea typeface="Calibri"/>
              <a:cs typeface="Calibri"/>
              <a:sym typeface="Calibri"/>
            </a:endParaRPr>
          </a:p>
          <a:p>
            <a:pPr lvl="0"/>
            <a:r>
              <a:rPr lang="en-GB" sz="1800" dirty="0" smtClean="0">
                <a:latin typeface="Calibri"/>
                <a:ea typeface="Calibri"/>
                <a:cs typeface="Calibri"/>
                <a:sym typeface="Calibri"/>
              </a:rPr>
              <a:t>Value </a:t>
            </a:r>
            <a:r>
              <a:rPr lang="en-GB" sz="1800" dirty="0">
                <a:latin typeface="Calibri"/>
                <a:ea typeface="Calibri"/>
                <a:cs typeface="Calibri"/>
                <a:sym typeface="Calibri"/>
              </a:rPr>
              <a:t>Proposition</a:t>
            </a:r>
            <a:r>
              <a:rPr lang="en-GB" sz="1800" dirty="0" smtClean="0">
                <a:latin typeface="Calibri"/>
                <a:ea typeface="Calibri"/>
                <a:cs typeface="Calibri"/>
                <a:sym typeface="Calibri"/>
              </a:rPr>
              <a:t>:</a:t>
            </a:r>
          </a:p>
          <a:p>
            <a:pPr lvl="0"/>
            <a:endParaRPr lang="en-GB" sz="1800" dirty="0">
              <a:latin typeface="Calibri"/>
              <a:ea typeface="Calibri"/>
              <a:cs typeface="Calibri"/>
              <a:sym typeface="Calibri"/>
            </a:endParaRPr>
          </a:p>
          <a:p>
            <a:pPr marL="342900" lvl="0" indent="-342900">
              <a:buAutoNum type="arabicPeriod"/>
            </a:pPr>
            <a:r>
              <a:rPr lang="en-GB" sz="1800" b="1" dirty="0" smtClean="0">
                <a:latin typeface="Calibri"/>
                <a:ea typeface="Calibri"/>
                <a:cs typeface="Calibri"/>
                <a:sym typeface="Calibri"/>
              </a:rPr>
              <a:t>Enhanced </a:t>
            </a:r>
            <a:r>
              <a:rPr lang="en-GB" sz="1800" b="1" dirty="0" err="1">
                <a:latin typeface="Calibri"/>
                <a:ea typeface="Calibri"/>
                <a:cs typeface="Calibri"/>
                <a:sym typeface="Calibri"/>
              </a:rPr>
              <a:t>Security:</a:t>
            </a:r>
            <a:r>
              <a:rPr lang="en-GB" sz="1800" dirty="0" err="1">
                <a:latin typeface="Calibri"/>
                <a:ea typeface="Calibri"/>
                <a:cs typeface="Calibri"/>
                <a:sym typeface="Calibri"/>
              </a:rPr>
              <a:t>Our</a:t>
            </a:r>
            <a:r>
              <a:rPr lang="en-GB" sz="1800" dirty="0">
                <a:latin typeface="Calibri"/>
                <a:ea typeface="Calibri"/>
                <a:cs typeface="Calibri"/>
                <a:sym typeface="Calibri"/>
              </a:rPr>
              <a:t> fusion of encryption and dynamic steganography delivers a heightened level of security, safeguarding sensitive information from unauthorized access, interception, and manipulation across dynamic digital landscapes</a:t>
            </a:r>
            <a:r>
              <a:rPr lang="en-GB" sz="1800" dirty="0" smtClean="0">
                <a:latin typeface="Calibri"/>
                <a:ea typeface="Calibri"/>
                <a:cs typeface="Calibri"/>
                <a:sym typeface="Calibr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123825" y="2019300"/>
            <a:ext cx="2695574" cy="3248025"/>
          </a:xfrm>
          <a:prstGeom prst="rect">
            <a:avLst/>
          </a:prstGeom>
          <a:noFill/>
          <a:ln>
            <a:noFill/>
          </a:ln>
        </p:spPr>
      </p:pic>
      <p:sp>
        <p:nvSpPr>
          <p:cNvPr id="167" name="Google Shape;167;p14"/>
          <p:cNvSpPr txBox="1">
            <a:spLocks noGrp="1"/>
          </p:cNvSpPr>
          <p:nvPr>
            <p:ph type="title"/>
          </p:nvPr>
        </p:nvSpPr>
        <p:spPr>
          <a:xfrm>
            <a:off x="514675" y="341950"/>
            <a:ext cx="56793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68" name="Google Shape;168;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9" name="Google Shape;169;p14"/>
          <p:cNvSpPr txBox="1"/>
          <p:nvPr/>
        </p:nvSpPr>
        <p:spPr>
          <a:xfrm>
            <a:off x="739775" y="6473337"/>
            <a:ext cx="1799100" cy="1764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0" name="Google Shape;170;p14"/>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a:p>
        </p:txBody>
      </p:sp>
      <p:sp>
        <p:nvSpPr>
          <p:cNvPr id="171" name="Google Shape;171;p14"/>
          <p:cNvSpPr txBox="1"/>
          <p:nvPr/>
        </p:nvSpPr>
        <p:spPr>
          <a:xfrm>
            <a:off x="2538875" y="1830368"/>
            <a:ext cx="7959900" cy="4451100"/>
          </a:xfrm>
          <a:prstGeom prst="rect">
            <a:avLst/>
          </a:prstGeom>
          <a:noFill/>
          <a:ln>
            <a:noFill/>
          </a:ln>
        </p:spPr>
        <p:txBody>
          <a:bodyPr spcFirstLastPara="1" wrap="square" lIns="91425" tIns="91425" rIns="91425" bIns="91425" anchor="t" anchorCtr="0">
            <a:noAutofit/>
          </a:bodyPr>
          <a:lstStyle/>
          <a:p>
            <a:r>
              <a:rPr lang="en-GB" sz="1800" dirty="0">
                <a:latin typeface="Calibri"/>
                <a:ea typeface="Calibri"/>
                <a:cs typeface="Calibri"/>
                <a:sym typeface="Calibri"/>
              </a:rPr>
              <a:t> </a:t>
            </a:r>
            <a:r>
              <a:rPr lang="en-GB" sz="1800" b="1" dirty="0" smtClean="0">
                <a:latin typeface="Calibri"/>
                <a:ea typeface="Calibri"/>
                <a:cs typeface="Calibri"/>
                <a:sym typeface="Calibri"/>
              </a:rPr>
              <a:t>2.Covert </a:t>
            </a:r>
            <a:r>
              <a:rPr lang="en-GB" sz="1800" b="1" dirty="0" err="1">
                <a:latin typeface="Calibri"/>
                <a:ea typeface="Calibri"/>
                <a:cs typeface="Calibri"/>
                <a:sym typeface="Calibri"/>
              </a:rPr>
              <a:t>Communication:</a:t>
            </a:r>
            <a:r>
              <a:rPr lang="en-GB" sz="1800" dirty="0" err="1">
                <a:latin typeface="Calibri"/>
                <a:ea typeface="Calibri"/>
                <a:cs typeface="Calibri"/>
                <a:sym typeface="Calibri"/>
              </a:rPr>
              <a:t>Users</a:t>
            </a:r>
            <a:r>
              <a:rPr lang="en-GB" sz="1800" dirty="0">
                <a:latin typeface="Calibri"/>
                <a:ea typeface="Calibri"/>
                <a:cs typeface="Calibri"/>
                <a:sym typeface="Calibri"/>
              </a:rPr>
              <a:t> can engage in covert communication through </a:t>
            </a:r>
            <a:r>
              <a:rPr lang="en-GB" sz="1800" dirty="0" smtClean="0">
                <a:latin typeface="Calibri"/>
                <a:ea typeface="Calibri"/>
                <a:cs typeface="Calibri"/>
                <a:sym typeface="Calibri"/>
              </a:rPr>
              <a:t>various </a:t>
            </a:r>
            <a:r>
              <a:rPr lang="en-GB" sz="1800" dirty="0">
                <a:latin typeface="Calibri"/>
                <a:ea typeface="Calibri"/>
                <a:cs typeface="Calibri"/>
                <a:sym typeface="Calibri"/>
              </a:rPr>
              <a:t>digital mediums, concealing confidential messages within seemingly innocuous content to enable discreet transmission without raising suspicion or detection</a:t>
            </a:r>
            <a:r>
              <a:rPr lang="en-GB" sz="1800" dirty="0" smtClean="0">
                <a:latin typeface="Calibri"/>
                <a:ea typeface="Calibri"/>
                <a:cs typeface="Calibri"/>
                <a:sym typeface="Calibri"/>
              </a:rPr>
              <a:t>.</a:t>
            </a:r>
            <a:endParaRPr lang="en-GB" sz="1800" b="1" dirty="0" smtClean="0">
              <a:latin typeface="Calibri"/>
              <a:ea typeface="Calibri"/>
              <a:cs typeface="Calibri"/>
              <a:sym typeface="Calibri"/>
            </a:endParaRPr>
          </a:p>
          <a:p>
            <a:r>
              <a:rPr lang="en-GB" sz="1800" b="1" dirty="0" smtClean="0">
                <a:latin typeface="Calibri"/>
                <a:ea typeface="Calibri"/>
                <a:cs typeface="Calibri"/>
                <a:sym typeface="Calibri"/>
              </a:rPr>
              <a:t>3</a:t>
            </a:r>
            <a:r>
              <a:rPr lang="en-GB" sz="1800" b="1" dirty="0">
                <a:latin typeface="Calibri"/>
                <a:ea typeface="Calibri"/>
                <a:cs typeface="Calibri"/>
                <a:sym typeface="Calibri"/>
              </a:rPr>
              <a:t>. Privacy </a:t>
            </a:r>
            <a:r>
              <a:rPr lang="en-GB" sz="1800" b="1" dirty="0" err="1">
                <a:latin typeface="Calibri"/>
                <a:ea typeface="Calibri"/>
                <a:cs typeface="Calibri"/>
                <a:sym typeface="Calibri"/>
              </a:rPr>
              <a:t>Protection:</a:t>
            </a:r>
            <a:r>
              <a:rPr lang="en-GB" sz="1800" dirty="0" err="1">
                <a:latin typeface="Calibri"/>
                <a:ea typeface="Calibri"/>
                <a:cs typeface="Calibri"/>
                <a:sym typeface="Calibri"/>
              </a:rPr>
              <a:t>Our</a:t>
            </a:r>
            <a:r>
              <a:rPr lang="en-GB" sz="1800" dirty="0">
                <a:latin typeface="Calibri"/>
                <a:ea typeface="Calibri"/>
                <a:cs typeface="Calibri"/>
                <a:sym typeface="Calibri"/>
              </a:rPr>
              <a:t> solution empowers individuals and organizations to protect their privacy by securely exchanging sensitive information through dynamic channels, mitigating the risk of exposure to adversaries and ensuring confidentiality</a:t>
            </a:r>
            <a:r>
              <a:rPr lang="en-GB" sz="1800" dirty="0" smtClean="0">
                <a:latin typeface="Calibri"/>
                <a:ea typeface="Calibri"/>
                <a:cs typeface="Calibri"/>
                <a:sym typeface="Calibri"/>
              </a:rPr>
              <a:t>.</a:t>
            </a:r>
          </a:p>
          <a:p>
            <a:r>
              <a:rPr lang="en-GB" sz="1800" b="1" dirty="0" smtClean="0">
                <a:latin typeface="Calibri"/>
                <a:ea typeface="Calibri"/>
                <a:cs typeface="Calibri"/>
                <a:sym typeface="Calibri"/>
              </a:rPr>
              <a:t>4</a:t>
            </a:r>
            <a:r>
              <a:rPr lang="en-GB" sz="1800" b="1" dirty="0">
                <a:latin typeface="Calibri"/>
                <a:ea typeface="Calibri"/>
                <a:cs typeface="Calibri"/>
                <a:sym typeface="Calibri"/>
              </a:rPr>
              <a:t>. Versatile </a:t>
            </a:r>
            <a:r>
              <a:rPr lang="en-GB" sz="1800" b="1" dirty="0" err="1">
                <a:latin typeface="Calibri"/>
                <a:ea typeface="Calibri"/>
                <a:cs typeface="Calibri"/>
                <a:sym typeface="Calibri"/>
              </a:rPr>
              <a:t>Applications:</a:t>
            </a:r>
            <a:r>
              <a:rPr lang="en-GB" sz="1800" dirty="0" err="1">
                <a:latin typeface="Calibri"/>
                <a:ea typeface="Calibri"/>
                <a:cs typeface="Calibri"/>
                <a:sym typeface="Calibri"/>
              </a:rPr>
              <a:t>With</a:t>
            </a:r>
            <a:r>
              <a:rPr lang="en-GB" sz="1800" dirty="0">
                <a:latin typeface="Calibri"/>
                <a:ea typeface="Calibri"/>
                <a:cs typeface="Calibri"/>
                <a:sym typeface="Calibri"/>
              </a:rPr>
              <a:t> its adaptability to diverse digital platforms and mediums, our dynamic steganography system caters to a broad spectrum of applications spanning corporate, government, journalism, academia, and beyond, providing flexibility and security in information exchange across dynamic contexts</a:t>
            </a:r>
            <a:r>
              <a:rPr lang="en-GB" sz="1800" dirty="0" smtClean="0">
                <a:latin typeface="Calibri"/>
                <a:ea typeface="Calibri"/>
                <a:cs typeface="Calibri"/>
                <a:sym typeface="Calibri"/>
              </a:rPr>
              <a:t>.</a:t>
            </a:r>
          </a:p>
          <a:p>
            <a:r>
              <a:rPr lang="en-GB" sz="1800" b="1" dirty="0" smtClean="0">
                <a:latin typeface="Calibri"/>
                <a:ea typeface="Calibri"/>
                <a:cs typeface="Calibri"/>
                <a:sym typeface="Calibri"/>
              </a:rPr>
              <a:t>5</a:t>
            </a:r>
            <a:r>
              <a:rPr lang="en-GB" sz="1800" b="1" dirty="0">
                <a:latin typeface="Calibri"/>
                <a:ea typeface="Calibri"/>
                <a:cs typeface="Calibri"/>
                <a:sym typeface="Calibri"/>
              </a:rPr>
              <a:t>. Compliance and </a:t>
            </a:r>
            <a:r>
              <a:rPr lang="en-GB" sz="1800" b="1" dirty="0" err="1">
                <a:latin typeface="Calibri"/>
                <a:ea typeface="Calibri"/>
                <a:cs typeface="Calibri"/>
                <a:sym typeface="Calibri"/>
              </a:rPr>
              <a:t>Regulation:</a:t>
            </a:r>
            <a:r>
              <a:rPr lang="en-GB" sz="1800" dirty="0" err="1">
                <a:latin typeface="Calibri"/>
                <a:ea typeface="Calibri"/>
                <a:cs typeface="Calibri"/>
                <a:sym typeface="Calibri"/>
              </a:rPr>
              <a:t>Our</a:t>
            </a:r>
            <a:r>
              <a:rPr lang="en-GB" sz="1800" dirty="0">
                <a:latin typeface="Calibri"/>
                <a:ea typeface="Calibri"/>
                <a:cs typeface="Calibri"/>
                <a:sym typeface="Calibri"/>
              </a:rPr>
              <a:t> solution assists organizations in meeting regulatory requirements and compliance standards pertaining to data security and privacy, offering a secure and auditable communication platform for confidential information exchange within dynamic digital environments, thus ensuring adherence to regulatory frameworks and mitigating compliance risks.</a:t>
            </a: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8" name="Google Shape;178;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9" name="Google Shape;179;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0" name="Google Shape;180;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15"/>
          <p:cNvSpPr txBox="1">
            <a:spLocks noGrp="1"/>
          </p:cNvSpPr>
          <p:nvPr>
            <p:ph type="title"/>
          </p:nvPr>
        </p:nvSpPr>
        <p:spPr>
          <a:xfrm>
            <a:off x="558165" y="385444"/>
            <a:ext cx="9764395" cy="112236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YOUR SOLUTION</a:t>
            </a:r>
            <a:endParaRPr sz="4250"/>
          </a:p>
        </p:txBody>
      </p:sp>
      <p:sp>
        <p:nvSpPr>
          <p:cNvPr id="182" name="Google Shape;18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3" name="Google Shape;183;p15"/>
          <p:cNvSpPr txBox="1"/>
          <p:nvPr/>
        </p:nvSpPr>
        <p:spPr>
          <a:xfrm>
            <a:off x="2787780" y="1245870"/>
            <a:ext cx="6794370" cy="2711400"/>
          </a:xfrm>
          <a:prstGeom prst="rect">
            <a:avLst/>
          </a:prstGeom>
          <a:noFill/>
          <a:ln>
            <a:noFill/>
          </a:ln>
        </p:spPr>
        <p:txBody>
          <a:bodyPr spcFirstLastPara="1" wrap="square" lIns="91425" tIns="91425" rIns="91425" bIns="91425" anchor="t" anchorCtr="0">
            <a:noAutofit/>
          </a:bodyPr>
          <a:lstStyle/>
          <a:p>
            <a:pPr lvl="0"/>
            <a:r>
              <a:rPr lang="en-GB" b="1" dirty="0" smtClean="0">
                <a:latin typeface="Calibri"/>
                <a:ea typeface="Calibri"/>
                <a:cs typeface="Calibri"/>
                <a:sym typeface="Calibri"/>
              </a:rPr>
              <a:t>Lightning-Speed </a:t>
            </a:r>
            <a:r>
              <a:rPr lang="en-GB" b="1" dirty="0">
                <a:latin typeface="Calibri"/>
                <a:ea typeface="Calibri"/>
                <a:cs typeface="Calibri"/>
                <a:sym typeface="Calibri"/>
              </a:rPr>
              <a:t>Encryption and </a:t>
            </a:r>
            <a:r>
              <a:rPr lang="en-GB" b="1" dirty="0" err="1">
                <a:latin typeface="Calibri"/>
                <a:ea typeface="Calibri"/>
                <a:cs typeface="Calibri"/>
                <a:sym typeface="Calibri"/>
              </a:rPr>
              <a:t>Decryption:</a:t>
            </a:r>
            <a:r>
              <a:rPr lang="en-GB" dirty="0" err="1">
                <a:latin typeface="Calibri"/>
                <a:ea typeface="Calibri"/>
                <a:cs typeface="Calibri"/>
                <a:sym typeface="Calibri"/>
              </a:rPr>
              <a:t>Experience</a:t>
            </a:r>
            <a:r>
              <a:rPr lang="en-GB" dirty="0">
                <a:latin typeface="Calibri"/>
                <a:ea typeface="Calibri"/>
                <a:cs typeface="Calibri"/>
                <a:sym typeface="Calibri"/>
              </a:rPr>
              <a:t> lightning-speed encryption and decryption operations, as our system performs real-time processing of data, enabling users to embed and extract hidden messages from digital content with unparalleled efficiency and responsiveness</a:t>
            </a:r>
            <a:r>
              <a:rPr lang="en-GB" dirty="0" smtClean="0">
                <a:latin typeface="Calibri"/>
                <a:ea typeface="Calibri"/>
                <a:cs typeface="Calibri"/>
                <a:sym typeface="Calibri"/>
              </a:rPr>
              <a:t>.</a:t>
            </a:r>
          </a:p>
          <a:p>
            <a:pPr lvl="0"/>
            <a:r>
              <a:rPr lang="en-GB" b="1" dirty="0" smtClean="0">
                <a:latin typeface="Calibri"/>
                <a:ea typeface="Calibri"/>
                <a:cs typeface="Calibri"/>
                <a:sym typeface="Calibri"/>
              </a:rPr>
              <a:t>Effortless Integration and </a:t>
            </a:r>
            <a:r>
              <a:rPr lang="en-GB" b="1" dirty="0" err="1" smtClean="0">
                <a:latin typeface="Calibri"/>
                <a:ea typeface="Calibri"/>
                <a:cs typeface="Calibri"/>
                <a:sym typeface="Calibri"/>
              </a:rPr>
              <a:t>Usage:</a:t>
            </a:r>
            <a:r>
              <a:rPr lang="en-GB" dirty="0" err="1" smtClean="0">
                <a:latin typeface="Calibri"/>
                <a:ea typeface="Calibri"/>
                <a:cs typeface="Calibri"/>
                <a:sym typeface="Calibri"/>
              </a:rPr>
              <a:t>With</a:t>
            </a:r>
            <a:r>
              <a:rPr lang="en-GB" dirty="0" smtClean="0">
                <a:latin typeface="Calibri"/>
                <a:ea typeface="Calibri"/>
                <a:cs typeface="Calibri"/>
                <a:sym typeface="Calibri"/>
              </a:rPr>
              <a:t> effortless </a:t>
            </a:r>
            <a:r>
              <a:rPr lang="en-GB" dirty="0">
                <a:latin typeface="Calibri"/>
                <a:ea typeface="Calibri"/>
                <a:cs typeface="Calibri"/>
                <a:sym typeface="Calibri"/>
              </a:rPr>
              <a:t>integration into existing digital workflows, our dynamic steganography system seamlessly incorporates into users' communication processes, requiring minimal training or technical expertise. Users can effortlessly utilize steganography and encryption techniques to enhance the security of their digital communications without disruption</a:t>
            </a:r>
            <a:r>
              <a:rPr lang="en-GB" dirty="0" smtClean="0">
                <a:latin typeface="Calibri"/>
                <a:ea typeface="Calibri"/>
                <a:cs typeface="Calibri"/>
                <a:sym typeface="Calibri"/>
              </a:rPr>
              <a:t>.</a:t>
            </a:r>
            <a:endParaRPr lang="en-GB" b="1" dirty="0" smtClean="0">
              <a:latin typeface="Calibri"/>
              <a:ea typeface="Calibri"/>
              <a:cs typeface="Calibri"/>
              <a:sym typeface="Calibri"/>
            </a:endParaRPr>
          </a:p>
          <a:p>
            <a:pPr lvl="0"/>
            <a:r>
              <a:rPr lang="en-GB" b="1" dirty="0" smtClean="0">
                <a:latin typeface="Calibri"/>
                <a:ea typeface="Calibri"/>
                <a:cs typeface="Calibri"/>
                <a:sym typeface="Calibri"/>
              </a:rPr>
              <a:t>Enhanced </a:t>
            </a:r>
            <a:r>
              <a:rPr lang="en-GB" b="1" dirty="0">
                <a:latin typeface="Calibri"/>
                <a:ea typeface="Calibri"/>
                <a:cs typeface="Calibri"/>
                <a:sym typeface="Calibri"/>
              </a:rPr>
              <a:t>User </a:t>
            </a:r>
            <a:r>
              <a:rPr lang="en-GB" b="1" dirty="0" err="1">
                <a:latin typeface="Calibri"/>
                <a:ea typeface="Calibri"/>
                <a:cs typeface="Calibri"/>
                <a:sym typeface="Calibri"/>
              </a:rPr>
              <a:t>Experience:</a:t>
            </a:r>
            <a:r>
              <a:rPr lang="en-GB" dirty="0" err="1">
                <a:latin typeface="Calibri"/>
                <a:ea typeface="Calibri"/>
                <a:cs typeface="Calibri"/>
                <a:sym typeface="Calibri"/>
              </a:rPr>
              <a:t>Enjoy</a:t>
            </a:r>
            <a:r>
              <a:rPr lang="en-GB" dirty="0">
                <a:latin typeface="Calibri"/>
                <a:ea typeface="Calibri"/>
                <a:cs typeface="Calibri"/>
                <a:sym typeface="Calibri"/>
              </a:rPr>
              <a:t> an intuitive user interface and user-friendly design, ensuring a smooth and efficient experience for users as they interact with the dynamic steganography and encryption functionalities. Our system prioritizes usability and accessibility, empowering users to securely exchange confidential information with ease</a:t>
            </a:r>
            <a:r>
              <a:rPr lang="en-GB" dirty="0" smtClean="0">
                <a:latin typeface="Calibri"/>
                <a:ea typeface="Calibri"/>
                <a:cs typeface="Calibri"/>
                <a:sym typeface="Calibri"/>
              </a:rPr>
              <a:t>.</a:t>
            </a:r>
          </a:p>
          <a:p>
            <a:pPr lvl="0"/>
            <a:r>
              <a:rPr lang="en-GB" b="1" dirty="0" smtClean="0">
                <a:latin typeface="Calibri"/>
                <a:ea typeface="Calibri"/>
                <a:cs typeface="Calibri"/>
                <a:sym typeface="Calibri"/>
              </a:rPr>
              <a:t>Uncompromised </a:t>
            </a:r>
            <a:r>
              <a:rPr lang="en-GB" b="1" dirty="0">
                <a:latin typeface="Calibri"/>
                <a:ea typeface="Calibri"/>
                <a:cs typeface="Calibri"/>
                <a:sym typeface="Calibri"/>
              </a:rPr>
              <a:t>Data </a:t>
            </a:r>
            <a:r>
              <a:rPr lang="en-GB" b="1" dirty="0" err="1">
                <a:latin typeface="Calibri"/>
                <a:ea typeface="Calibri"/>
                <a:cs typeface="Calibri"/>
                <a:sym typeface="Calibri"/>
              </a:rPr>
              <a:t>Integrity:</a:t>
            </a:r>
            <a:r>
              <a:rPr lang="en-GB" dirty="0" err="1">
                <a:latin typeface="Calibri"/>
                <a:ea typeface="Calibri"/>
                <a:cs typeface="Calibri"/>
                <a:sym typeface="Calibri"/>
              </a:rPr>
              <a:t>Rest</a:t>
            </a:r>
            <a:r>
              <a:rPr lang="en-GB" dirty="0">
                <a:latin typeface="Calibri"/>
                <a:ea typeface="Calibri"/>
                <a:cs typeface="Calibri"/>
                <a:sym typeface="Calibri"/>
              </a:rPr>
              <a:t> assured that the real-time processing capabilities of our system do not compromise the integrity of the concealed data. We prioritize maintaining the fidelity and integrity of digital content, ensuring that embedded messages remain secure and undetectable without sacrificing audio or visual quality</a:t>
            </a:r>
            <a:r>
              <a:rPr lang="en-GB" dirty="0" smtClean="0">
                <a:latin typeface="Calibri"/>
                <a:ea typeface="Calibri"/>
                <a:cs typeface="Calibri"/>
                <a:sym typeface="Calibri"/>
              </a:rPr>
              <a:t>.</a:t>
            </a:r>
          </a:p>
          <a:p>
            <a:pPr lvl="0"/>
            <a:r>
              <a:rPr lang="en-GB" b="1" dirty="0" smtClean="0">
                <a:latin typeface="Calibri"/>
                <a:ea typeface="Calibri"/>
                <a:cs typeface="Calibri"/>
                <a:sym typeface="Calibri"/>
              </a:rPr>
              <a:t>Versatility </a:t>
            </a:r>
            <a:r>
              <a:rPr lang="en-GB" b="1" dirty="0">
                <a:latin typeface="Calibri"/>
                <a:ea typeface="Calibri"/>
                <a:cs typeface="Calibri"/>
                <a:sym typeface="Calibri"/>
              </a:rPr>
              <a:t>and </a:t>
            </a:r>
            <a:r>
              <a:rPr lang="en-GB" b="1" dirty="0" err="1">
                <a:latin typeface="Calibri"/>
                <a:ea typeface="Calibri"/>
                <a:cs typeface="Calibri"/>
                <a:sym typeface="Calibri"/>
              </a:rPr>
              <a:t>Adaptability:</a:t>
            </a:r>
            <a:r>
              <a:rPr lang="en-GB" dirty="0" err="1">
                <a:latin typeface="Calibri"/>
                <a:ea typeface="Calibri"/>
                <a:cs typeface="Calibri"/>
                <a:sym typeface="Calibri"/>
              </a:rPr>
              <a:t>Our</a:t>
            </a:r>
            <a:r>
              <a:rPr lang="en-GB" dirty="0">
                <a:latin typeface="Calibri"/>
                <a:ea typeface="Calibri"/>
                <a:cs typeface="Calibri"/>
                <a:sym typeface="Calibri"/>
              </a:rPr>
              <a:t> dynamic steganography system offers unparalleled versatility and adaptability, accommodating various digital mediums, formats, and encryption algorithms. Whether in corporate, government, journalistic, or academic settings, our solution seamlessly integrates into diverse environments, catering to a wide range of use cases without compromising performance or efficiency.</a:t>
            </a:r>
            <a:endParaRPr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2024</Words>
  <Application>Microsoft Office PowerPoint</Application>
  <PresentationFormat>Widescreen</PresentationFormat>
  <Paragraphs>88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user54</dc:creator>
  <cp:lastModifiedBy>user54</cp:lastModifiedBy>
  <cp:revision>6</cp:revision>
  <dcterms:modified xsi:type="dcterms:W3CDTF">2024-04-01T08:44:07Z</dcterms:modified>
</cp:coreProperties>
</file>