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  <p:sldMasterId id="2147483794" r:id="rId2"/>
    <p:sldMasterId id="2147483806" r:id="rId3"/>
    <p:sldMasterId id="2147483823" r:id="rId4"/>
  </p:sldMasterIdLst>
  <p:sldIdLst>
    <p:sldId id="289" r:id="rId5"/>
    <p:sldId id="286" r:id="rId6"/>
    <p:sldId id="257" r:id="rId7"/>
    <p:sldId id="259" r:id="rId8"/>
    <p:sldId id="260" r:id="rId9"/>
    <p:sldId id="261" r:id="rId10"/>
    <p:sldId id="283" r:id="rId11"/>
    <p:sldId id="291" r:id="rId12"/>
    <p:sldId id="290" r:id="rId13"/>
    <p:sldId id="268" r:id="rId14"/>
    <p:sldId id="269" r:id="rId15"/>
    <p:sldId id="271" r:id="rId16"/>
    <p:sldId id="272" r:id="rId17"/>
    <p:sldId id="274" r:id="rId18"/>
    <p:sldId id="275" r:id="rId19"/>
    <p:sldId id="280" r:id="rId20"/>
    <p:sldId id="278" r:id="rId21"/>
    <p:sldId id="277" r:id="rId22"/>
    <p:sldId id="281" r:id="rId23"/>
    <p:sldId id="284" r:id="rId24"/>
    <p:sldId id="282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93" d="100"/>
          <a:sy n="93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oject\Original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oject\Original%20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oject\Original%20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oject\Original%20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oject\Original%20Fi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[Original File.xlsx]Maximum Power Consume States!PivotTable2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/>
              <a:t>Maximum Power Consume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'Maximum Power Consume States'!$C$3:$C$4</c:f>
              <c:strCache>
                <c:ptCount val="1"/>
                <c:pt idx="0">
                  <c:v>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'Maximum Power Consume States'!$B$5:$B$14</c:f>
              <c:strCache>
                <c:ptCount val="10"/>
                <c:pt idx="0">
                  <c:v>Punjab</c:v>
                </c:pt>
                <c:pt idx="1">
                  <c:v>Andhra Pradesh</c:v>
                </c:pt>
                <c:pt idx="2">
                  <c:v>Telangana</c:v>
                </c:pt>
                <c:pt idx="3">
                  <c:v>Karnataka</c:v>
                </c:pt>
                <c:pt idx="4">
                  <c:v>MP</c:v>
                </c:pt>
                <c:pt idx="5">
                  <c:v>Rajasthan</c:v>
                </c:pt>
                <c:pt idx="6">
                  <c:v>Tamil Nadu</c:v>
                </c:pt>
                <c:pt idx="7">
                  <c:v>UP</c:v>
                </c:pt>
                <c:pt idx="8">
                  <c:v>Gujarat</c:v>
                </c:pt>
                <c:pt idx="9">
                  <c:v>Maharashtra</c:v>
                </c:pt>
              </c:strCache>
            </c:strRef>
          </c:cat>
          <c:val>
            <c:numRef>
              <c:f>'Maximum Power Consume States'!$C$5:$C$14</c:f>
              <c:numCache>
                <c:formatCode>General</c:formatCode>
                <c:ptCount val="10"/>
                <c:pt idx="0">
                  <c:v>70996.2</c:v>
                </c:pt>
                <c:pt idx="5">
                  <c:v>109876.99999999997</c:v>
                </c:pt>
                <c:pt idx="7">
                  <c:v>157960.29999999993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50-46A6-B8B5-B17DEC9C429A}"/>
            </c:ext>
          </c:extLst>
        </c:ser>
        <c:ser>
          <c:idx val="1"/>
          <c:order val="1"/>
          <c:tx>
            <c:strRef>
              <c:f>'Maximum Power Consume States'!$D$3:$D$4</c:f>
              <c:strCache>
                <c:ptCount val="1"/>
                <c:pt idx="0">
                  <c:v>SR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'Maximum Power Consume States'!$B$5:$B$14</c:f>
              <c:strCache>
                <c:ptCount val="10"/>
                <c:pt idx="0">
                  <c:v>Punjab</c:v>
                </c:pt>
                <c:pt idx="1">
                  <c:v>Andhra Pradesh</c:v>
                </c:pt>
                <c:pt idx="2">
                  <c:v>Telangana</c:v>
                </c:pt>
                <c:pt idx="3">
                  <c:v>Karnataka</c:v>
                </c:pt>
                <c:pt idx="4">
                  <c:v>MP</c:v>
                </c:pt>
                <c:pt idx="5">
                  <c:v>Rajasthan</c:v>
                </c:pt>
                <c:pt idx="6">
                  <c:v>Tamil Nadu</c:v>
                </c:pt>
                <c:pt idx="7">
                  <c:v>UP</c:v>
                </c:pt>
                <c:pt idx="8">
                  <c:v>Gujarat</c:v>
                </c:pt>
                <c:pt idx="9">
                  <c:v>Maharashtra</c:v>
                </c:pt>
              </c:strCache>
            </c:strRef>
          </c:cat>
          <c:val>
            <c:numRef>
              <c:f>'Maximum Power Consume States'!$D$5:$D$14</c:f>
              <c:numCache>
                <c:formatCode>General</c:formatCode>
                <c:ptCount val="10"/>
                <c:pt idx="1">
                  <c:v>88604.400000000009</c:v>
                </c:pt>
                <c:pt idx="2">
                  <c:v>94065.299999999988</c:v>
                </c:pt>
                <c:pt idx="3">
                  <c:v>102665.69999999998</c:v>
                </c:pt>
                <c:pt idx="6">
                  <c:v>151271.50000000003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50-46A6-B8B5-B17DEC9C429A}"/>
            </c:ext>
          </c:extLst>
        </c:ser>
        <c:ser>
          <c:idx val="2"/>
          <c:order val="2"/>
          <c:tx>
            <c:strRef>
              <c:f>'Maximum Power Consume States'!$E$3:$E$4</c:f>
              <c:strCache>
                <c:ptCount val="1"/>
                <c:pt idx="0">
                  <c:v>WR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'Maximum Power Consume States'!$B$5:$B$14</c:f>
              <c:strCache>
                <c:ptCount val="10"/>
                <c:pt idx="0">
                  <c:v>Punjab</c:v>
                </c:pt>
                <c:pt idx="1">
                  <c:v>Andhra Pradesh</c:v>
                </c:pt>
                <c:pt idx="2">
                  <c:v>Telangana</c:v>
                </c:pt>
                <c:pt idx="3">
                  <c:v>Karnataka</c:v>
                </c:pt>
                <c:pt idx="4">
                  <c:v>MP</c:v>
                </c:pt>
                <c:pt idx="5">
                  <c:v>Rajasthan</c:v>
                </c:pt>
                <c:pt idx="6">
                  <c:v>Tamil Nadu</c:v>
                </c:pt>
                <c:pt idx="7">
                  <c:v>UP</c:v>
                </c:pt>
                <c:pt idx="8">
                  <c:v>Gujarat</c:v>
                </c:pt>
                <c:pt idx="9">
                  <c:v>Maharashtra</c:v>
                </c:pt>
              </c:strCache>
            </c:strRef>
          </c:cat>
          <c:val>
            <c:numRef>
              <c:f>'Maximum Power Consume States'!$E$5:$E$14</c:f>
              <c:numCache>
                <c:formatCode>General</c:formatCode>
                <c:ptCount val="10"/>
                <c:pt idx="4">
                  <c:v>104766.40000000005</c:v>
                </c:pt>
                <c:pt idx="8">
                  <c:v>162488.89999999976</c:v>
                </c:pt>
                <c:pt idx="9">
                  <c:v>217079.80000000008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50-46A6-B8B5-B17DEC9C4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8742784"/>
        <c:axId val="1560392144"/>
      </c:barChart>
      <c:catAx>
        <c:axId val="338742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392144"/>
        <c:crosses val="autoZero"/>
        <c:auto val="1"/>
        <c:lblAlgn val="ctr"/>
        <c:lblOffset val="100"/>
        <c:noMultiLvlLbl val="0"/>
      </c:catAx>
      <c:valAx>
        <c:axId val="1560392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74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[Original File.xlsx]Minimum Power Consume States!PivotTable3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/>
              <a:t>Minimum Power Consume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'Minimum Power Consume States'!$C$3:$C$4</c:f>
              <c:strCache>
                <c:ptCount val="1"/>
                <c:pt idx="0">
                  <c:v>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'Minimum Power Consume States'!$B$5:$B$14</c:f>
              <c:strCache>
                <c:ptCount val="10"/>
                <c:pt idx="0">
                  <c:v>Goa</c:v>
                </c:pt>
                <c:pt idx="1">
                  <c:v>Pondy</c:v>
                </c:pt>
                <c:pt idx="2">
                  <c:v>Meghalaya</c:v>
                </c:pt>
                <c:pt idx="3">
                  <c:v>Chandigarh</c:v>
                </c:pt>
                <c:pt idx="4">
                  <c:v>Tripura</c:v>
                </c:pt>
                <c:pt idx="5">
                  <c:v>Manipur</c:v>
                </c:pt>
                <c:pt idx="6">
                  <c:v>Nagaland</c:v>
                </c:pt>
                <c:pt idx="7">
                  <c:v>Arunachal Pradesh</c:v>
                </c:pt>
                <c:pt idx="8">
                  <c:v>Mizoram</c:v>
                </c:pt>
                <c:pt idx="9">
                  <c:v>Sikkim</c:v>
                </c:pt>
              </c:strCache>
            </c:strRef>
          </c:cat>
          <c:val>
            <c:numRef>
              <c:f>'Minimum Power Consume States'!$C$5:$C$14</c:f>
              <c:numCache>
                <c:formatCode>General</c:formatCode>
                <c:ptCount val="10"/>
                <c:pt idx="9">
                  <c:v>648.60000000000014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0-47F4-9BD3-11DF359FA6C8}"/>
            </c:ext>
          </c:extLst>
        </c:ser>
        <c:ser>
          <c:idx val="1"/>
          <c:order val="1"/>
          <c:tx>
            <c:strRef>
              <c:f>'Minimum Power Consume States'!$D$3:$D$4</c:f>
              <c:strCache>
                <c:ptCount val="1"/>
                <c:pt idx="0">
                  <c:v>NER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'Minimum Power Consume States'!$B$5:$B$14</c:f>
              <c:strCache>
                <c:ptCount val="10"/>
                <c:pt idx="0">
                  <c:v>Goa</c:v>
                </c:pt>
                <c:pt idx="1">
                  <c:v>Pondy</c:v>
                </c:pt>
                <c:pt idx="2">
                  <c:v>Meghalaya</c:v>
                </c:pt>
                <c:pt idx="3">
                  <c:v>Chandigarh</c:v>
                </c:pt>
                <c:pt idx="4">
                  <c:v>Tripura</c:v>
                </c:pt>
                <c:pt idx="5">
                  <c:v>Manipur</c:v>
                </c:pt>
                <c:pt idx="6">
                  <c:v>Nagaland</c:v>
                </c:pt>
                <c:pt idx="7">
                  <c:v>Arunachal Pradesh</c:v>
                </c:pt>
                <c:pt idx="8">
                  <c:v>Mizoram</c:v>
                </c:pt>
                <c:pt idx="9">
                  <c:v>Sikkim</c:v>
                </c:pt>
              </c:strCache>
            </c:strRef>
          </c:cat>
          <c:val>
            <c:numRef>
              <c:f>'Minimum Power Consume States'!$D$5:$D$14</c:f>
              <c:numCache>
                <c:formatCode>General</c:formatCode>
                <c:ptCount val="10"/>
                <c:pt idx="2">
                  <c:v>2838.8000000000006</c:v>
                </c:pt>
                <c:pt idx="4">
                  <c:v>2055.0000000000005</c:v>
                </c:pt>
                <c:pt idx="5">
                  <c:v>1254.7999999999993</c:v>
                </c:pt>
                <c:pt idx="6">
                  <c:v>1087.7000000000032</c:v>
                </c:pt>
                <c:pt idx="7">
                  <c:v>1060.9000000000021</c:v>
                </c:pt>
                <c:pt idx="8">
                  <c:v>858.30000000000234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0-47F4-9BD3-11DF359FA6C8}"/>
            </c:ext>
          </c:extLst>
        </c:ser>
        <c:ser>
          <c:idx val="2"/>
          <c:order val="2"/>
          <c:tx>
            <c:strRef>
              <c:f>'Minimum Power Consume States'!$E$3:$E$4</c:f>
              <c:strCache>
                <c:ptCount val="1"/>
                <c:pt idx="0">
                  <c:v>NR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'Minimum Power Consume States'!$B$5:$B$14</c:f>
              <c:strCache>
                <c:ptCount val="10"/>
                <c:pt idx="0">
                  <c:v>Goa</c:v>
                </c:pt>
                <c:pt idx="1">
                  <c:v>Pondy</c:v>
                </c:pt>
                <c:pt idx="2">
                  <c:v>Meghalaya</c:v>
                </c:pt>
                <c:pt idx="3">
                  <c:v>Chandigarh</c:v>
                </c:pt>
                <c:pt idx="4">
                  <c:v>Tripura</c:v>
                </c:pt>
                <c:pt idx="5">
                  <c:v>Manipur</c:v>
                </c:pt>
                <c:pt idx="6">
                  <c:v>Nagaland</c:v>
                </c:pt>
                <c:pt idx="7">
                  <c:v>Arunachal Pradesh</c:v>
                </c:pt>
                <c:pt idx="8">
                  <c:v>Mizoram</c:v>
                </c:pt>
                <c:pt idx="9">
                  <c:v>Sikkim</c:v>
                </c:pt>
              </c:strCache>
            </c:strRef>
          </c:cat>
          <c:val>
            <c:numRef>
              <c:f>'Minimum Power Consume States'!$E$5:$E$14</c:f>
              <c:numCache>
                <c:formatCode>General</c:formatCode>
                <c:ptCount val="10"/>
                <c:pt idx="3">
                  <c:v>2083.1999999999998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F0-47F4-9BD3-11DF359FA6C8}"/>
            </c:ext>
          </c:extLst>
        </c:ser>
        <c:ser>
          <c:idx val="3"/>
          <c:order val="3"/>
          <c:tx>
            <c:strRef>
              <c:f>'Minimum Power Consume States'!$F$3:$F$4</c:f>
              <c:strCache>
                <c:ptCount val="1"/>
                <c:pt idx="0">
                  <c:v>SR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'Minimum Power Consume States'!$B$5:$B$14</c:f>
              <c:strCache>
                <c:ptCount val="10"/>
                <c:pt idx="0">
                  <c:v>Goa</c:v>
                </c:pt>
                <c:pt idx="1">
                  <c:v>Pondy</c:v>
                </c:pt>
                <c:pt idx="2">
                  <c:v>Meghalaya</c:v>
                </c:pt>
                <c:pt idx="3">
                  <c:v>Chandigarh</c:v>
                </c:pt>
                <c:pt idx="4">
                  <c:v>Tripura</c:v>
                </c:pt>
                <c:pt idx="5">
                  <c:v>Manipur</c:v>
                </c:pt>
                <c:pt idx="6">
                  <c:v>Nagaland</c:v>
                </c:pt>
                <c:pt idx="7">
                  <c:v>Arunachal Pradesh</c:v>
                </c:pt>
                <c:pt idx="8">
                  <c:v>Mizoram</c:v>
                </c:pt>
                <c:pt idx="9">
                  <c:v>Sikkim</c:v>
                </c:pt>
              </c:strCache>
            </c:strRef>
          </c:cat>
          <c:val>
            <c:numRef>
              <c:f>'Minimum Power Consume States'!$F$5:$F$14</c:f>
              <c:numCache>
                <c:formatCode>General</c:formatCode>
                <c:ptCount val="10"/>
                <c:pt idx="1">
                  <c:v>3758.8999999999987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F0-47F4-9BD3-11DF359FA6C8}"/>
            </c:ext>
          </c:extLst>
        </c:ser>
        <c:ser>
          <c:idx val="4"/>
          <c:order val="4"/>
          <c:tx>
            <c:strRef>
              <c:f>'Minimum Power Consume States'!$G$3:$G$4</c:f>
              <c:strCache>
                <c:ptCount val="1"/>
                <c:pt idx="0">
                  <c:v>WR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'Minimum Power Consume States'!$B$5:$B$14</c:f>
              <c:strCache>
                <c:ptCount val="10"/>
                <c:pt idx="0">
                  <c:v>Goa</c:v>
                </c:pt>
                <c:pt idx="1">
                  <c:v>Pondy</c:v>
                </c:pt>
                <c:pt idx="2">
                  <c:v>Meghalaya</c:v>
                </c:pt>
                <c:pt idx="3">
                  <c:v>Chandigarh</c:v>
                </c:pt>
                <c:pt idx="4">
                  <c:v>Tripura</c:v>
                </c:pt>
                <c:pt idx="5">
                  <c:v>Manipur</c:v>
                </c:pt>
                <c:pt idx="6">
                  <c:v>Nagaland</c:v>
                </c:pt>
                <c:pt idx="7">
                  <c:v>Arunachal Pradesh</c:v>
                </c:pt>
                <c:pt idx="8">
                  <c:v>Mizoram</c:v>
                </c:pt>
                <c:pt idx="9">
                  <c:v>Sikkim</c:v>
                </c:pt>
              </c:strCache>
            </c:strRef>
          </c:cat>
          <c:val>
            <c:numRef>
              <c:f>'Minimum Power Consume States'!$G$5:$G$14</c:f>
              <c:numCache>
                <c:formatCode>General</c:formatCode>
                <c:ptCount val="10"/>
                <c:pt idx="0">
                  <c:v>5579.9000000000087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F0-47F4-9BD3-11DF359FA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0396559"/>
        <c:axId val="958733583"/>
      </c:barChart>
      <c:catAx>
        <c:axId val="97039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733583"/>
        <c:crosses val="autoZero"/>
        <c:auto val="1"/>
        <c:lblAlgn val="ctr"/>
        <c:lblOffset val="100"/>
        <c:noMultiLvlLbl val="0"/>
      </c:catAx>
      <c:valAx>
        <c:axId val="95873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39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[Original File.xlsx]State-wise Consumption!PivotTable1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State-wise Electricity Consumption</a:t>
            </a:r>
          </a:p>
        </c:rich>
      </c:tx>
      <c:layout>
        <c:manualLayout>
          <c:xMode val="edge"/>
          <c:yMode val="edge"/>
          <c:x val="0.28543555050715907"/>
          <c:y val="0.11472003499562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'State-wise Consumption'!$C$3:$C$4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'State-wise Consumption'!$B$5:$B$38</c:f>
              <c:strCache>
                <c:ptCount val="33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Chandigarh</c:v>
                </c:pt>
                <c:pt idx="5">
                  <c:v>Chhattisgarh</c:v>
                </c:pt>
                <c:pt idx="6">
                  <c:v>Delhi</c:v>
                </c:pt>
                <c:pt idx="7">
                  <c:v>DNH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HP</c:v>
                </c:pt>
                <c:pt idx="12">
                  <c:v>J&amp;K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Maharashtra</c:v>
                </c:pt>
                <c:pt idx="17">
                  <c:v>Manipur</c:v>
                </c:pt>
                <c:pt idx="18">
                  <c:v>Meghalaya</c:v>
                </c:pt>
                <c:pt idx="19">
                  <c:v>Mizoram</c:v>
                </c:pt>
                <c:pt idx="20">
                  <c:v>MP</c:v>
                </c:pt>
                <c:pt idx="21">
                  <c:v>Nagaland</c:v>
                </c:pt>
                <c:pt idx="22">
                  <c:v>Odisha</c:v>
                </c:pt>
                <c:pt idx="23">
                  <c:v>Pondy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Telangana</c:v>
                </c:pt>
                <c:pt idx="29">
                  <c:v>Tripura</c:v>
                </c:pt>
                <c:pt idx="30">
                  <c:v>UP</c:v>
                </c:pt>
                <c:pt idx="31">
                  <c:v>Uttarakhand</c:v>
                </c:pt>
                <c:pt idx="32">
                  <c:v>West Bengal</c:v>
                </c:pt>
              </c:strCache>
            </c:strRef>
          </c:cat>
          <c:val>
            <c:numRef>
              <c:f>'State-wise Consumption'!$C$5:$C$38</c:f>
              <c:numCache>
                <c:formatCode>General</c:formatCode>
                <c:ptCount val="33"/>
                <c:pt idx="0">
                  <c:v>63097</c:v>
                </c:pt>
                <c:pt idx="1">
                  <c:v>754</c:v>
                </c:pt>
                <c:pt idx="2">
                  <c:v>8979.4</c:v>
                </c:pt>
                <c:pt idx="3">
                  <c:v>30007.9</c:v>
                </c:pt>
                <c:pt idx="4">
                  <c:v>1472.4</c:v>
                </c:pt>
                <c:pt idx="5">
                  <c:v>30179.9</c:v>
                </c:pt>
                <c:pt idx="6">
                  <c:v>29458.3</c:v>
                </c:pt>
                <c:pt idx="7">
                  <c:v>5845.4</c:v>
                </c:pt>
                <c:pt idx="8">
                  <c:v>4006.5</c:v>
                </c:pt>
                <c:pt idx="9">
                  <c:v>115357.4</c:v>
                </c:pt>
                <c:pt idx="10">
                  <c:v>48995</c:v>
                </c:pt>
                <c:pt idx="11">
                  <c:v>9490.7999999999993</c:v>
                </c:pt>
                <c:pt idx="12">
                  <c:v>15915.3</c:v>
                </c:pt>
                <c:pt idx="13">
                  <c:v>8605.5</c:v>
                </c:pt>
                <c:pt idx="14">
                  <c:v>73076.899999999994</c:v>
                </c:pt>
                <c:pt idx="15">
                  <c:v>25798.2</c:v>
                </c:pt>
                <c:pt idx="16">
                  <c:v>154916.70000000001</c:v>
                </c:pt>
                <c:pt idx="17">
                  <c:v>894.6</c:v>
                </c:pt>
                <c:pt idx="18">
                  <c:v>2018.1</c:v>
                </c:pt>
                <c:pt idx="19">
                  <c:v>614.29999999999995</c:v>
                </c:pt>
                <c:pt idx="20">
                  <c:v>74974.600000000006</c:v>
                </c:pt>
                <c:pt idx="21">
                  <c:v>776.8</c:v>
                </c:pt>
                <c:pt idx="22">
                  <c:v>28966.6</c:v>
                </c:pt>
                <c:pt idx="23">
                  <c:v>2653.3</c:v>
                </c:pt>
                <c:pt idx="24">
                  <c:v>49635.7</c:v>
                </c:pt>
                <c:pt idx="25">
                  <c:v>78138.8</c:v>
                </c:pt>
                <c:pt idx="26">
                  <c:v>466.4</c:v>
                </c:pt>
                <c:pt idx="27">
                  <c:v>106720.2</c:v>
                </c:pt>
                <c:pt idx="28">
                  <c:v>67449.600000000006</c:v>
                </c:pt>
                <c:pt idx="29">
                  <c:v>1482.5</c:v>
                </c:pt>
                <c:pt idx="30">
                  <c:v>112689.9</c:v>
                </c:pt>
                <c:pt idx="31">
                  <c:v>12898.6</c:v>
                </c:pt>
                <c:pt idx="32">
                  <c:v>49868.7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DC-4EB6-9355-10855E4FCB8A}"/>
            </c:ext>
          </c:extLst>
        </c:ser>
        <c:ser>
          <c:idx val="1"/>
          <c:order val="1"/>
          <c:tx>
            <c:strRef>
              <c:f>'State-wise Consumption'!$D$3:$D$4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'State-wise Consumption'!$B$5:$B$38</c:f>
              <c:strCache>
                <c:ptCount val="33"/>
                <c:pt idx="0">
                  <c:v>Andhra Pradesh</c:v>
                </c:pt>
                <c:pt idx="1">
                  <c:v>Arunachal Pradesh</c:v>
                </c:pt>
                <c:pt idx="2">
                  <c:v>Assam</c:v>
                </c:pt>
                <c:pt idx="3">
                  <c:v>Bihar</c:v>
                </c:pt>
                <c:pt idx="4">
                  <c:v>Chandigarh</c:v>
                </c:pt>
                <c:pt idx="5">
                  <c:v>Chhattisgarh</c:v>
                </c:pt>
                <c:pt idx="6">
                  <c:v>Delhi</c:v>
                </c:pt>
                <c:pt idx="7">
                  <c:v>DNH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HP</c:v>
                </c:pt>
                <c:pt idx="12">
                  <c:v>J&amp;K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Maharashtra</c:v>
                </c:pt>
                <c:pt idx="17">
                  <c:v>Manipur</c:v>
                </c:pt>
                <c:pt idx="18">
                  <c:v>Meghalaya</c:v>
                </c:pt>
                <c:pt idx="19">
                  <c:v>Mizoram</c:v>
                </c:pt>
                <c:pt idx="20">
                  <c:v>MP</c:v>
                </c:pt>
                <c:pt idx="21">
                  <c:v>Nagaland</c:v>
                </c:pt>
                <c:pt idx="22">
                  <c:v>Odisha</c:v>
                </c:pt>
                <c:pt idx="23">
                  <c:v>Pondy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Telangana</c:v>
                </c:pt>
                <c:pt idx="29">
                  <c:v>Tripura</c:v>
                </c:pt>
                <c:pt idx="30">
                  <c:v>UP</c:v>
                </c:pt>
                <c:pt idx="31">
                  <c:v>Uttarakhand</c:v>
                </c:pt>
                <c:pt idx="32">
                  <c:v>West Bengal</c:v>
                </c:pt>
              </c:strCache>
            </c:strRef>
          </c:cat>
          <c:val>
            <c:numRef>
              <c:f>'State-wise Consumption'!$D$5:$D$38</c:f>
              <c:numCache>
                <c:formatCode>General</c:formatCode>
                <c:ptCount val="33"/>
                <c:pt idx="0">
                  <c:v>25507.4</c:v>
                </c:pt>
                <c:pt idx="1">
                  <c:v>306.89999999999998</c:v>
                </c:pt>
                <c:pt idx="2">
                  <c:v>3575.5</c:v>
                </c:pt>
                <c:pt idx="3">
                  <c:v>11821.3</c:v>
                </c:pt>
                <c:pt idx="4">
                  <c:v>610.79999999999995</c:v>
                </c:pt>
                <c:pt idx="5">
                  <c:v>12010.3</c:v>
                </c:pt>
                <c:pt idx="6">
                  <c:v>12482.2</c:v>
                </c:pt>
                <c:pt idx="7">
                  <c:v>2419.1999999999998</c:v>
                </c:pt>
                <c:pt idx="8">
                  <c:v>1573.4</c:v>
                </c:pt>
                <c:pt idx="9">
                  <c:v>47131.5</c:v>
                </c:pt>
                <c:pt idx="10">
                  <c:v>20586.8</c:v>
                </c:pt>
                <c:pt idx="11">
                  <c:v>3873</c:v>
                </c:pt>
                <c:pt idx="12">
                  <c:v>6349.5</c:v>
                </c:pt>
                <c:pt idx="13">
                  <c:v>3387.3</c:v>
                </c:pt>
                <c:pt idx="14">
                  <c:v>29588.799999999999</c:v>
                </c:pt>
                <c:pt idx="15">
                  <c:v>10514.6</c:v>
                </c:pt>
                <c:pt idx="16">
                  <c:v>62163.1</c:v>
                </c:pt>
                <c:pt idx="17">
                  <c:v>360.2</c:v>
                </c:pt>
                <c:pt idx="18">
                  <c:v>820.7</c:v>
                </c:pt>
                <c:pt idx="19">
                  <c:v>244</c:v>
                </c:pt>
                <c:pt idx="20">
                  <c:v>29791.8</c:v>
                </c:pt>
                <c:pt idx="21">
                  <c:v>310.89999999999998</c:v>
                </c:pt>
                <c:pt idx="22">
                  <c:v>11507.1</c:v>
                </c:pt>
                <c:pt idx="23">
                  <c:v>1105.5999999999999</c:v>
                </c:pt>
                <c:pt idx="24">
                  <c:v>21360.5</c:v>
                </c:pt>
                <c:pt idx="25">
                  <c:v>31738.2</c:v>
                </c:pt>
                <c:pt idx="26">
                  <c:v>182.2</c:v>
                </c:pt>
                <c:pt idx="27">
                  <c:v>44551.3</c:v>
                </c:pt>
                <c:pt idx="28">
                  <c:v>26615.7</c:v>
                </c:pt>
                <c:pt idx="29">
                  <c:v>572.5</c:v>
                </c:pt>
                <c:pt idx="30">
                  <c:v>45270.400000000001</c:v>
                </c:pt>
                <c:pt idx="31">
                  <c:v>5288.4</c:v>
                </c:pt>
                <c:pt idx="32">
                  <c:v>19901.5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DC-4EB6-9355-10855E4FC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491232"/>
        <c:axId val="1472000992"/>
      </c:lineChart>
      <c:catAx>
        <c:axId val="8349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000992"/>
        <c:crosses val="autoZero"/>
        <c:auto val="1"/>
        <c:lblAlgn val="ctr"/>
        <c:lblOffset val="100"/>
        <c:noMultiLvlLbl val="0"/>
      </c:catAx>
      <c:valAx>
        <c:axId val="147200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9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[Original File.xlsx]Region wise Consumption!PivotTable1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Region wise Consumption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'Region wise Consumption'!$C$3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D04-4FFC-BB59-0BFB341F56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D04-4FFC-BB59-0BFB341F56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D04-4FFC-BB59-0BFB341F56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D04-4FFC-BB59-0BFB341F56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D04-4FFC-BB59-0BFB341F56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'Region wise Consumption'!$B$4:$B$9</c:f>
              <c:strCache>
                <c:ptCount val="5"/>
                <c:pt idx="0">
                  <c:v>ER</c:v>
                </c:pt>
                <c:pt idx="1">
                  <c:v>NER</c:v>
                </c:pt>
                <c:pt idx="2">
                  <c:v>NR</c:v>
                </c:pt>
                <c:pt idx="3">
                  <c:v>SR</c:v>
                </c:pt>
                <c:pt idx="4">
                  <c:v>WR</c:v>
                </c:pt>
              </c:strCache>
            </c:strRef>
          </c:cat>
          <c:val>
            <c:numRef>
              <c:f>'Region wise Consumption'!$C$4:$C$9</c:f>
              <c:numCache>
                <c:formatCode>0.00%</c:formatCode>
                <c:ptCount val="5"/>
                <c:pt idx="0">
                  <c:v>9.6339598833241252E-2</c:v>
                </c:pt>
                <c:pt idx="1">
                  <c:v>1.2698160917886409E-2</c:v>
                </c:pt>
                <c:pt idx="2">
                  <c:v>0.29610243828857213</c:v>
                </c:pt>
                <c:pt idx="3">
                  <c:v>0.27880377924463889</c:v>
                </c:pt>
                <c:pt idx="4">
                  <c:v>0.31605602271566141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04-4FFC-BB59-0BFB341F56D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[Original File.xlsx]Month wise Consumption!PivotTable3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Month wise Consumption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'Month wise Consumption'!$C$3:$C$4</c:f>
              <c:strCache>
                <c:ptCount val="1"/>
                <c:pt idx="0">
                  <c:v>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E2-4CBD-A8AE-4375D964BE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E2-4CBD-A8AE-4375D964BE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E2-4CBD-A8AE-4375D964B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E2-4CBD-A8AE-4375D964BE2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9E2-4CBD-A8AE-4375D964BE2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9E2-4CBD-A8AE-4375D964BE2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9E2-4CBD-A8AE-4375D964BE2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9E2-4CBD-A8AE-4375D964BE2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9E2-4CBD-A8AE-4375D964BE2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9E2-4CBD-A8AE-4375D964BE2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9E2-4CBD-A8AE-4375D964BE2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9E2-4CBD-A8AE-4375D964BE2C}"/>
              </c:ext>
            </c:extLst>
          </c:dPt>
          <c:cat>
            <c:strRef>
              <c:f>'Month wise Consumption'!$B$5:$B$17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 wise Consumption'!$C$5:$C$17</c:f>
              <c:numCache>
                <c:formatCode>General</c:formatCode>
                <c:ptCount val="12"/>
                <c:pt idx="0">
                  <c:v>101305.60000000001</c:v>
                </c:pt>
                <c:pt idx="1">
                  <c:v>87276.4</c:v>
                </c:pt>
                <c:pt idx="2">
                  <c:v>99833.600000000006</c:v>
                </c:pt>
                <c:pt idx="3">
                  <c:v>103150.8</c:v>
                </c:pt>
                <c:pt idx="4">
                  <c:v>101728</c:v>
                </c:pt>
                <c:pt idx="5">
                  <c:v>96775.6</c:v>
                </c:pt>
                <c:pt idx="6">
                  <c:v>118600.3</c:v>
                </c:pt>
                <c:pt idx="7">
                  <c:v>105273.9</c:v>
                </c:pt>
                <c:pt idx="8">
                  <c:v>102346.7</c:v>
                </c:pt>
                <c:pt idx="9">
                  <c:v>102442.6</c:v>
                </c:pt>
                <c:pt idx="10">
                  <c:v>93288.9</c:v>
                </c:pt>
                <c:pt idx="11">
                  <c:v>104182.9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9E2-4CBD-A8AE-4375D964BE2C}"/>
            </c:ext>
          </c:extLst>
        </c:ser>
        <c:ser>
          <c:idx val="1"/>
          <c:order val="1"/>
          <c:tx>
            <c:strRef>
              <c:f>'Month wise Consumption'!$D$3:$D$4</c:f>
              <c:strCache>
                <c:ptCount val="1"/>
                <c:pt idx="0">
                  <c:v>2020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59E2-4CBD-A8AE-4375D964BE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59E2-4CBD-A8AE-4375D964BE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59E2-4CBD-A8AE-4375D964B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59E2-4CBD-A8AE-4375D964BE2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59E2-4CBD-A8AE-4375D964BE2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59E2-4CBD-A8AE-4375D964BE2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59E2-4CBD-A8AE-4375D964BE2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59E2-4CBD-A8AE-4375D964BE2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9E2-4CBD-A8AE-4375D964BE2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9E2-4CBD-A8AE-4375D964BE2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9E2-4CBD-A8AE-4375D964BE2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9E2-4CBD-A8AE-4375D964BE2C}"/>
              </c:ext>
            </c:extLst>
          </c:dPt>
          <c:cat>
            <c:strRef>
              <c:f>'Month wise Consumption'!$B$5:$B$17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 wise Consumption'!$D$5:$D$17</c:f>
              <c:numCache>
                <c:formatCode>General</c:formatCode>
                <c:ptCount val="12"/>
                <c:pt idx="0">
                  <c:v>85319.2</c:v>
                </c:pt>
                <c:pt idx="1">
                  <c:v>76385.399999999994</c:v>
                </c:pt>
                <c:pt idx="2">
                  <c:v>77012.100000000006</c:v>
                </c:pt>
                <c:pt idx="3">
                  <c:v>78242.3</c:v>
                </c:pt>
                <c:pt idx="4">
                  <c:v>53559.3</c:v>
                </c:pt>
                <c:pt idx="5">
                  <c:v>15661.2</c:v>
                </c:pt>
                <c:pt idx="6">
                  <c:v>17130.7</c:v>
                </c:pt>
                <c:pt idx="7">
                  <c:v>18134.400000000001</c:v>
                </c:pt>
                <c:pt idx="8">
                  <c:v>17178.400000000001</c:v>
                </c:pt>
                <c:pt idx="9">
                  <c:v>18536.599999999999</c:v>
                </c:pt>
                <c:pt idx="10">
                  <c:v>18082</c:v>
                </c:pt>
                <c:pt idx="11">
                  <c:v>18281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59E2-4CBD-A8AE-4375D964B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6590-C404-4CC8-BA46-319C12FB3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9C18-0F9A-46A4-9F7F-4C085D4C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5750-4A75-41C8-8DF3-742C1CB7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2F65-832E-4B4C-96B2-7804D9C5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951-7597-45C3-B9DD-4116D8D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B3CF-5055-406C-8573-F2800317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7D112-BC50-4574-846F-B1E6B3AF9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8FB2-9438-4FDD-B003-181A6E69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80B7-4227-4F42-A78C-70CEF6D5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71E8-C547-49F6-93D1-7F203DCB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B6701-4725-4941-85FF-5178EB55B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F81E7-7620-4BFE-B67F-F366A9518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6B15-FA8E-4ACD-976D-6BB46DD3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98BA-9F0B-4794-B6DB-4753489C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9D31-2A57-4207-89D1-67288263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6590-C404-4CC8-BA46-319C12FB3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9C18-0F9A-46A4-9F7F-4C085D4C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5750-4A75-41C8-8DF3-742C1CB7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2F65-832E-4B4C-96B2-7804D9C5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951-7597-45C3-B9DD-4116D8D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DF3A-EF00-468C-9ACE-3F46FE20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A1BD-86D1-4582-9B78-BD007165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CFD0F-DA36-4C5C-AF4F-E5BC4968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7EAF-F184-4180-96F3-7AF16380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6D50-239C-46C3-80FB-BCC1EC66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09CA-0D7C-4C5A-AA35-7BD7BC4E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02EF-F088-4FD5-BCC7-1739A306B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FC1B-89CC-4B53-8497-E4F9F49B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8B4B-460F-46BE-9C9F-A09A0D0F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64B3-D301-4C91-9240-6F61000F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8116-9397-4A9F-B5D1-D0DCC52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160D-E4C3-4644-8A47-BF9673063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63227-9AB4-45A8-B746-708CCC192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FC49D-183C-4CA4-882E-90CDEA4E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D18F3-180D-4E02-95B0-495D5C4B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F366D-1D09-4609-B56A-9048771D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575E-6309-4433-84F5-FA03398F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F07EC-CF8C-4EE2-A9F4-4B76D18A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CC7A7-EBEB-417D-B43D-4100C41D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66CA2-50ED-44CF-8B66-E12AB5DD9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43994-1ACC-4B8F-B94A-790051A8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87639-666F-4ED8-9AA5-4BC63867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A58CF-2FCA-4414-A70B-4182FF21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564DE-DAE4-4A4B-874D-E537BBE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2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D1-55EA-42D5-AD89-E56256E1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DA4CA-253D-4AAC-A363-5E449FCB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91E43-B8C5-44E0-AA24-B13B657B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14E3-F922-439C-B308-0B6AB632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46F6C-E4C9-4DD3-AFA4-60B4F28C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90F7-B350-4ABD-9C9B-2F64564F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4D91E-DE66-483D-AA9D-A60A35CD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01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22C6-609A-4F7C-9A8F-0597310A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648-9846-41C2-B820-06CBF74A4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F801D-B58D-4A09-8A22-F3A46BA39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9FAC6-B011-45B7-B15E-91BEEEE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9116B-8FDE-417A-A707-BAF04DE6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3E13D-3D56-4EF3-A1E6-1BB0D007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DF3A-EF00-468C-9ACE-3F46FE20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A1BD-86D1-4582-9B78-BD007165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CFD0F-DA36-4C5C-AF4F-E5BC4968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7EAF-F184-4180-96F3-7AF16380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6D50-239C-46C3-80FB-BCC1EC66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6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7D3A-47BE-413F-8086-DC11F443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501EC-D6B1-45B0-A9B4-481481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CB25-7312-49D7-8445-88BFC706A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17D21-F2FC-4A39-82CA-DCAEB7E8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7827-70CA-4EBE-88A4-13AE687F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8E602-2B63-42B5-81D3-218F50FB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7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B3CF-5055-406C-8573-F2800317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7D112-BC50-4574-846F-B1E6B3AF9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8FB2-9438-4FDD-B003-181A6E69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80B7-4227-4F42-A78C-70CEF6D5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71E8-C547-49F6-93D1-7F203DCB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8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B6701-4725-4941-85FF-5178EB55B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F81E7-7620-4BFE-B67F-F366A9518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6B15-FA8E-4ACD-976D-6BB46DD3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98BA-9F0B-4794-B6DB-4753489C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9D31-2A57-4207-89D1-67288263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0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1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5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1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5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05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1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3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09CA-0D7C-4C5A-AA35-7BD7BC4E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02EF-F088-4FD5-BCC7-1739A306B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FC1B-89CC-4B53-8497-E4F9F49B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8B4B-460F-46BE-9C9F-A09A0D0F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64B3-D301-4C91-9240-6F61000F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9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4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88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857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785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3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3688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4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2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60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4449-A878-4595-BA17-2B2C914C2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DC38D-462A-4E33-B762-52CEE6429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D9A9-E473-40FA-A758-634F1985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5283-AF66-44BB-A64B-F04FBCB3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087FB-91A8-4F08-9825-4A5592CC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8116-9397-4A9F-B5D1-D0DCC52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160D-E4C3-4644-8A47-BF9673063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63227-9AB4-45A8-B746-708CCC192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FC49D-183C-4CA4-882E-90CDEA4E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D18F3-180D-4E02-95B0-495D5C4B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F366D-1D09-4609-B56A-9048771D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8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0573-338A-42E6-AB1E-B0BD5C2D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7CC2-5E05-4CBB-BFC2-FE0F0A00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BBBB-86B7-4557-9248-2029E3E0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B07E-ECAC-46C5-BEED-FF32A1A9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D0E6-F397-47E4-8E93-55466408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81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71FA-CBD2-4BC4-8ABA-3CD81585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BCDF-F3F5-4B38-91A3-A0733C70E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0110-0EC0-4291-9F24-DC8CFA95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44D0-9D6C-4301-A4CF-E3F05E85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157DF-1F5B-435D-9F40-01CAA1F7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07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DEFC-0D05-40A6-8E1D-C370853A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FE64-56BD-47FD-8BE0-EFE034DE2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22097-6FC6-4725-8122-EE5EBFCC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96BC5-6E1A-4A9D-BED6-C4DC0904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CA919-266F-4467-9D05-7F0549B9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5389-AA0D-4D72-8139-B0CB441F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075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3C9B-AEB8-46A3-80B6-2B19CF9C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408AD-DEF3-4B1D-BBF7-8E1D463DB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4B56-2120-4799-B871-3F7A0D891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36956-AD66-414D-B2DC-05BCB56C7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1576F-E606-4D71-AD7A-DB4DA55DB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3FD1C-FEF1-4BC1-8A23-2785549A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71EC4-D3A9-47FC-91DE-70B1B6D3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B8BDF-6D18-4076-8A47-EC67AE43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816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AF29-6600-4FBE-8859-3856CA3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A6304-0F7E-489D-ABEA-A612FF9B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AFD4D-8E02-43DB-A7B4-25E428EE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602DD-7155-4C70-A2D5-8088A981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247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B23A1-AFB6-4842-8EC4-3A08A958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08B43-C47C-4E70-B56A-1DBED627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71E8-9ACA-41C4-B5AB-12663A00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1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F45E-6F84-42F9-AE05-84A9B5A5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28D1-322F-4840-B7F9-F208C3C0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B9D82-9344-466F-8F83-54716EF91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ABCE-D34E-4E73-AD93-FD3D8D3B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6551-E1DF-49C4-BE31-9F151520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F71A5-94EB-40FD-A060-65771B29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390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402D-CBD9-41B3-BF6B-DC3B95F7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68F90-4D7B-4D7E-B812-55F2F5162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A673B-3D6C-4DF6-AF66-B4564A63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4A93-9F32-4F03-B695-7D8AA2C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7990-C79B-4B62-B8F9-C07961EE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0B919-EAF6-4A16-A2FF-D844D294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19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DC0E-3DD8-4681-B1C5-18E9AE89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E4715-BBE5-4E0A-8DE6-A38BF52C0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CCB3-3698-437A-9F14-0C2E23FC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255A-8B71-4819-A9F9-52674C10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729-896B-4CC8-B002-0C449DCA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23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DB34A-2A20-4C86-923D-874F18AE9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A3C42-38C9-4E79-A6BE-6D12575F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7942-5F7F-4A95-9BA6-5D5519C4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35B1-81CD-4279-B1B1-FA6FC7A1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75A1-21E1-4B4C-9189-54EA02FC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575E-6309-4433-84F5-FA03398F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F07EC-CF8C-4EE2-A9F4-4B76D18A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CC7A7-EBEB-417D-B43D-4100C41D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66CA2-50ED-44CF-8B66-E12AB5DD9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43994-1ACC-4B8F-B94A-790051A8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87639-666F-4ED8-9AA5-4BC63867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A58CF-2FCA-4414-A70B-4182FF21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564DE-DAE4-4A4B-874D-E537BBE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D1-55EA-42D5-AD89-E56256E1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DA4CA-253D-4AAC-A363-5E449FCB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91E43-B8C5-44E0-AA24-B13B657B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14E3-F922-439C-B308-0B6AB632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46F6C-E4C9-4DD3-AFA4-60B4F28C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90F7-B350-4ABD-9C9B-2F64564F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4D91E-DE66-483D-AA9D-A60A35CD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22C6-609A-4F7C-9A8F-0597310A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648-9846-41C2-B820-06CBF74A4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F801D-B58D-4A09-8A22-F3A46BA39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9FAC6-B011-45B7-B15E-91BEEEE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9116B-8FDE-417A-A707-BAF04DE6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3E13D-3D56-4EF3-A1E6-1BB0D007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8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7D3A-47BE-413F-8086-DC11F443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501EC-D6B1-45B0-A9B4-481481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CB25-7312-49D7-8445-88BFC706A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17D21-F2FC-4A39-82CA-DCAEB7E8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7827-70CA-4EBE-88A4-13AE687F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8E602-2B63-42B5-81D3-218F50FB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C608D-441B-4001-B6A2-3D58A32B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5E81F-E00F-489C-8FB1-0272BE9E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DFF1-9BB8-4405-848F-861987696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F4F2-B473-4EB1-A739-B9260E615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EEFF-6461-4AA2-A2EC-27AE34F97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2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C608D-441B-4001-B6A2-3D58A32B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5E81F-E00F-489C-8FB1-0272BE9E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DFF1-9BB8-4405-848F-861987696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F4F2-B473-4EB1-A739-B9260E615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EEFF-6461-4AA2-A2EC-27AE34F97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A849F-445B-4271-A682-AE1E84D7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9C1E-5996-4079-B29D-4B2BBB4E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3D25-6991-443A-8E48-8D3655150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09EB-C7F6-8245-ABAA-9F8A1D2B462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7BDE-1132-409F-A31A-A86E8542C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BB0D-4142-4200-962B-11A3EEBC4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96DD-43E2-7B4E-B5D2-540F63FF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1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4.xml"/><Relationship Id="rId7" Type="http://schemas.openxmlformats.org/officeDocument/2006/relationships/hyperlink" Target="applewebdata://189DCD21-CF37-45F4-AE80-3DE8381B7FC4/#_Analysis_on_dataset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4.xml"/><Relationship Id="rId6" Type="http://schemas.openxmlformats.org/officeDocument/2006/relationships/slide" Target="slide15.xml"/><Relationship Id="rId5" Type="http://schemas.openxmlformats.org/officeDocument/2006/relationships/slide" Target="slide6.xml"/><Relationship Id="rId4" Type="http://schemas.openxmlformats.org/officeDocument/2006/relationships/hyperlink" Target="applewebdata://189DCD21-CF37-45F4-AE80-3DE8381B7FC4/#_ETL_process" TargetMode="Externa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github.com/" TargetMode="Externa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://www.goo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winkle0705/state-wise-power-consumption-in-india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3DE8-8497-7E48-B766-1F39B243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124"/>
            <a:ext cx="8596668" cy="7660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LOVELY PROFESSIONAL UNIVERSITY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C3509-B29A-E74E-A590-23278DA1F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696592"/>
            <a:ext cx="3632200" cy="2235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413B4C-4F2C-6543-B3D2-E994270FC48E}"/>
              </a:ext>
            </a:extLst>
          </p:cNvPr>
          <p:cNvSpPr/>
          <p:nvPr/>
        </p:nvSpPr>
        <p:spPr>
          <a:xfrm>
            <a:off x="3405352" y="4973930"/>
            <a:ext cx="6096000" cy="11560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sz="16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lang="en-US" sz="16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Pochana Anand Kumar Reddy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 No:11807873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6ABD4-F99E-E844-8F11-6374100AF450}"/>
              </a:ext>
            </a:extLst>
          </p:cNvPr>
          <p:cNvSpPr/>
          <p:nvPr/>
        </p:nvSpPr>
        <p:spPr>
          <a:xfrm>
            <a:off x="2322787" y="3036585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Programme and Section: CSE(Hons) KM074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Code INT217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DB1F4-2BC7-4143-ADC7-DA834EDCEA4D}"/>
              </a:ext>
            </a:extLst>
          </p:cNvPr>
          <p:cNvSpPr/>
          <p:nvPr/>
        </p:nvSpPr>
        <p:spPr>
          <a:xfrm>
            <a:off x="2322787" y="3572190"/>
            <a:ext cx="6096000" cy="6131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Komal Arora: 17783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D3A03-5147-D645-91D1-A5B228AECD4E}"/>
              </a:ext>
            </a:extLst>
          </p:cNvPr>
          <p:cNvSpPr/>
          <p:nvPr/>
        </p:nvSpPr>
        <p:spPr>
          <a:xfrm>
            <a:off x="2322787" y="4191504"/>
            <a:ext cx="6096000" cy="8901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Discipline of CSE/IT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Lovely School of Computer Science and Engineering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Lovely Professional University, Phagwara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9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C830-39CF-C647-9883-DB4F7ACC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507ED-1FC7-494B-9BFE-3BC43EDC9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7" y="1059469"/>
            <a:ext cx="11914430" cy="5705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621F1E-DA74-4318-B515-4C6305AA8544}"/>
              </a:ext>
            </a:extLst>
          </p:cNvPr>
          <p:cNvSpPr txBox="1"/>
          <p:nvPr/>
        </p:nvSpPr>
        <p:spPr>
          <a:xfrm>
            <a:off x="5205055" y="370339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405467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8327-E718-B64C-B3E4-853E0E8B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628870" cy="6233383"/>
          </a:xfrm>
        </p:spPr>
        <p:txBody>
          <a:bodyPr/>
          <a:lstStyle/>
          <a:p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16CCA82-9CFC-4F8B-9311-5C056B881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812485"/>
              </p:ext>
            </p:extLst>
          </p:nvPr>
        </p:nvGraphicFramePr>
        <p:xfrm>
          <a:off x="1719433" y="1087395"/>
          <a:ext cx="6452501" cy="5298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07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32A3-D02C-E541-B23C-BD3F05D1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F4CCC-717E-43D0-BD01-6024FA89F762}"/>
              </a:ext>
            </a:extLst>
          </p:cNvPr>
          <p:cNvSpPr txBox="1"/>
          <p:nvPr/>
        </p:nvSpPr>
        <p:spPr>
          <a:xfrm>
            <a:off x="5205055" y="370339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74A457-8C9A-4474-BB42-2B957F8F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2" y="1690688"/>
            <a:ext cx="11749797" cy="39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0F1F-1B53-7342-A8D5-2FA32FC7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17B9-F6A4-734A-9499-2C915B30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01578"/>
          </a:xfrm>
        </p:spPr>
        <p:txBody>
          <a:bodyPr/>
          <a:lstStyle/>
          <a:p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2CC058-2885-4D23-88D3-CD603A835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890155"/>
              </p:ext>
            </p:extLst>
          </p:nvPr>
        </p:nvGraphicFramePr>
        <p:xfrm>
          <a:off x="1275937" y="998219"/>
          <a:ext cx="6681813" cy="535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676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4AA8-B7F6-5346-A467-087639B0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2ADFB-A627-445F-A03B-F431F8700FE2}"/>
              </a:ext>
            </a:extLst>
          </p:cNvPr>
          <p:cNvSpPr txBox="1"/>
          <p:nvPr/>
        </p:nvSpPr>
        <p:spPr>
          <a:xfrm>
            <a:off x="5205055" y="370339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6DDC5B-EA3A-4AC2-8C1B-66A091AA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8" y="1549786"/>
            <a:ext cx="11565924" cy="44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8EF4-08F2-E649-8998-285D989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334A-7AE3-B747-BA1D-C5E8B9BF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945"/>
            <a:ext cx="10515600" cy="5725018"/>
          </a:xfrm>
        </p:spPr>
        <p:txBody>
          <a:bodyPr/>
          <a:lstStyle/>
          <a:p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F59470-57B9-4FBA-89A6-E669F7AEA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623203"/>
              </p:ext>
            </p:extLst>
          </p:nvPr>
        </p:nvGraphicFramePr>
        <p:xfrm>
          <a:off x="1112313" y="1029730"/>
          <a:ext cx="8871945" cy="5147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506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8EF4-08F2-E649-8998-285D989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61531-FEC5-4A73-AA1B-87CBA70BF932}"/>
              </a:ext>
            </a:extLst>
          </p:cNvPr>
          <p:cNvSpPr txBox="1"/>
          <p:nvPr/>
        </p:nvSpPr>
        <p:spPr>
          <a:xfrm>
            <a:off x="5205055" y="370339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4DB01D-8F68-48E6-840E-86E27DCF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3" y="908093"/>
            <a:ext cx="11268070" cy="58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6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8EF4-08F2-E649-8998-285D989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334A-7AE3-B747-BA1D-C5E8B9BF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945"/>
            <a:ext cx="10515600" cy="5512250"/>
          </a:xfrm>
        </p:spPr>
        <p:txBody>
          <a:bodyPr>
            <a:normAutofit/>
          </a:bodyPr>
          <a:lstStyle/>
          <a:p>
            <a:pPr lvl="0"/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AA9AC2-E64B-40CA-861B-5D57BEBF7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240447"/>
              </p:ext>
            </p:extLst>
          </p:nvPr>
        </p:nvGraphicFramePr>
        <p:xfrm>
          <a:off x="838200" y="1158410"/>
          <a:ext cx="7313552" cy="5019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84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8EF4-08F2-E649-8998-285D989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8A7B2-2C7F-48A4-9520-84E20B628DA8}"/>
              </a:ext>
            </a:extLst>
          </p:cNvPr>
          <p:cNvSpPr txBox="1"/>
          <p:nvPr/>
        </p:nvSpPr>
        <p:spPr>
          <a:xfrm>
            <a:off x="5205055" y="370339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3D85A0-F50E-4A78-80CC-F9FE4A74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6" y="1058973"/>
            <a:ext cx="11501786" cy="555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2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8EF4-08F2-E649-8998-285D989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334A-7AE3-B747-BA1D-C5E8B9BF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2455"/>
            <a:ext cx="10579443" cy="6169004"/>
          </a:xfrm>
        </p:spPr>
        <p:txBody>
          <a:bodyPr>
            <a:normAutofit/>
          </a:bodyPr>
          <a:lstStyle/>
          <a:p>
            <a:pPr lvl="0"/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79846E6-7A65-460B-8EED-93F8E4E2F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233738"/>
              </p:ext>
            </p:extLst>
          </p:nvPr>
        </p:nvGraphicFramePr>
        <p:xfrm>
          <a:off x="677334" y="1124155"/>
          <a:ext cx="8367812" cy="512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70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6383-6A43-2243-9E37-0FE04C71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459" y="0"/>
            <a:ext cx="8596668" cy="13208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AD3A-72F3-7E49-BBDD-F5595F7D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561"/>
            <a:ext cx="10515600" cy="4356401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Introduction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Source of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ETL </a:t>
            </a: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process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Analysis</a:t>
            </a: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on dataset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each analysis)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List of Analysis with results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References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0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CBF8F3-0CE0-4B74-8D12-D7A14DADAB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13" y="1095633"/>
            <a:ext cx="7082709" cy="55111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9C5C0-733C-4C37-8E9F-FF23F6DED480}"/>
              </a:ext>
            </a:extLst>
          </p:cNvPr>
          <p:cNvSpPr txBox="1"/>
          <p:nvPr/>
        </p:nvSpPr>
        <p:spPr>
          <a:xfrm>
            <a:off x="4497872" y="424934"/>
            <a:ext cx="117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MAP</a:t>
            </a:r>
          </a:p>
        </p:txBody>
      </p:sp>
    </p:spTree>
    <p:extLst>
      <p:ext uri="{BB962C8B-B14F-4D97-AF65-F5344CB8AC3E}">
        <p14:creationId xmlns:p14="http://schemas.microsoft.com/office/powerpoint/2010/main" val="415531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7702-E344-9349-AD0C-7AB5B723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Analysis with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E565-667B-2F4D-BBCF-2DB7C198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7995" cy="38499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Maharashtra state consume 12.7% power. It is the highest Electricity Consumption State.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Sikkim state consume 0.0379% power. It is lowest Electricity Consumption State.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pandemic time over all Regions Electricity Consumption is decreasing comparatively last year.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all Regions, when the summer is starting that time the usage of Electricity is started increasing middle of February the power usage started increasing.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October and November are usually cloudless so that time the usage of Electricity is low.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6C77-71BE-D742-9596-95EE51BE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F722-63AB-2846-B0F0-D0812501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7585217" cy="31857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www.kaggle.com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www.stackoverflow.com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www.google.com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www.youtube.com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www.github.com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B923-CBB7-3D4F-B63F-3A33E1C0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887"/>
            <a:ext cx="8596668" cy="1145059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4753-25B5-854D-8D67-E63B96D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221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 is the world's third-largest producer and third-largest consumer of electricity.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national electric grid in India has an installed capacity of 370.106 GW as of 31 March 2020. Renewable power plants, which also include large hydroelectric plants, constitute 35.86% of India's total installed capacity.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made a structured dataset by collecting and adjusting various information from the datasets</a:t>
            </a:r>
          </a:p>
          <a:p>
            <a:pPr>
              <a:lnSpc>
                <a:spcPct val="17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Provides Electricity Consumption  from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-2020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were measured from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India</a:t>
            </a:r>
          </a:p>
        </p:txBody>
      </p:sp>
    </p:spTree>
    <p:extLst>
      <p:ext uri="{BB962C8B-B14F-4D97-AF65-F5344CB8AC3E}">
        <p14:creationId xmlns:p14="http://schemas.microsoft.com/office/powerpoint/2010/main" val="73558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B5-A1D8-184E-977B-1316F978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1E2-A957-EF4C-913B-A56CDF6B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https://www.kaggle.com/twinkle0705/state-wise-power-consumption-in-india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of the Dataset: Twinkle Khanna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Last Updated: June 2020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2536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4D01-E9D1-C64A-96C6-47DF2684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4BEDF-2CE9-7F4B-B946-088656BBA2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2291288"/>
            <a:ext cx="4513262" cy="19737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511E8-C32F-DB4A-9AC8-094E11125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 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“extract, transform, and load.”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ETL plays a key role in data integration strategies. ETL allows businesses to gather data from multiple sources and consolidate it into a single, centralized location. ETL also makes it possible for different types of data to work together.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ETL process collects and refines different types of data, then delivers the data to a data warehouse such as Redshift, Azure, or Big Query.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also makes it possible to migrate data between a variety of sources, destinations, and analysis tools. As a result, the ETL process plays a critical role in producing business intelligence and executing broader data management strategies.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steps make up the ETL process and enable data to be integrated from source to destination. These are data extraction, data transformation, and data loading.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AB35-1414-A04D-90B8-2A7D0097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038"/>
            <a:ext cx="10515600" cy="907284"/>
          </a:xfrm>
        </p:spPr>
        <p:txBody>
          <a:bodyPr>
            <a:normAutofit/>
          </a:bodyPr>
          <a:lstStyle/>
          <a:p>
            <a:pPr algn="ctr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Processes of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8B9D52-99AA-412A-91D3-FC018FCD01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2" y="1383957"/>
            <a:ext cx="9081643" cy="4776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11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DD08-849E-1A4D-8380-DC113045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415" y="458004"/>
            <a:ext cx="2703170" cy="574188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9285E-A0B5-4265-AE6E-8B1045D63E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744"/>
            <a:ext cx="12192000" cy="5495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69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AB35-1414-A04D-90B8-2A7D0097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038"/>
            <a:ext cx="10515600" cy="907284"/>
          </a:xfrm>
        </p:spPr>
        <p:txBody>
          <a:bodyPr>
            <a:normAutofit/>
          </a:bodyPr>
          <a:lstStyle/>
          <a:p>
            <a:pPr algn="ctr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8693D-9E04-485E-9BE0-2355B334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0" y="1375720"/>
            <a:ext cx="9345294" cy="37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3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BBDB-C7F0-8E4F-83A3-787DA3C1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634"/>
            <a:ext cx="8596668" cy="914400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Hyperlink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43625-02C0-B445-B757-FBF262F16534}"/>
              </a:ext>
            </a:extLst>
          </p:cNvPr>
          <p:cNvSpPr/>
          <p:nvPr/>
        </p:nvSpPr>
        <p:spPr>
          <a:xfrm>
            <a:off x="677334" y="4891959"/>
            <a:ext cx="6096000" cy="13462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types of links are called hyperlinks.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are used to redirect between pages.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Hyperlinks are created for every page.</a:t>
            </a: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we can see there are 5 objectives and 5 hyperlinks are created for this.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A45CA-3ACD-4176-B4AA-D3309A7A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1" y="1051034"/>
            <a:ext cx="9383752" cy="35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{78C8D21D-570D-944D-8B18-1CD76B01D0BC}tf10001060</Template>
  <TotalTime>497</TotalTime>
  <Words>574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Trebuchet MS</vt:lpstr>
      <vt:lpstr>Wingdings 3</vt:lpstr>
      <vt:lpstr>Office Theme</vt:lpstr>
      <vt:lpstr>1_Office Theme</vt:lpstr>
      <vt:lpstr>Facet</vt:lpstr>
      <vt:lpstr>2_Office Theme</vt:lpstr>
      <vt:lpstr>LOVELY PROFESSIONAL UNIVERSITY  </vt:lpstr>
      <vt:lpstr> CONTENTS</vt:lpstr>
      <vt:lpstr>INTRODUCTION</vt:lpstr>
      <vt:lpstr>Source of Dataset</vt:lpstr>
      <vt:lpstr>ETL Process</vt:lpstr>
      <vt:lpstr>ETL Processes of data</vt:lpstr>
      <vt:lpstr>Dashboard</vt:lpstr>
      <vt:lpstr>Diagram View</vt:lpstr>
      <vt:lpstr>Hyperlink </vt:lpstr>
      <vt:lpstr>       </vt:lpstr>
      <vt:lpstr>PowerPoint Presentation</vt:lpstr>
      <vt:lpstr>  </vt:lpstr>
      <vt:lpstr> </vt:lpstr>
      <vt:lpstr>  </vt:lpstr>
      <vt:lpstr>  </vt:lpstr>
      <vt:lpstr>  </vt:lpstr>
      <vt:lpstr>  </vt:lpstr>
      <vt:lpstr>  </vt:lpstr>
      <vt:lpstr>  </vt:lpstr>
      <vt:lpstr>PowerPoint Presentation</vt:lpstr>
      <vt:lpstr>List of Analysis with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Anand Kumar reddy Pochana</cp:lastModifiedBy>
  <cp:revision>44</cp:revision>
  <dcterms:created xsi:type="dcterms:W3CDTF">2020-12-15T11:28:18Z</dcterms:created>
  <dcterms:modified xsi:type="dcterms:W3CDTF">2020-12-18T14:51:10Z</dcterms:modified>
</cp:coreProperties>
</file>