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64" r:id="rId6"/>
    <p:sldId id="265"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57A620-AAFE-401F-A4D8-389E1E0070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B733D-C2F5-40CC-9CC3-83522B65918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40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7A620-AAFE-401F-A4D8-389E1E0070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B733D-C2F5-40CC-9CC3-83522B659189}" type="slidenum">
              <a:rPr lang="en-IN" smtClean="0"/>
              <a:t>‹#›</a:t>
            </a:fld>
            <a:endParaRPr lang="en-IN"/>
          </a:p>
        </p:txBody>
      </p:sp>
    </p:spTree>
    <p:extLst>
      <p:ext uri="{BB962C8B-B14F-4D97-AF65-F5344CB8AC3E}">
        <p14:creationId xmlns:p14="http://schemas.microsoft.com/office/powerpoint/2010/main" val="191060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7A620-AAFE-401F-A4D8-389E1E0070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B733D-C2F5-40CC-9CC3-83522B659189}" type="slidenum">
              <a:rPr lang="en-IN" smtClean="0"/>
              <a:t>‹#›</a:t>
            </a:fld>
            <a:endParaRPr lang="en-IN"/>
          </a:p>
        </p:txBody>
      </p:sp>
    </p:spTree>
    <p:extLst>
      <p:ext uri="{BB962C8B-B14F-4D97-AF65-F5344CB8AC3E}">
        <p14:creationId xmlns:p14="http://schemas.microsoft.com/office/powerpoint/2010/main" val="372443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7A620-AAFE-401F-A4D8-389E1E0070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B733D-C2F5-40CC-9CC3-83522B659189}" type="slidenum">
              <a:rPr lang="en-IN" smtClean="0"/>
              <a:t>‹#›</a:t>
            </a:fld>
            <a:endParaRPr lang="en-IN"/>
          </a:p>
        </p:txBody>
      </p:sp>
    </p:spTree>
    <p:extLst>
      <p:ext uri="{BB962C8B-B14F-4D97-AF65-F5344CB8AC3E}">
        <p14:creationId xmlns:p14="http://schemas.microsoft.com/office/powerpoint/2010/main" val="379368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7A620-AAFE-401F-A4D8-389E1E00700D}" type="datetimeFigureOut">
              <a:rPr lang="en-IN" smtClean="0"/>
              <a:t>14-05-2024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B733D-C2F5-40CC-9CC3-83522B65918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08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7A620-AAFE-401F-A4D8-389E1E00700D}"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7B733D-C2F5-40CC-9CC3-83522B659189}" type="slidenum">
              <a:rPr lang="en-IN" smtClean="0"/>
              <a:t>‹#›</a:t>
            </a:fld>
            <a:endParaRPr lang="en-IN"/>
          </a:p>
        </p:txBody>
      </p:sp>
    </p:spTree>
    <p:extLst>
      <p:ext uri="{BB962C8B-B14F-4D97-AF65-F5344CB8AC3E}">
        <p14:creationId xmlns:p14="http://schemas.microsoft.com/office/powerpoint/2010/main" val="385072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7A620-AAFE-401F-A4D8-389E1E00700D}" type="datetimeFigureOut">
              <a:rPr lang="en-IN" smtClean="0"/>
              <a:t>14-05-2024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7B733D-C2F5-40CC-9CC3-83522B659189}" type="slidenum">
              <a:rPr lang="en-IN" smtClean="0"/>
              <a:t>‹#›</a:t>
            </a:fld>
            <a:endParaRPr lang="en-IN"/>
          </a:p>
        </p:txBody>
      </p:sp>
    </p:spTree>
    <p:extLst>
      <p:ext uri="{BB962C8B-B14F-4D97-AF65-F5344CB8AC3E}">
        <p14:creationId xmlns:p14="http://schemas.microsoft.com/office/powerpoint/2010/main" val="78746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7A620-AAFE-401F-A4D8-389E1E00700D}" type="datetimeFigureOut">
              <a:rPr lang="en-IN" smtClean="0"/>
              <a:t>14-05-2024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7B733D-C2F5-40CC-9CC3-83522B659189}" type="slidenum">
              <a:rPr lang="en-IN" smtClean="0"/>
              <a:t>‹#›</a:t>
            </a:fld>
            <a:endParaRPr lang="en-IN"/>
          </a:p>
        </p:txBody>
      </p:sp>
    </p:spTree>
    <p:extLst>
      <p:ext uri="{BB962C8B-B14F-4D97-AF65-F5344CB8AC3E}">
        <p14:creationId xmlns:p14="http://schemas.microsoft.com/office/powerpoint/2010/main" val="2758873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657A620-AAFE-401F-A4D8-389E1E00700D}" type="datetimeFigureOut">
              <a:rPr lang="en-IN" smtClean="0"/>
              <a:t>14-05-2024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D7B733D-C2F5-40CC-9CC3-83522B659189}" type="slidenum">
              <a:rPr lang="en-IN" smtClean="0"/>
              <a:t>‹#›</a:t>
            </a:fld>
            <a:endParaRPr lang="en-IN"/>
          </a:p>
        </p:txBody>
      </p:sp>
    </p:spTree>
    <p:extLst>
      <p:ext uri="{BB962C8B-B14F-4D97-AF65-F5344CB8AC3E}">
        <p14:creationId xmlns:p14="http://schemas.microsoft.com/office/powerpoint/2010/main" val="183086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657A620-AAFE-401F-A4D8-389E1E00700D}" type="datetimeFigureOut">
              <a:rPr lang="en-IN" smtClean="0"/>
              <a:t>14-05-2024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7B733D-C2F5-40CC-9CC3-83522B659189}" type="slidenum">
              <a:rPr lang="en-IN" smtClean="0"/>
              <a:t>‹#›</a:t>
            </a:fld>
            <a:endParaRPr lang="en-IN"/>
          </a:p>
        </p:txBody>
      </p:sp>
    </p:spTree>
    <p:extLst>
      <p:ext uri="{BB962C8B-B14F-4D97-AF65-F5344CB8AC3E}">
        <p14:creationId xmlns:p14="http://schemas.microsoft.com/office/powerpoint/2010/main" val="32697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7A620-AAFE-401F-A4D8-389E1E00700D}" type="datetimeFigureOut">
              <a:rPr lang="en-IN" smtClean="0"/>
              <a:t>14-05-2024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7B733D-C2F5-40CC-9CC3-83522B659189}" type="slidenum">
              <a:rPr lang="en-IN" smtClean="0"/>
              <a:t>‹#›</a:t>
            </a:fld>
            <a:endParaRPr lang="en-IN"/>
          </a:p>
        </p:txBody>
      </p:sp>
    </p:spTree>
    <p:extLst>
      <p:ext uri="{BB962C8B-B14F-4D97-AF65-F5344CB8AC3E}">
        <p14:creationId xmlns:p14="http://schemas.microsoft.com/office/powerpoint/2010/main" val="323458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657A620-AAFE-401F-A4D8-389E1E00700D}" type="datetimeFigureOut">
              <a:rPr lang="en-IN" smtClean="0"/>
              <a:t>14-05-2024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7B733D-C2F5-40CC-9CC3-83522B65918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8689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B79587-1999-738F-2316-1BB0A06D3692}"/>
              </a:ext>
            </a:extLst>
          </p:cNvPr>
          <p:cNvSpPr txBox="1"/>
          <p:nvPr/>
        </p:nvSpPr>
        <p:spPr>
          <a:xfrm>
            <a:off x="2696066" y="2408547"/>
            <a:ext cx="6598762" cy="584775"/>
          </a:xfrm>
          <a:prstGeom prst="rect">
            <a:avLst/>
          </a:prstGeom>
          <a:noFill/>
        </p:spPr>
        <p:txBody>
          <a:bodyPr wrap="square" rtlCol="0">
            <a:spAutoFit/>
          </a:bodyPr>
          <a:lstStyle/>
          <a:p>
            <a:r>
              <a:rPr lang="en-IN" sz="3200" dirty="0"/>
              <a:t>Medicare Inpatient 2017 Data analysis</a:t>
            </a:r>
          </a:p>
        </p:txBody>
      </p:sp>
    </p:spTree>
    <p:extLst>
      <p:ext uri="{BB962C8B-B14F-4D97-AF65-F5344CB8AC3E}">
        <p14:creationId xmlns:p14="http://schemas.microsoft.com/office/powerpoint/2010/main" val="99978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F1DF-F7E0-0B35-6829-70FFA0AA803D}"/>
              </a:ext>
            </a:extLst>
          </p:cNvPr>
          <p:cNvSpPr>
            <a:spLocks noGrp="1"/>
          </p:cNvSpPr>
          <p:nvPr>
            <p:ph type="title"/>
          </p:nvPr>
        </p:nvSpPr>
        <p:spPr>
          <a:xfrm>
            <a:off x="0" y="399725"/>
            <a:ext cx="10058400" cy="1450757"/>
          </a:xfrm>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44778C01-7C56-CDA1-5354-F6551345E588}"/>
              </a:ext>
            </a:extLst>
          </p:cNvPr>
          <p:cNvSpPr>
            <a:spLocks noGrp="1"/>
          </p:cNvSpPr>
          <p:nvPr>
            <p:ph idx="1"/>
          </p:nvPr>
        </p:nvSpPr>
        <p:spPr>
          <a:xfrm>
            <a:off x="85725" y="1845734"/>
            <a:ext cx="11069955" cy="4023360"/>
          </a:xfrm>
        </p:spPr>
        <p:txBody>
          <a:bodyPr/>
          <a:lstStyle/>
          <a:p>
            <a:pPr>
              <a:buFont typeface="Arial" panose="020B0604020202020204" pitchFamily="34" charset="0"/>
              <a:buChar char="•"/>
            </a:pPr>
            <a:r>
              <a:rPr lang="en-IN" dirty="0"/>
              <a:t>The medicare inpatient data is downloaded from cms.gov.in  official website.</a:t>
            </a:r>
          </a:p>
          <a:p>
            <a:pPr>
              <a:buFont typeface="Arial" panose="020B0604020202020204" pitchFamily="34" charset="0"/>
              <a:buChar char="•"/>
            </a:pPr>
            <a:r>
              <a:rPr lang="en-IN" dirty="0"/>
              <a:t>  The dataset has two sheets one is medicare inpatient 2017 and another one is providers.</a:t>
            </a:r>
          </a:p>
          <a:p>
            <a:pPr>
              <a:buFont typeface="Arial" panose="020B0604020202020204" pitchFamily="34" charset="0"/>
              <a:buChar char="•"/>
            </a:pPr>
            <a:r>
              <a:rPr lang="en-IN" dirty="0"/>
              <a:t> The data analysed using mysql and Microsoft excel and dashboard prepared in MS Excel.</a:t>
            </a:r>
          </a:p>
          <a:p>
            <a:pPr marL="0" indent="0">
              <a:buNone/>
            </a:pPr>
            <a:r>
              <a:rPr lang="en-IN" dirty="0"/>
              <a:t> </a:t>
            </a:r>
          </a:p>
        </p:txBody>
      </p:sp>
    </p:spTree>
    <p:extLst>
      <p:ext uri="{BB962C8B-B14F-4D97-AF65-F5344CB8AC3E}">
        <p14:creationId xmlns:p14="http://schemas.microsoft.com/office/powerpoint/2010/main" val="4141095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F1DF-F7E0-0B35-6829-70FFA0AA803D}"/>
              </a:ext>
            </a:extLst>
          </p:cNvPr>
          <p:cNvSpPr>
            <a:spLocks noGrp="1"/>
          </p:cNvSpPr>
          <p:nvPr>
            <p:ph type="title"/>
          </p:nvPr>
        </p:nvSpPr>
        <p:spPr>
          <a:xfrm>
            <a:off x="238125" y="286603"/>
            <a:ext cx="10917555" cy="1450757"/>
          </a:xfrm>
        </p:spPr>
        <p:txBody>
          <a:bodyPr>
            <a:normAutofit/>
          </a:bodyPr>
          <a:lstStyle/>
          <a:p>
            <a:r>
              <a:rPr lang="en-IN" sz="4000" dirty="0"/>
              <a:t>Data Cleaning </a:t>
            </a:r>
          </a:p>
        </p:txBody>
      </p:sp>
      <p:sp>
        <p:nvSpPr>
          <p:cNvPr id="3" name="Content Placeholder 2">
            <a:extLst>
              <a:ext uri="{FF2B5EF4-FFF2-40B4-BE49-F238E27FC236}">
                <a16:creationId xmlns:a16="http://schemas.microsoft.com/office/drawing/2014/main" id="{44778C01-7C56-CDA1-5354-F6551345E588}"/>
              </a:ext>
            </a:extLst>
          </p:cNvPr>
          <p:cNvSpPr>
            <a:spLocks noGrp="1"/>
          </p:cNvSpPr>
          <p:nvPr>
            <p:ph idx="1"/>
          </p:nvPr>
        </p:nvSpPr>
        <p:spPr>
          <a:xfrm>
            <a:off x="257175" y="1845734"/>
            <a:ext cx="10898505" cy="4023360"/>
          </a:xfrm>
        </p:spPr>
        <p:txBody>
          <a:bodyPr/>
          <a:lstStyle/>
          <a:p>
            <a:pPr>
              <a:buFont typeface="Arial" panose="020B0604020202020204" pitchFamily="34" charset="0"/>
              <a:buChar char="•"/>
            </a:pPr>
            <a:r>
              <a:rPr lang="en-IN" dirty="0"/>
              <a:t> The data was checked for null values and no null values were found.</a:t>
            </a:r>
          </a:p>
          <a:p>
            <a:pPr>
              <a:buFont typeface="Arial" panose="020B0604020202020204" pitchFamily="34" charset="0"/>
              <a:buChar char="•"/>
            </a:pPr>
            <a:r>
              <a:rPr lang="en-IN" dirty="0"/>
              <a:t> The Provider id is the joining column for both the sheets therefore they are used for joining the dataset.</a:t>
            </a:r>
          </a:p>
          <a:p>
            <a:pPr>
              <a:buFont typeface="Arial" panose="020B0604020202020204" pitchFamily="34" charset="0"/>
              <a:buChar char="•"/>
            </a:pPr>
            <a:r>
              <a:rPr lang="en-IN" dirty="0"/>
              <a:t>The DRG (Diagnosis Related group) ID and DRG definition are separated into two columns.</a:t>
            </a:r>
          </a:p>
          <a:p>
            <a:pPr>
              <a:buFont typeface="Arial" panose="020B0604020202020204" pitchFamily="34" charset="0"/>
              <a:buChar char="•"/>
            </a:pPr>
            <a:r>
              <a:rPr lang="en-IN" dirty="0"/>
              <a:t>  The columns average covered charges, average </a:t>
            </a:r>
            <a:r>
              <a:rPr lang="en-IN"/>
              <a:t>total payment </a:t>
            </a:r>
            <a:endParaRPr lang="en-IN" dirty="0"/>
          </a:p>
        </p:txBody>
      </p:sp>
    </p:spTree>
    <p:extLst>
      <p:ext uri="{BB962C8B-B14F-4D97-AF65-F5344CB8AC3E}">
        <p14:creationId xmlns:p14="http://schemas.microsoft.com/office/powerpoint/2010/main" val="82519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160F10-DFEE-0B8B-00B5-8E1F61F04F7F}"/>
              </a:ext>
            </a:extLst>
          </p:cNvPr>
          <p:cNvPicPr>
            <a:picLocks noChangeAspect="1"/>
          </p:cNvPicPr>
          <p:nvPr/>
        </p:nvPicPr>
        <p:blipFill>
          <a:blip r:embed="rId2"/>
          <a:stretch>
            <a:fillRect/>
          </a:stretch>
        </p:blipFill>
        <p:spPr>
          <a:xfrm>
            <a:off x="123937" y="79856"/>
            <a:ext cx="6201448" cy="3474050"/>
          </a:xfrm>
          <a:prstGeom prst="rect">
            <a:avLst/>
          </a:prstGeom>
        </p:spPr>
      </p:pic>
      <p:sp>
        <p:nvSpPr>
          <p:cNvPr id="7" name="TextBox 6">
            <a:extLst>
              <a:ext uri="{FF2B5EF4-FFF2-40B4-BE49-F238E27FC236}">
                <a16:creationId xmlns:a16="http://schemas.microsoft.com/office/drawing/2014/main" id="{22081B45-1060-F3C5-1B06-D2AAABB82519}"/>
              </a:ext>
            </a:extLst>
          </p:cNvPr>
          <p:cNvSpPr txBox="1"/>
          <p:nvPr/>
        </p:nvSpPr>
        <p:spPr>
          <a:xfrm>
            <a:off x="0" y="3883843"/>
            <a:ext cx="12192000" cy="923330"/>
          </a:xfrm>
          <a:prstGeom prst="rect">
            <a:avLst/>
          </a:prstGeom>
          <a:noFill/>
        </p:spPr>
        <p:txBody>
          <a:bodyPr wrap="square" rtlCol="0">
            <a:spAutoFit/>
          </a:bodyPr>
          <a:lstStyle/>
          <a:p>
            <a:pPr algn="just"/>
            <a:r>
              <a:rPr lang="en-IN" dirty="0"/>
              <a:t> The Septicaemia has the more discharge which shows it is better curable and kidney transplant has the least due to various complication in transplantation procedures and post transplantation effects.    However readmission data should be considered before making any conclusion about the higher discharge rate.</a:t>
            </a:r>
          </a:p>
        </p:txBody>
      </p:sp>
    </p:spTree>
    <p:extLst>
      <p:ext uri="{BB962C8B-B14F-4D97-AF65-F5344CB8AC3E}">
        <p14:creationId xmlns:p14="http://schemas.microsoft.com/office/powerpoint/2010/main" val="968154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A79E71-98FA-2366-1C3B-B3ED07DC1ED6}"/>
              </a:ext>
            </a:extLst>
          </p:cNvPr>
          <p:cNvPicPr>
            <a:picLocks noChangeAspect="1"/>
          </p:cNvPicPr>
          <p:nvPr/>
        </p:nvPicPr>
        <p:blipFill>
          <a:blip r:embed="rId2"/>
          <a:stretch>
            <a:fillRect/>
          </a:stretch>
        </p:blipFill>
        <p:spPr>
          <a:xfrm>
            <a:off x="0" y="141402"/>
            <a:ext cx="4838561" cy="2762054"/>
          </a:xfrm>
          <a:prstGeom prst="rect">
            <a:avLst/>
          </a:prstGeom>
        </p:spPr>
      </p:pic>
      <p:sp>
        <p:nvSpPr>
          <p:cNvPr id="8" name="TextBox 7">
            <a:extLst>
              <a:ext uri="{FF2B5EF4-FFF2-40B4-BE49-F238E27FC236}">
                <a16:creationId xmlns:a16="http://schemas.microsoft.com/office/drawing/2014/main" id="{A7BB26BB-1898-715A-DD6E-31B63123A73E}"/>
              </a:ext>
            </a:extLst>
          </p:cNvPr>
          <p:cNvSpPr txBox="1"/>
          <p:nvPr/>
        </p:nvSpPr>
        <p:spPr>
          <a:xfrm>
            <a:off x="141402" y="3346516"/>
            <a:ext cx="11868346" cy="2585323"/>
          </a:xfrm>
          <a:prstGeom prst="rect">
            <a:avLst/>
          </a:prstGeom>
          <a:noFill/>
        </p:spPr>
        <p:txBody>
          <a:bodyPr wrap="square" rtlCol="0">
            <a:spAutoFit/>
          </a:bodyPr>
          <a:lstStyle/>
          <a:p>
            <a:r>
              <a:rPr lang="en-IN" dirty="0"/>
              <a:t>The heart transplant is overall most expensive followed by  other transplant procedures </a:t>
            </a:r>
            <a:r>
              <a:rPr lang="en-US" dirty="0"/>
              <a:t>because they're incredibly resource-intensive procedures, involving high-paid doctors, transportation, and pricey drugs.</a:t>
            </a:r>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0" name="Picture 9">
            <a:extLst>
              <a:ext uri="{FF2B5EF4-FFF2-40B4-BE49-F238E27FC236}">
                <a16:creationId xmlns:a16="http://schemas.microsoft.com/office/drawing/2014/main" id="{7C8AEC62-1432-528A-41EA-8BDFA9DB45C2}"/>
              </a:ext>
            </a:extLst>
          </p:cNvPr>
          <p:cNvPicPr>
            <a:picLocks noChangeAspect="1"/>
          </p:cNvPicPr>
          <p:nvPr/>
        </p:nvPicPr>
        <p:blipFill>
          <a:blip r:embed="rId3"/>
          <a:stretch>
            <a:fillRect/>
          </a:stretch>
        </p:blipFill>
        <p:spPr>
          <a:xfrm>
            <a:off x="8389854" y="174194"/>
            <a:ext cx="3689023" cy="2729262"/>
          </a:xfrm>
          <a:prstGeom prst="rect">
            <a:avLst/>
          </a:prstGeom>
        </p:spPr>
      </p:pic>
      <p:pic>
        <p:nvPicPr>
          <p:cNvPr id="12" name="Picture 11">
            <a:extLst>
              <a:ext uri="{FF2B5EF4-FFF2-40B4-BE49-F238E27FC236}">
                <a16:creationId xmlns:a16="http://schemas.microsoft.com/office/drawing/2014/main" id="{49887CCD-3B1D-C23E-FC20-34409394A1B5}"/>
              </a:ext>
            </a:extLst>
          </p:cNvPr>
          <p:cNvPicPr>
            <a:picLocks noChangeAspect="1"/>
          </p:cNvPicPr>
          <p:nvPr/>
        </p:nvPicPr>
        <p:blipFill>
          <a:blip r:embed="rId4"/>
          <a:stretch>
            <a:fillRect/>
          </a:stretch>
        </p:blipFill>
        <p:spPr>
          <a:xfrm>
            <a:off x="4883085" y="186639"/>
            <a:ext cx="3497344" cy="2697963"/>
          </a:xfrm>
          <a:prstGeom prst="rect">
            <a:avLst/>
          </a:prstGeom>
        </p:spPr>
      </p:pic>
    </p:spTree>
    <p:extLst>
      <p:ext uri="{BB962C8B-B14F-4D97-AF65-F5344CB8AC3E}">
        <p14:creationId xmlns:p14="http://schemas.microsoft.com/office/powerpoint/2010/main" val="205777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F843E8-A86F-6A8E-E14D-D51B1A15442D}"/>
              </a:ext>
            </a:extLst>
          </p:cNvPr>
          <p:cNvPicPr>
            <a:picLocks noChangeAspect="1"/>
          </p:cNvPicPr>
          <p:nvPr/>
        </p:nvPicPr>
        <p:blipFill>
          <a:blip r:embed="rId2"/>
          <a:stretch>
            <a:fillRect/>
          </a:stretch>
        </p:blipFill>
        <p:spPr>
          <a:xfrm>
            <a:off x="3065287" y="114032"/>
            <a:ext cx="5258581" cy="3383312"/>
          </a:xfrm>
          <a:prstGeom prst="rect">
            <a:avLst/>
          </a:prstGeom>
        </p:spPr>
      </p:pic>
      <p:sp>
        <p:nvSpPr>
          <p:cNvPr id="9" name="TextBox 8">
            <a:extLst>
              <a:ext uri="{FF2B5EF4-FFF2-40B4-BE49-F238E27FC236}">
                <a16:creationId xmlns:a16="http://schemas.microsoft.com/office/drawing/2014/main" id="{1C016B7D-36CC-4C13-A2AF-76B4A0BA6D92}"/>
              </a:ext>
            </a:extLst>
          </p:cNvPr>
          <p:cNvSpPr txBox="1"/>
          <p:nvPr/>
        </p:nvSpPr>
        <p:spPr>
          <a:xfrm>
            <a:off x="0" y="3733014"/>
            <a:ext cx="11953188" cy="923330"/>
          </a:xfrm>
          <a:prstGeom prst="rect">
            <a:avLst/>
          </a:prstGeom>
          <a:noFill/>
        </p:spPr>
        <p:txBody>
          <a:bodyPr wrap="square" rtlCol="0">
            <a:spAutoFit/>
          </a:bodyPr>
          <a:lstStyle/>
          <a:p>
            <a:pPr algn="just"/>
            <a:r>
              <a:rPr lang="en-IN" dirty="0"/>
              <a:t>The total discharge is high in </a:t>
            </a:r>
            <a:r>
              <a:rPr lang="en-IN" dirty="0" err="1"/>
              <a:t>straith</a:t>
            </a:r>
            <a:r>
              <a:rPr lang="en-IN" dirty="0"/>
              <a:t> hospital for special surgery.  The effective  discharge rate  with less readmission rate depends on the </a:t>
            </a:r>
            <a:r>
              <a:rPr lang="en-US" dirty="0"/>
              <a:t>individual care provider, the patient, the relationship between providers, and the organizational and technical support for care providers.</a:t>
            </a:r>
            <a:r>
              <a:rPr lang="en-IN" dirty="0"/>
              <a:t> </a:t>
            </a:r>
          </a:p>
        </p:txBody>
      </p:sp>
    </p:spTree>
    <p:extLst>
      <p:ext uri="{BB962C8B-B14F-4D97-AF65-F5344CB8AC3E}">
        <p14:creationId xmlns:p14="http://schemas.microsoft.com/office/powerpoint/2010/main" val="141947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F1DF-F7E0-0B35-6829-70FFA0AA803D}"/>
              </a:ext>
            </a:extLst>
          </p:cNvPr>
          <p:cNvSpPr>
            <a:spLocks noGrp="1"/>
          </p:cNvSpPr>
          <p:nvPr>
            <p:ph type="title"/>
          </p:nvPr>
        </p:nvSpPr>
        <p:spPr>
          <a:xfrm>
            <a:off x="254524" y="286603"/>
            <a:ext cx="10901156" cy="1450757"/>
          </a:xfrm>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44778C01-7C56-CDA1-5354-F6551345E588}"/>
              </a:ext>
            </a:extLst>
          </p:cNvPr>
          <p:cNvSpPr>
            <a:spLocks noGrp="1"/>
          </p:cNvSpPr>
          <p:nvPr>
            <p:ph idx="1"/>
          </p:nvPr>
        </p:nvSpPr>
        <p:spPr>
          <a:xfrm>
            <a:off x="94268" y="1845734"/>
            <a:ext cx="11792932" cy="4023360"/>
          </a:xfrm>
        </p:spPr>
        <p:txBody>
          <a:bodyPr>
            <a:normAutofit/>
          </a:bodyPr>
          <a:lstStyle/>
          <a:p>
            <a:r>
              <a:rPr lang="en-IN" sz="1800" dirty="0"/>
              <a:t>The  overall Medicare inpatient charge analysis gives insight about the which DRG is expensive overall, which providers charges the most.   Further deep questions can be asked  depending on the specific aims.</a:t>
            </a:r>
          </a:p>
        </p:txBody>
      </p:sp>
    </p:spTree>
    <p:extLst>
      <p:ext uri="{BB962C8B-B14F-4D97-AF65-F5344CB8AC3E}">
        <p14:creationId xmlns:p14="http://schemas.microsoft.com/office/powerpoint/2010/main" val="11558642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101</TotalTime>
  <Words>275</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PowerPoint Presentation</vt:lpstr>
      <vt:lpstr>Introduction</vt:lpstr>
      <vt:lpstr>Data Cleaning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Padmanabhan Madhusoodanan</dc:creator>
  <cp:lastModifiedBy>Padmanabhan Madhusoodanan</cp:lastModifiedBy>
  <cp:revision>2</cp:revision>
  <dcterms:created xsi:type="dcterms:W3CDTF">2024-05-13T17:35:11Z</dcterms:created>
  <dcterms:modified xsi:type="dcterms:W3CDTF">2024-05-14T06:20:25Z</dcterms:modified>
</cp:coreProperties>
</file>