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Amatic SC"/>
      <p:regular r:id="rId43"/>
      <p:bold r:id="rId44"/>
    </p:embeddedFont>
    <p:embeddedFont>
      <p:font typeface="Source Code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maticSC-bold.fntdata"/><Relationship Id="rId21" Type="http://schemas.openxmlformats.org/officeDocument/2006/relationships/slide" Target="slides/slide16.xml"/><Relationship Id="rId43" Type="http://schemas.openxmlformats.org/officeDocument/2006/relationships/font" Target="fonts/AmaticSC-regular.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CodePro-boldItalic.fntdata"/><Relationship Id="rId25" Type="http://schemas.openxmlformats.org/officeDocument/2006/relationships/slide" Target="slides/slide20.xml"/><Relationship Id="rId47" Type="http://schemas.openxmlformats.org/officeDocument/2006/relationships/font" Target="fonts/SourceCode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30f4f5f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230f4f5f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30f4f5f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30f4f5f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30f4f5f8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30f4f5f8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30f4f5f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30f4f5f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30f4f5f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30f4f5f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30f4f5f8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30f4f5f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30f4f5f8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30f4f5f8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30f4f5f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30f4f5f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30f4f5f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30f4f5f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30f4f5f8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30f4f5f8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230f4f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230f4f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30f4f5f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30f4f5f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30f4f5f8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30f4f5f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30f4f5f8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30f4f5f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30f4f5f8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230f4f5f8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30f4f5f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30f4f5f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30f4f5f8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30f4f5f8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30f4f5f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230f4f5f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30f4f5f8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230f4f5f8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230f4f5f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230f4f5f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230f4f5f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230f4f5f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30f4f5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30f4f5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30f4f5f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230f4f5f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230f4f5f8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230f4f5f8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230f4f5f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230f4f5f8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230f4f5f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230f4f5f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30f4f5f8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30f4f5f8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230f4f5f8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230f4f5f8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230f4f5f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230f4f5f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230f4f5f8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230f4f5f8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230f4f5f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230f4f5f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30f4f5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30f4f5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30f4f5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30f4f5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30f4f5f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30f4f5f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230f4f5f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230f4f5f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30f4f5f8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30f4f5f8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Assignment-4</a:t>
            </a:r>
            <a:endParaRPr/>
          </a:p>
        </p:txBody>
      </p:sp>
      <p:sp>
        <p:nvSpPr>
          <p:cNvPr id="57" name="Google Shape;57;p13"/>
          <p:cNvSpPr txBox="1"/>
          <p:nvPr>
            <p:ph idx="1" type="subTitle"/>
          </p:nvPr>
        </p:nvSpPr>
        <p:spPr>
          <a:xfrm>
            <a:off x="4703750" y="4307775"/>
            <a:ext cx="4255500" cy="695400"/>
          </a:xfrm>
          <a:prstGeom prst="rect">
            <a:avLst/>
          </a:prstGeom>
        </p:spPr>
        <p:txBody>
          <a:bodyPr anchorCtr="0" anchor="ctr" bIns="91425" lIns="91425" spcFirstLastPara="1" rIns="91425" wrap="square" tIns="91425">
            <a:normAutofit fontScale="62500"/>
          </a:bodyPr>
          <a:lstStyle/>
          <a:p>
            <a:pPr indent="0" lvl="0" marL="0" rtl="0" algn="ctr">
              <a:spcBef>
                <a:spcPts val="0"/>
              </a:spcBef>
              <a:spcAft>
                <a:spcPts val="0"/>
              </a:spcAft>
              <a:buNone/>
            </a:pPr>
            <a:r>
              <a:rPr lang="en"/>
              <a:t>               Ritik Chhatwani(MT23076)</a:t>
            </a:r>
            <a:endParaRPr/>
          </a:p>
          <a:p>
            <a:pPr indent="0" lvl="0" marL="0" rtl="0" algn="ctr">
              <a:spcBef>
                <a:spcPts val="0"/>
              </a:spcBef>
              <a:spcAft>
                <a:spcPts val="0"/>
              </a:spcAft>
              <a:buNone/>
            </a:pPr>
            <a:r>
              <a:rPr lang="en"/>
              <a:t>               Anand Kumar    (MT23111)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0"/>
              </a:spcBef>
              <a:spcAft>
                <a:spcPts val="0"/>
              </a:spcAft>
              <a:buNone/>
            </a:pPr>
            <a:r>
              <a:rPr b="0" lang="en" sz="1900">
                <a:solidFill>
                  <a:schemeClr val="dk2"/>
                </a:solidFill>
                <a:latin typeface="Source Code Pro"/>
                <a:ea typeface="Source Code Pro"/>
                <a:cs typeface="Source Code Pro"/>
                <a:sym typeface="Source Code Pro"/>
              </a:rPr>
              <a:t>Handling Inconsistencies and Outliers in Dataset 3:</a:t>
            </a:r>
            <a:endParaRPr b="0" sz="19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b="0"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In our examination of Dataset 3, our attention is drawn to the features 'euribor3m' and 'duration'. 'euribor3m,' likely associated with the Euro Interbank Offered Rate 3-month rate, and 'duration,' potentially capturing the duration of a certain event, are pivotal in defining the decision boundaries of our model. As part of the data preprocessing, we meticulously handled inconsistencies and outliers within these features. Inconsistent or missing values were carefully addressed, and outliers, if present, were identified and treated to prevent them from unduly influencing the Decision Tree's learning process. By delving into how the decision tree classifier interprets the interplay between 'euribor3m' and 'duration,' our aim is to uncover the intricacies of the decision boundaries that guide the classification process within the unique context of Dataset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a:t>
            </a:r>
            <a:r>
              <a:rPr lang="en"/>
              <a:t>"Random forest Classifier for Dataset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Selected Features for Visualization with Random Forest: 'Age' and 'Smokes (years)'</a:t>
            </a:r>
            <a:endParaRPr/>
          </a:p>
          <a:p>
            <a:pPr indent="0" lvl="0" marL="0" rtl="0" algn="l">
              <a:spcBef>
                <a:spcPts val="1200"/>
              </a:spcBef>
              <a:spcAft>
                <a:spcPts val="0"/>
              </a:spcAft>
              <a:buNone/>
            </a:pPr>
            <a:r>
              <a:rPr lang="en"/>
              <a:t>In our exploration of Dataset 1, we are now employing a Random Forest classifier to understand the decision boundaries. The selected features for visualization are 'Age' and 'Smokes (years)'. These features play a crucial role in guiding the Random Forest algorithm, which combines multiple decision trees for enhanced predictive accuracy. By investigating the interaction between age and the number of years an individual has been smoking, our goal is to reveal the collective decision boundaries crafted by the Random Forest, offering a richer understanding of the classification dynamics within the dataset.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476250"/>
            <a:ext cx="8520600" cy="40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our exploration of Dataset 1, employing the XGBoost classifier, we recognize the significance of handling data inconsistencies and outliers. The features 'Age' and 'Smokes (years)' play a crucial role in shaping the decision boundaries of our model. As part of our meticulous data preprocessing, we addressed inconsistencies, including missing or non-numeric values, and systematically replaced them with appropriate values. Additionally, outliers within these features were identified and treated to prevent them from disproportionately influencing the XGBoost classifier's learning process. This robust preprocessing approach aims to enhance the reliability of the classifier's outcomes, acknowledging the importance of clean and consistent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Q2."Random forest Classifier for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Selected Features for Visualization with Random Forest: 'histogram_min' and 'mean_value_of_short_term_variability'</a:t>
            </a:r>
            <a:endParaRPr/>
          </a:p>
          <a:p>
            <a:pPr indent="0" lvl="0" marL="0" rtl="0" algn="l">
              <a:spcBef>
                <a:spcPts val="1200"/>
              </a:spcBef>
              <a:spcAft>
                <a:spcPts val="0"/>
              </a:spcAft>
              <a:buNone/>
            </a:pPr>
            <a:r>
              <a:rPr lang="en"/>
              <a:t>In our exploration of Dataset 2, we have employed the power of a Random Forest classifier to delineate intricate decision boundaries. The chosen features for visualization are 'histogram_min' and 'mean_value_of_short_term_variability'. These features are pivotal in steering the Random Forest algorithm, which amalgamates multiple decision trees for more robust predictive capabilities. By scrutinizing the interplay between the minimum value in a histogram and the mean value of short-term variability, our objective is to unveil the collective decision boundaries sculpted by the Random Forest, offering a nuanced understanding of the classification dynamics within Dataset 2.</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60462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our examination of Dataset 2 with the XGBoost classifier, special attention was given to handling data inconsistencies and outliers. The features 'histogram_min' and 'mean_value_of_short_term_variability' significantly contribute to shaping the decision boundaries of our model. Preprocessing steps involved meticulous treatment of inconsistencies, such as missing values and non-numeric entries, and a targeted approach to identify and manage outliers within these features. This comprehensive preprocessing is crucial for ensuring the reliability of the XGBoost classifier's outcomes in the presence of clean and consistent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Q2."Random forest Classifier for Dataset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Selected Features for Visualization with Random Forest: 'previous' and 'euribor3m'</a:t>
            </a:r>
            <a:endParaRPr/>
          </a:p>
          <a:p>
            <a:pPr indent="0" lvl="0" marL="0" rtl="0" algn="l">
              <a:spcBef>
                <a:spcPts val="1200"/>
              </a:spcBef>
              <a:spcAft>
                <a:spcPts val="0"/>
              </a:spcAft>
              <a:buNone/>
            </a:pPr>
            <a:r>
              <a:rPr lang="en"/>
              <a:t>In our investigation of Dataset 3, we have harnessed the capabilities of a Random Forest classifier to illuminate the intricacies of decision boundaries. The features chosen for visualization are 'previous' and 'euribor3m'. These features serve as guiding elements for the Random Forest algorithm, a composite of multiple decision trees for heightened predictive accuracy. By delving into the relationship between the number of previous contacts and the Euro Interbank Offered Rate 3-month rate, our aim is to unveil the collaborative decision boundaries crafted by the Random Forest, providing a detailed understanding of the classification dynamics within the unique context of Dataset 3.</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30"/>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492675"/>
            <a:ext cx="8520600" cy="4076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our investigation of Dataset 3 using the XGBoost classifier, particular emphasis was placed on addressing data inconsistencies and outliers. The features 'previous' and 'euribor3m' are central to defining the decision boundaries of our model. During data preprocessing, we systematically handled inconsistencies and addressed missing or non-numeric values. Outliers within these features were identified and treated to ensure they do not unduly impact the XGBoost classifier's learning process. This robust preprocessing approach is instrumental in bolstering the reliability of the XGBoost classifier's predictions within the unique context of Dataset 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 for Dataset 1"</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280"/>
              <a:t>Our primary objective is to understand how this classifier makes decisions and, more intriguingly, visualize the boundaries it establishes in our data. </a:t>
            </a:r>
            <a:endParaRPr sz="3280"/>
          </a:p>
          <a:p>
            <a:pPr indent="0" lvl="0" marL="0" rtl="0" algn="l">
              <a:spcBef>
                <a:spcPts val="1200"/>
              </a:spcBef>
              <a:spcAft>
                <a:spcPts val="0"/>
              </a:spcAft>
              <a:buNone/>
            </a:pPr>
            <a:r>
              <a:rPr lang="en" sz="3280"/>
              <a:t>Selected Features for Visualization: 'Age' and 'Smokes (years)'</a:t>
            </a:r>
            <a:endParaRPr sz="3280"/>
          </a:p>
          <a:p>
            <a:pPr indent="0" lvl="0" marL="0" rtl="0" algn="l">
              <a:spcBef>
                <a:spcPts val="1200"/>
              </a:spcBef>
              <a:spcAft>
                <a:spcPts val="0"/>
              </a:spcAft>
              <a:buNone/>
            </a:pPr>
            <a:r>
              <a:rPr lang="en" sz="3280"/>
              <a:t>In this analysis, we have chosen to explore the decision boundaries using two specific features: 'Age' and 'Smokes (years)'. The decision tree classifier will leverage these aspects of the dataset to discern patterns and make predictions. The goal is to understand how the model interprets the relationship between the age of individuals and the number of years they have been smoking, ultimately revealing the decision boundaries that guide the classification process.</a:t>
            </a:r>
            <a:endParaRPr sz="328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Q3."XGBoost Classifier for Dataset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Selected Features for Visualization with XGBoost: 'Age' and 'Smokes (years)'</a:t>
            </a:r>
            <a:endParaRPr/>
          </a:p>
          <a:p>
            <a:pPr indent="0" lvl="0" marL="0" rtl="0" algn="l">
              <a:spcBef>
                <a:spcPts val="1200"/>
              </a:spcBef>
              <a:spcAft>
                <a:spcPts val="0"/>
              </a:spcAft>
              <a:buNone/>
            </a:pPr>
            <a:r>
              <a:rPr lang="en"/>
              <a:t>In our exploration of Dataset 1, we've harnessed the predictive power of XGBoost to uncover nuanced decision boundaries. The chosen features for visualization are 'Age' and 'Smokes (years)'. These features act as pivotal inputs for the XGBoost algorithm, known for its boosting techniques and superior predictive capabilities. By delving into the relationship between age and the number of years an individual has been smoking, our aim is to reveal the intricate decision boundaries crafted by XGBoost, providing a detailed understanding of the classification dynamics within Dataset 1.</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311700" y="624050"/>
            <a:ext cx="8520600" cy="394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our analysis of Dataset 1 with the XGBoost classifier, significant attention was dedicated to addressing data inconsistencies and outliers. The features 'Age' and 'Smokes (years)' were subjected to meticulous preprocessing to ensure data integrity. Missing or non-numeric values were systematically handled, and outliers within these features were identified and treated. This thorough preprocessing is essential for fortifying the reliability of the XGBoost classifier's predictions within the context of Dataset 1.</a:t>
            </a:r>
            <a:endParaRPr/>
          </a:p>
          <a:p>
            <a:pPr indent="0" lvl="0" marL="0" rtl="0" algn="l">
              <a:spcBef>
                <a:spcPts val="1200"/>
              </a:spcBef>
              <a:spcAft>
                <a:spcPts val="0"/>
              </a:spcAft>
              <a:buNone/>
            </a:pPr>
            <a:r>
              <a:rPr lang="en"/>
              <a:t>Visualization Details:</a:t>
            </a:r>
            <a:endParaRPr/>
          </a:p>
          <a:p>
            <a:pPr indent="-334327" lvl="0" marL="457200" rtl="0" algn="l">
              <a:spcBef>
                <a:spcPts val="1200"/>
              </a:spcBef>
              <a:spcAft>
                <a:spcPts val="0"/>
              </a:spcAft>
              <a:buSzPct val="100000"/>
              <a:buChar char="●"/>
            </a:pPr>
            <a:r>
              <a:rPr lang="en"/>
              <a:t>X-axis: 'Age'</a:t>
            </a:r>
            <a:endParaRPr/>
          </a:p>
          <a:p>
            <a:pPr indent="-334327" lvl="0" marL="457200" rtl="0" algn="l">
              <a:spcBef>
                <a:spcPts val="0"/>
              </a:spcBef>
              <a:spcAft>
                <a:spcPts val="0"/>
              </a:spcAft>
              <a:buSzPct val="100000"/>
              <a:buChar char="●"/>
            </a:pPr>
            <a:r>
              <a:rPr lang="en"/>
              <a:t>Y-axis: 'Smokes (years)'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Q3."XGBoost Classifier for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Selected Features for Visualization with XGBoost: 'histogram_min' and 'mean_value_of_short_term_variability'</a:t>
            </a:r>
            <a:endParaRPr/>
          </a:p>
          <a:p>
            <a:pPr indent="0" lvl="0" marL="0" rtl="0" algn="l">
              <a:spcBef>
                <a:spcPts val="1200"/>
              </a:spcBef>
              <a:spcAft>
                <a:spcPts val="0"/>
              </a:spcAft>
              <a:buNone/>
            </a:pPr>
            <a:r>
              <a:rPr lang="en"/>
              <a:t>In our examination of Dataset 2, we've employed the robust XGBoost classifier to illuminate complex decision boundaries. The chosen features for visualization are 'histogram_min' and 'mean_value_of_short_term_variability'. These features guide the XGBoost algorithm, leveraging boosting techniques for enhanced predictive accuracy. By scrutinizing the interplay between the minimum value in a histogram and the mean value of short-term variability, our goal is to unveil the detailed decision boundaries sculpted by XGBoost, providing a nuanced understanding of the classification dynamics within Dataset 2.</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6"/>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311700" y="262750"/>
            <a:ext cx="8520600" cy="4010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95"/>
              <a:t>Selected Features for Visualization: 'histogram_min' and 'mean_value_of_short_term_variability'</a:t>
            </a:r>
            <a:endParaRPr sz="1695"/>
          </a:p>
          <a:p>
            <a:pPr indent="0" lvl="0" marL="0" rtl="0" algn="l">
              <a:lnSpc>
                <a:spcPct val="105000"/>
              </a:lnSpc>
              <a:spcBef>
                <a:spcPts val="1200"/>
              </a:spcBef>
              <a:spcAft>
                <a:spcPts val="0"/>
              </a:spcAft>
              <a:buSzPts val="852"/>
              <a:buNone/>
            </a:pPr>
            <a:r>
              <a:rPr lang="en" sz="1695"/>
              <a:t>In the exploration of Dataset 2 with the XGBoost classifier, a comprehensive approach was adopted to manage data inconsistencies and outliers. The features 'histogram_min' and 'mean_value_of_short_term_variability' underwent meticulous preprocessing, addressing issues such as missing values and non-numeric entries. Outliers within these features were identified and treated to prevent their undue influence on the XGBoost classifier's learning process. This robust preprocessing is vital for ensuring the reliability of the XGBoost classifier's outcomes in the specific context of Dataset 2.</a:t>
            </a:r>
            <a:endParaRPr sz="1695"/>
          </a:p>
          <a:p>
            <a:pPr indent="0" lvl="0" marL="0" rtl="0" algn="l">
              <a:lnSpc>
                <a:spcPct val="105000"/>
              </a:lnSpc>
              <a:spcBef>
                <a:spcPts val="1200"/>
              </a:spcBef>
              <a:spcAft>
                <a:spcPts val="0"/>
              </a:spcAft>
              <a:buSzPts val="852"/>
              <a:buNone/>
            </a:pPr>
            <a:r>
              <a:rPr lang="en" sz="1695"/>
              <a:t>Visualization Details:</a:t>
            </a:r>
            <a:endParaRPr sz="1695"/>
          </a:p>
          <a:p>
            <a:pPr indent="-336232" lvl="0" marL="457200" rtl="0" algn="l">
              <a:lnSpc>
                <a:spcPct val="105000"/>
              </a:lnSpc>
              <a:spcBef>
                <a:spcPts val="1200"/>
              </a:spcBef>
              <a:spcAft>
                <a:spcPts val="0"/>
              </a:spcAft>
              <a:buSzPts val="1695"/>
              <a:buChar char="●"/>
            </a:pPr>
            <a:r>
              <a:rPr lang="en" sz="1695"/>
              <a:t>X-axis: 'histogram_min'</a:t>
            </a:r>
            <a:endParaRPr sz="1695"/>
          </a:p>
          <a:p>
            <a:pPr indent="-336232" lvl="0" marL="457200" rtl="0" algn="l">
              <a:lnSpc>
                <a:spcPct val="105000"/>
              </a:lnSpc>
              <a:spcBef>
                <a:spcPts val="0"/>
              </a:spcBef>
              <a:spcAft>
                <a:spcPts val="0"/>
              </a:spcAft>
              <a:buSzPts val="1695"/>
              <a:buChar char="●"/>
            </a:pPr>
            <a:r>
              <a:rPr lang="en" sz="1695"/>
              <a:t>Y-axis: 'mean_value_of_short_term_variability'</a:t>
            </a:r>
            <a:endParaRPr sz="1695"/>
          </a:p>
          <a:p>
            <a:pPr indent="0" lvl="0" marL="0" rtl="0" algn="l">
              <a:lnSpc>
                <a:spcPct val="105000"/>
              </a:lnSpc>
              <a:spcBef>
                <a:spcPts val="1200"/>
              </a:spcBef>
              <a:spcAft>
                <a:spcPts val="1200"/>
              </a:spcAft>
              <a:buSzPts val="852"/>
              <a:buNone/>
            </a:pPr>
            <a:r>
              <a:t/>
            </a:r>
            <a:endParaRPr sz="16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Q3."XGBoost Classifier for Dataset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Selected Features for Visualization with XGBoost: 'previous' and 'euribor3m'</a:t>
            </a:r>
            <a:endParaRPr/>
          </a:p>
          <a:p>
            <a:pPr indent="0" lvl="0" marL="0" rtl="0" algn="l">
              <a:spcBef>
                <a:spcPts val="1200"/>
              </a:spcBef>
              <a:spcAft>
                <a:spcPts val="0"/>
              </a:spcAft>
              <a:buNone/>
            </a:pPr>
            <a:r>
              <a:rPr lang="en"/>
              <a:t>In our investigation of Dataset 3, we've turned to the powerful XGBoost classifier to reveal intricate decision boundaries. The chosen features for visualization are 'previous' and 'euribor3m'. These features act as crucial inputs for the XGBoost algorithm, known for its ensemble learning techniques and robust predictive capabilities. By delving into the relationship between the number of previous contacts and the Euro Interbank Offered Rate 3-month rate, our objective is to unveil the nuanced decision boundaries sculpted by XGBoost, providing a comprehensive understanding of the classification dynamics within the unique context of Dataset 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9"/>
          <p:cNvPicPr preferRelativeResize="0"/>
          <p:nvPr/>
        </p:nvPicPr>
        <p:blipFill>
          <a:blip r:embed="rId3">
            <a:alphaModFix/>
          </a:blip>
          <a:stretch>
            <a:fillRect/>
          </a:stretch>
        </p:blipFill>
        <p:spPr>
          <a:xfrm>
            <a:off x="0" y="0"/>
            <a:ext cx="9143998" cy="5029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522525"/>
            <a:ext cx="8520600" cy="3960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In</a:t>
            </a:r>
            <a:r>
              <a:rPr lang="en"/>
              <a:t> our investigation of Dataset 3 using the XGBoost classifier, meticulous attention was given to handling data inconsistencies and outliers. Features 'previous' and 'euribor3m' played a crucial role in defining the decision boundaries of our model. During data preprocessing, efforts were made to systematically manage inconsistencies, including missing or non-numeric values. Outliers within these features were identified and treated to ensure they do not unduly impact the XGBoost classifier's learning process. This rigorous preprocessing is instrumental for bolstering the reliability of the XGBoost classifier's predictions within the unique context of Dataset 3.</a:t>
            </a:r>
            <a:endParaRPr/>
          </a:p>
          <a:p>
            <a:pPr indent="0" lvl="0" marL="0" rtl="0" algn="l">
              <a:spcBef>
                <a:spcPts val="1200"/>
              </a:spcBef>
              <a:spcAft>
                <a:spcPts val="0"/>
              </a:spcAft>
              <a:buNone/>
            </a:pPr>
            <a:r>
              <a:rPr lang="en"/>
              <a:t>Visualization Details:</a:t>
            </a:r>
            <a:endParaRPr/>
          </a:p>
          <a:p>
            <a:pPr indent="-317182" lvl="0" marL="457200" rtl="0" algn="l">
              <a:spcBef>
                <a:spcPts val="1200"/>
              </a:spcBef>
              <a:spcAft>
                <a:spcPts val="0"/>
              </a:spcAft>
              <a:buSzPct val="100000"/>
              <a:buChar char="●"/>
            </a:pPr>
            <a:r>
              <a:rPr lang="en"/>
              <a:t>X-axis: 'previous'</a:t>
            </a:r>
            <a:endParaRPr/>
          </a:p>
          <a:p>
            <a:pPr indent="-317182" lvl="0" marL="457200" rtl="0" algn="l">
              <a:spcBef>
                <a:spcPts val="0"/>
              </a:spcBef>
              <a:spcAft>
                <a:spcPts val="0"/>
              </a:spcAft>
              <a:buSzPct val="100000"/>
              <a:buChar char="●"/>
            </a:pPr>
            <a:r>
              <a:rPr lang="en"/>
              <a:t>Y-axis: 'euribor3m</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Q4."Adaboost Classifier for Dataset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Selected Features for Visualization with AdaBoost: 'Age' and 'Smokes (years)'</a:t>
            </a:r>
            <a:endParaRPr/>
          </a:p>
          <a:p>
            <a:pPr indent="0" lvl="0" marL="0" rtl="0" algn="l">
              <a:spcBef>
                <a:spcPts val="1200"/>
              </a:spcBef>
              <a:spcAft>
                <a:spcPts val="0"/>
              </a:spcAft>
              <a:buNone/>
            </a:pPr>
            <a:r>
              <a:rPr lang="en"/>
              <a:t>In our exploration of Dataset 1, we've leveraged the boosting capabilities of AdaBoost to illuminate decision boundaries. The chosen features for visualization are 'Age' and 'Smokes (years)'. These features act as pivotal inputs for the AdaBoost algorithm, known for boosting weak learners to improve overall model performance. By examining the relationship between age and the number of years an individual has been smoking, our goal is to unveil the enhanced decision boundaries crafted by AdaBoost, providing a detailed understanding of the classification dynamics within Dataset 1.</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3998" cy="52852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42"/>
          <p:cNvPicPr preferRelativeResize="0"/>
          <p:nvPr/>
        </p:nvPicPr>
        <p:blipFill>
          <a:blip r:embed="rId3">
            <a:alphaModFix/>
          </a:blip>
          <a:stretch>
            <a:fillRect/>
          </a:stretch>
        </p:blipFill>
        <p:spPr>
          <a:xfrm>
            <a:off x="0" y="0"/>
            <a:ext cx="9010426"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idx="1" type="body"/>
          </p:nvPr>
        </p:nvSpPr>
        <p:spPr>
          <a:xfrm>
            <a:off x="311700" y="328450"/>
            <a:ext cx="8520600" cy="424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our exploration of Dataset 1 with the AdaBoost classifier, meticulous attention was given to managing data inconsistencies and outliers. The features 'Age' and 'Smokes (years)' underwent thorough preprocessing, addressing issues such as missing values and non-numeric entries. Outliers within these features were identified and treated to prevent their undue influence on the AdaBoost classifier's learning process. This comprehensive preprocessing is crucial for ensuring the reliability of the AdaBoost classifier's predictions within the context of Dataset 1.</a:t>
            </a:r>
            <a:endParaRPr/>
          </a:p>
          <a:p>
            <a:pPr indent="0" lvl="0" marL="0" rtl="0" algn="l">
              <a:spcBef>
                <a:spcPts val="1200"/>
              </a:spcBef>
              <a:spcAft>
                <a:spcPts val="0"/>
              </a:spcAft>
              <a:buNone/>
            </a:pPr>
            <a:r>
              <a:rPr lang="en"/>
              <a:t>Visualization Details:</a:t>
            </a:r>
            <a:endParaRPr/>
          </a:p>
          <a:p>
            <a:pPr indent="-334327" lvl="0" marL="457200" rtl="0" algn="l">
              <a:spcBef>
                <a:spcPts val="1200"/>
              </a:spcBef>
              <a:spcAft>
                <a:spcPts val="0"/>
              </a:spcAft>
              <a:buSzPct val="100000"/>
              <a:buChar char="●"/>
            </a:pPr>
            <a:r>
              <a:rPr lang="en"/>
              <a:t>X-axis: 'Age'</a:t>
            </a:r>
            <a:endParaRPr/>
          </a:p>
          <a:p>
            <a:pPr indent="-334327" lvl="0" marL="457200" rtl="0" algn="l">
              <a:spcBef>
                <a:spcPts val="0"/>
              </a:spcBef>
              <a:spcAft>
                <a:spcPts val="0"/>
              </a:spcAft>
              <a:buSzPct val="100000"/>
              <a:buChar char="●"/>
            </a:pPr>
            <a:r>
              <a:rPr lang="en"/>
              <a:t>Y-axis: 'Smokes (years)'</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Q4."Adaboost Classifier for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Selected Features for Visualization with AdaBoost: 'histogram_min' and 'mean_value_of_short_term_variability'</a:t>
            </a:r>
            <a:endParaRPr/>
          </a:p>
          <a:p>
            <a:pPr indent="0" lvl="0" marL="0" rtl="0" algn="l">
              <a:spcBef>
                <a:spcPts val="1200"/>
              </a:spcBef>
              <a:spcAft>
                <a:spcPts val="0"/>
              </a:spcAft>
              <a:buNone/>
            </a:pPr>
            <a:r>
              <a:rPr lang="en"/>
              <a:t>In our examination of Dataset 2, we've employed the boosting capabilities of AdaBoost to illuminate intricate decision boundaries. The chosen features for visualization are 'histogram_min' and 'mean_value_of_short_term_variability'. These features guide the AdaBoost algorithm, boosting the performance of weak learners. By scrutinizing the interplay between the minimum value in a histogram and the mean value of short-term variability, our goal is to unveil the detailed decision boundaries crafted by AdaBoost, providing a nuanced understanding of the classification dynamics within Dataset 2.</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45"/>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idx="1" type="body"/>
          </p:nvPr>
        </p:nvSpPr>
        <p:spPr>
          <a:xfrm>
            <a:off x="410250" y="621050"/>
            <a:ext cx="8520600" cy="4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629"/>
              <a:t>In the analysis of Dataset 2 with the AdaBoost classifier, a robust approach was adopted to handle data inconsistencies and outliers. The features 'histogram_min' and 'mean_value_of_short_term_variability' underwent meticulous preprocessing, addressing issues such as missing values and non-numeric entries. Outliers within these features were identified and treated to ensure they do not unduly influence the AdaBoost classifier's learning process. This thorough preprocessing is vital for fortifying the reliability of the AdaBoost classifier's outcomes within the specific context of Dataset 2.</a:t>
            </a:r>
            <a:endParaRPr sz="1629"/>
          </a:p>
          <a:p>
            <a:pPr indent="0" lvl="0" marL="0" rtl="0" algn="l">
              <a:spcBef>
                <a:spcPts val="1200"/>
              </a:spcBef>
              <a:spcAft>
                <a:spcPts val="0"/>
              </a:spcAft>
              <a:buSzPts val="935"/>
              <a:buNone/>
            </a:pPr>
            <a:r>
              <a:rPr lang="en" sz="1629"/>
              <a:t>Visualization Details:</a:t>
            </a:r>
            <a:endParaRPr sz="1629"/>
          </a:p>
          <a:p>
            <a:pPr indent="-332105" lvl="0" marL="457200" rtl="0" algn="l">
              <a:spcBef>
                <a:spcPts val="1200"/>
              </a:spcBef>
              <a:spcAft>
                <a:spcPts val="0"/>
              </a:spcAft>
              <a:buSzPts val="1630"/>
              <a:buChar char="●"/>
            </a:pPr>
            <a:r>
              <a:rPr lang="en" sz="1629"/>
              <a:t>X-axis: 'histogram_min'</a:t>
            </a:r>
            <a:endParaRPr sz="1629"/>
          </a:p>
          <a:p>
            <a:pPr indent="-332105" lvl="0" marL="457200" rtl="0" algn="l">
              <a:spcBef>
                <a:spcPts val="0"/>
              </a:spcBef>
              <a:spcAft>
                <a:spcPts val="0"/>
              </a:spcAft>
              <a:buSzPts val="1630"/>
              <a:buChar char="●"/>
            </a:pPr>
            <a:r>
              <a:rPr lang="en" sz="1629"/>
              <a:t>Y-axis: 'mean_value_of_short_term_variability'</a:t>
            </a:r>
            <a:endParaRPr sz="1629"/>
          </a:p>
          <a:p>
            <a:pPr indent="0" lvl="0" marL="0" rtl="0" algn="l">
              <a:spcBef>
                <a:spcPts val="1200"/>
              </a:spcBef>
              <a:spcAft>
                <a:spcPts val="1200"/>
              </a:spcAft>
              <a:buSzPts val="935"/>
              <a:buNone/>
            </a:pPr>
            <a:r>
              <a:t/>
            </a:r>
            <a:endParaRPr sz="1629"/>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Q4."Adaboost Classifier for Dataset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Selected Features for Visualization with AdaBoost: 'previous' and 'euribor3m'</a:t>
            </a:r>
            <a:endParaRPr/>
          </a:p>
          <a:p>
            <a:pPr indent="0" lvl="0" marL="0" rtl="0" algn="l">
              <a:spcBef>
                <a:spcPts val="1200"/>
              </a:spcBef>
              <a:spcAft>
                <a:spcPts val="0"/>
              </a:spcAft>
              <a:buNone/>
            </a:pPr>
            <a:r>
              <a:rPr lang="en"/>
              <a:t>In our investigation of Dataset 3, we've chosen the boosting capabilities of AdaBoost to reveal intricate decision boundaries. The selected features for visualization are 'previous' and 'euribor3m'. These features act as crucial inputs for the AdaBoost algorithm, known for boosting weak learners to enhance overall model performance. By delving into the relationship between the number of previous contacts and the Euro Interbank Offered Rate 3-month rate, our objective is to unveil the nuanced decision boundaries sculpted by AdaBoost, providing a comprehensive understanding of the classification dynamics within the unique context of Dataset 3.</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7" name="Google Shape;267;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48"/>
          <p:cNvPicPr preferRelativeResize="0"/>
          <p:nvPr/>
        </p:nvPicPr>
        <p:blipFill>
          <a:blip r:embed="rId3">
            <a:alphaModFix/>
          </a:blip>
          <a:stretch>
            <a:fillRect/>
          </a:stretch>
        </p:blipFill>
        <p:spPr>
          <a:xfrm>
            <a:off x="0" y="0"/>
            <a:ext cx="9143998" cy="50174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idx="1" type="body"/>
          </p:nvPr>
        </p:nvSpPr>
        <p:spPr>
          <a:xfrm>
            <a:off x="311700" y="147800"/>
            <a:ext cx="8520600" cy="442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865"/>
              <a:t>In our investigation of Dataset 3 using the AdaBoost classifier, particular emphasis was placed on handling data inconsistencies and outliers. Features 'previous' and 'euribor3m' played a crucial role in defining the decision boundaries of our model. During data preprocessing, systematic efforts were made to manage inconsistencies, including missing or non-numeric values. Outliers within these features were identified and treated to ensure they do not unduly impact the AdaBoost classifier's learning process. This rigorous preprocessing is instrumental for bolstering the reliability of the AdaBoost classifier's predictions within the unique context of Dataset 3.</a:t>
            </a:r>
            <a:endParaRPr sz="1865"/>
          </a:p>
          <a:p>
            <a:pPr indent="0" lvl="0" marL="0" rtl="0" algn="l">
              <a:lnSpc>
                <a:spcPct val="95000"/>
              </a:lnSpc>
              <a:spcBef>
                <a:spcPts val="1200"/>
              </a:spcBef>
              <a:spcAft>
                <a:spcPts val="0"/>
              </a:spcAft>
              <a:buSzPts val="1018"/>
              <a:buNone/>
            </a:pPr>
            <a:r>
              <a:rPr lang="en" sz="1865"/>
              <a:t>Visualization Details:</a:t>
            </a:r>
            <a:endParaRPr sz="1865"/>
          </a:p>
          <a:p>
            <a:pPr indent="-347027" lvl="0" marL="457200" rtl="0" algn="l">
              <a:lnSpc>
                <a:spcPct val="95000"/>
              </a:lnSpc>
              <a:spcBef>
                <a:spcPts val="1200"/>
              </a:spcBef>
              <a:spcAft>
                <a:spcPts val="0"/>
              </a:spcAft>
              <a:buSzPts val="1865"/>
              <a:buChar char="●"/>
            </a:pPr>
            <a:r>
              <a:rPr lang="en" sz="1865"/>
              <a:t>X-axis: 'previous'</a:t>
            </a:r>
            <a:endParaRPr sz="1865"/>
          </a:p>
          <a:p>
            <a:pPr indent="-347027" lvl="0" marL="457200" rtl="0" algn="l">
              <a:lnSpc>
                <a:spcPct val="95000"/>
              </a:lnSpc>
              <a:spcBef>
                <a:spcPts val="0"/>
              </a:spcBef>
              <a:spcAft>
                <a:spcPts val="0"/>
              </a:spcAft>
              <a:buSzPts val="1865"/>
              <a:buChar char="●"/>
            </a:pPr>
            <a:r>
              <a:rPr lang="en" sz="1865"/>
              <a:t>Y-axis: 'euribor3m'</a:t>
            </a:r>
            <a:endParaRPr sz="1865"/>
          </a:p>
          <a:p>
            <a:pPr indent="0" lvl="0" marL="0" rtl="0" algn="l">
              <a:lnSpc>
                <a:spcPct val="95000"/>
              </a:lnSpc>
              <a:spcBef>
                <a:spcPts val="1200"/>
              </a:spcBef>
              <a:spcAft>
                <a:spcPts val="1200"/>
              </a:spcAft>
              <a:buSzPts val="1018"/>
              <a:buNone/>
            </a:pPr>
            <a:r>
              <a:t/>
            </a:r>
            <a:endParaRPr sz="18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788275"/>
            <a:ext cx="8520600" cy="3780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00"/>
              <a:t>Handling Inconsistencies and Outliers in Dataset 1:</a:t>
            </a:r>
            <a:endParaRPr sz="1900"/>
          </a:p>
          <a:p>
            <a:pPr indent="0" lvl="0" marL="0" rtl="0" algn="l">
              <a:lnSpc>
                <a:spcPct val="105000"/>
              </a:lnSpc>
              <a:spcBef>
                <a:spcPts val="1200"/>
              </a:spcBef>
              <a:spcAft>
                <a:spcPts val="1200"/>
              </a:spcAft>
              <a:buNone/>
            </a:pPr>
            <a:r>
              <a:rPr lang="en" sz="1900"/>
              <a:t>Before deploying the Decision Tree classifier on Dataset 1, a meticulous preprocessing procedure was executed to address potential inconsistencies and outliers. Non-numeric values, marked as missing or 'NaN' entries, were systematically replaced with appropriate values, ensuring data integrity and model compatibility. Outliers within the dataset were identified and treated to mitigate their impact on the Decision Tree's learning process. This robust preprocessing approach aims to enhance the reliability of the classifier's outcomes, recognizing the significance of clean and consistent data.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 for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Selected Features for Visualization: 'histogram_min' and 'mean_value_of_short_term_variability'</a:t>
            </a:r>
            <a:endParaRPr/>
          </a:p>
          <a:p>
            <a:pPr indent="0" lvl="0" marL="0" rtl="0" algn="l">
              <a:spcBef>
                <a:spcPts val="1200"/>
              </a:spcBef>
              <a:spcAft>
                <a:spcPts val="0"/>
              </a:spcAft>
              <a:buNone/>
            </a:pPr>
            <a:r>
              <a:t/>
            </a:r>
            <a:endParaRPr sz="1929"/>
          </a:p>
          <a:p>
            <a:pPr indent="0" lvl="0" marL="0" rtl="0" algn="l">
              <a:spcBef>
                <a:spcPts val="1200"/>
              </a:spcBef>
              <a:spcAft>
                <a:spcPts val="1200"/>
              </a:spcAft>
              <a:buNone/>
            </a:pPr>
            <a:r>
              <a:rPr lang="en"/>
              <a:t>In this analysis, our focus shifts to the features 'histogram_min' and 'mean_value_of_short_term_variability' from Dataset 2. These two features play a pivotal role in shaping the decision boundaries of our model. 'histogram_min' likely captures information related to the minimum value in a histogram, while 'mean_value_of_short_term_variability' may represent aspects of short-term variability. By exploring how the decision tree classifier interprets the relationship between these features, we aim to unravel the nuanced decision boundaries guiding the classification process in this specific context.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98525" y="0"/>
            <a:ext cx="9045474"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this analysis focusing on Dataset 2, we delve into the features 'histogram_min' and 'mean_value_of_short_term_variability.' These features play a pivotal role in shaping the decision boundaries of our model. 'histogram_min' likely captures information related to the minimum value in a histogram, while 'mean_value_of_short_term_variability' may represent aspects of short-term variability. As part of our data preprocessing, we diligently addressed outliers within these features. Outliers, if present, were identified and carefully treated to prevent their undue influence on the Decision Tree's learning process. By exploring how the decision tree classifier interprets the relationship between these features, we aim to unravel the nuanced decision boundaries guiding the classification process in this specific context.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2" name="Google Shape;92;p19"/>
          <p:cNvSpPr txBox="1"/>
          <p:nvPr/>
        </p:nvSpPr>
        <p:spPr>
          <a:xfrm>
            <a:off x="492675" y="328450"/>
            <a:ext cx="8520600" cy="558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00">
                <a:solidFill>
                  <a:schemeClr val="dk2"/>
                </a:solidFill>
                <a:latin typeface="Source Code Pro"/>
                <a:ea typeface="Source Code Pro"/>
                <a:cs typeface="Source Code Pro"/>
                <a:sym typeface="Source Code Pro"/>
              </a:rPr>
              <a:t>Handling Inconsistencies and Outliers in Dataset 2:</a:t>
            </a:r>
            <a:endParaRPr sz="19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 for Dataset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Selected Features for Visualization: 'euribor3m' and 'duration'</a:t>
            </a:r>
            <a:endParaRPr/>
          </a:p>
          <a:p>
            <a:pPr indent="0" lvl="0" marL="0" rtl="0" algn="l">
              <a:spcBef>
                <a:spcPts val="1200"/>
              </a:spcBef>
              <a:spcAft>
                <a:spcPts val="0"/>
              </a:spcAft>
              <a:buNone/>
            </a:pPr>
            <a:r>
              <a:rPr lang="en"/>
              <a:t>In our examination of Dataset 3, our attention is drawn to the features 'euribor3m' and 'duration'. These features, 'euribor3m' likely associated with the Euro Interbank Offered Rate 3-month rate, and 'duration' potentially capturing the duration of a certain event, are pivotal in defining the decision boundaries of our model. By delving into how the decision tree classifier interprets the interplay between these two features, our aim is to uncover the intricacies of the decision boundaries that guide the classification process within the unique context of Dataset 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X-axis =</a:t>
            </a:r>
            <a:r>
              <a:rPr lang="en"/>
              <a:t>'euribor3m'</a:t>
            </a:r>
            <a:endParaRPr/>
          </a:p>
          <a:p>
            <a:pPr indent="0" lvl="0" marL="0" rtl="0" algn="l">
              <a:spcBef>
                <a:spcPts val="1200"/>
              </a:spcBef>
              <a:spcAft>
                <a:spcPts val="0"/>
              </a:spcAft>
              <a:buNone/>
            </a:pPr>
            <a:r>
              <a:rPr lang="en"/>
              <a:t>Y-axis = 'duration'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