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1" r:id="rId43"/>
    <p:sldId id="303" r:id="rId44"/>
    <p:sldId id="302" r:id="rId45"/>
    <p:sldId id="304" r:id="rId46"/>
    <p:sldId id="305" r:id="rId47"/>
    <p:sldId id="306" r:id="rId48"/>
    <p:sldId id="307" r:id="rId49"/>
    <p:sldId id="308" r:id="rId50"/>
    <p:sldId id="313" r:id="rId51"/>
    <p:sldId id="300" r:id="rId52"/>
    <p:sldId id="309" r:id="rId53"/>
    <p:sldId id="311" r:id="rId54"/>
    <p:sldId id="312" r:id="rId55"/>
    <p:sldId id="314" r:id="rId56"/>
    <p:sldId id="315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588" autoAdjust="0"/>
    <p:restoredTop sz="94662" autoAdjust="0"/>
  </p:normalViewPr>
  <p:slideViewPr>
    <p:cSldViewPr>
      <p:cViewPr varScale="1">
        <p:scale>
          <a:sx n="71" d="100"/>
          <a:sy n="71" d="100"/>
        </p:scale>
        <p:origin x="1734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5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60457"/>
            <a:ext cx="8991600" cy="1773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7736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33" b="19434"/>
          <a:stretch/>
        </p:blipFill>
        <p:spPr bwMode="auto">
          <a:xfrm>
            <a:off x="1160173" y="1447800"/>
            <a:ext cx="5841128" cy="2946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2000" y="304800"/>
            <a:ext cx="739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Find the marginal distribution for X and Y for the following joint probability mass distribution.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643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8559761" cy="375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0044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219200"/>
            <a:ext cx="4307058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2000" y="304800"/>
            <a:ext cx="739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Find the marginal distribution for X and Y for the following joint probability density function.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638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524000"/>
            <a:ext cx="8915400" cy="2579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1143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81534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The concept of  conditional probability distribution: 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The value x of the random variable X represents an event that is a subset of the sample space. If we use the definition of conditional Probability,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where A and B are now the events defined by X = x and Y = y, respectively, then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where X and Y are discrete random variables.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is not difficult to show that the function f(x, y)/g(x), which is strictly a function of y with x fixed, satisfies all the conditions of a probability distribution. This is also true when f(x, y) and g(x) are the joint density and marginal distribution, respectively, of continuous random variables. As a result, it is extremely important that we make use of the special type of distribution of the form f(x, y)/g(x) in order to be able to effectively compute conditional probabilities. This type of distribution is called a conditional probability distribution; the formal definition follows.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24000"/>
            <a:ext cx="4800600" cy="846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19400"/>
            <a:ext cx="688675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7934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8147538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8600" y="3105835"/>
            <a:ext cx="800100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Note: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 we wish to find the probability that the discrete random variable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falls between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when it is known that the discrete variable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Y = 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we evaluate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where the summation extends over all values of X between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When X and Y are continuous, we evaluate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826" y="4125127"/>
            <a:ext cx="3745174" cy="809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310" y="5629603"/>
            <a:ext cx="3693628" cy="771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78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81000"/>
            <a:ext cx="8077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Two ballpoint pens are selected at random from a box that contains 3 blue pens, 2 red pens, and 3 green pens. If X is the number of blue pens selected and Y is the number of red pens selected, find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	1. find the conditional distribution of X, given that Y = 1, and use it to determine P(X = 0 | Y = 1).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2200275"/>
            <a:ext cx="7629525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3440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523875"/>
            <a:ext cx="8829675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4646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971550"/>
            <a:ext cx="874395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0025" y="304800"/>
            <a:ext cx="1400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Example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913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28600"/>
            <a:ext cx="9144000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8" y="4638675"/>
            <a:ext cx="8734425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7339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9044878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3830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42950"/>
            <a:ext cx="65151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0025" y="304800"/>
            <a:ext cx="1400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Example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0"/>
            <a:ext cx="65722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9418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24" y="416487"/>
            <a:ext cx="7818176" cy="606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162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04800"/>
            <a:ext cx="28520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Statistical Independence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73" y="838200"/>
            <a:ext cx="8553427" cy="2357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61972" y="4038600"/>
            <a:ext cx="855342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Two ballpoint pens are selected at random from a box that contains 3 blue pens, 2 red pens, and 3 green pens. If </a:t>
            </a: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is the number of blue pens selected and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is the number of red pens selected, show that the random variables are not statistically independent.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25887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04800"/>
            <a:ext cx="8305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Proof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Let us consider the point (0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1). Then we find the three probabilities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f(0, 1)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g(0)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h(1)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as follows: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70992"/>
            <a:ext cx="6274805" cy="3682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1963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Exercise:</a:t>
            </a:r>
          </a:p>
          <a:p>
            <a:pPr marL="342900" indent="-342900" algn="just"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If the joint probability distribution of X and Y is given by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find  </a:t>
            </a:r>
            <a:r>
              <a:rPr lang="es-ES" dirty="0">
                <a:latin typeface="Times New Roman" pitchFamily="18" charset="0"/>
                <a:cs typeface="Times New Roman" pitchFamily="18" charset="0"/>
              </a:rPr>
              <a:t>(a) P(X ≤ 2, Y = 1);</a:t>
            </a:r>
          </a:p>
          <a:p>
            <a:pPr algn="just"/>
            <a:r>
              <a:rPr lang="es-ES" dirty="0">
                <a:latin typeface="Times New Roman" pitchFamily="18" charset="0"/>
                <a:cs typeface="Times New Roman" pitchFamily="18" charset="0"/>
              </a:rPr>
              <a:t>        (b) P(X &gt;2, Y ≤ 1);</a:t>
            </a:r>
          </a:p>
          <a:p>
            <a:pPr algn="just"/>
            <a:r>
              <a:rPr lang="es-ES" dirty="0">
                <a:latin typeface="Times New Roman" pitchFamily="18" charset="0"/>
                <a:cs typeface="Times New Roman" pitchFamily="18" charset="0"/>
              </a:rPr>
              <a:t>        (c) P(X &gt;Y);</a:t>
            </a:r>
          </a:p>
          <a:p>
            <a:pPr algn="just"/>
            <a:r>
              <a:rPr lang="es-ES" dirty="0">
                <a:latin typeface="Times New Roman" pitchFamily="18" charset="0"/>
                <a:cs typeface="Times New Roman" pitchFamily="18" charset="0"/>
              </a:rPr>
              <a:t>        (d) P(X + Y = 4).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2. A fast-food restaurant operates both a drive through facility and a walk-in facility. On a randomly selected day, let X and Y , respectively, be the proportions of the time that the drive-through and walk-in facilities are in use, and suppose that the joint density function of these random variables is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        (a) Find the marginal density of X.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        (b) Find the marginal density of Y 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        (c) Find the probability that the drive-through facility is busy less than one-half of the time.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3. Let X denote the number of times a certain numerical control machine will malfunction: 1, 2, or 3 times on any given day. Let Y denote the number of times a technician is called on an emergency call. Their joint probability distribution is given as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        (a) Evaluate the marginal distribution of X.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        (b) Evaluate the marginal distribution of Y 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        (c) Find P(Y = 3 | X = 2).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28600"/>
            <a:ext cx="35052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2514600"/>
            <a:ext cx="34480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0"/>
          <a:stretch/>
        </p:blipFill>
        <p:spPr bwMode="auto">
          <a:xfrm>
            <a:off x="2986088" y="4745712"/>
            <a:ext cx="3171825" cy="89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4051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00" y="219045"/>
            <a:ext cx="3661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Mathematical Expectation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1023" y="838200"/>
            <a:ext cx="3346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Mean of a 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Random Variable (X)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" y="1485900"/>
            <a:ext cx="7929563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8159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162" y="474346"/>
            <a:ext cx="877123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 lot containing 7 components is sampled by a quality inspector; the lot contains 4 good components and 3 defective components. A sample of 3 is taken by the inspector. Find the expected value of the number of good components in this sample.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62" y="2176463"/>
            <a:ext cx="8771238" cy="3690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00487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935"/>
          <a:stretch/>
        </p:blipFill>
        <p:spPr bwMode="auto">
          <a:xfrm>
            <a:off x="533400" y="914400"/>
            <a:ext cx="81534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26889" y="457200"/>
            <a:ext cx="119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IN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733800"/>
            <a:ext cx="8324117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04800" y="5105400"/>
            <a:ext cx="8134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Therefore, we can expect this type of device to last,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on average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200 hours.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1675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369121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01023" y="838200"/>
            <a:ext cx="5558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Mean of a Random Variable g(X), which depends on X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081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889" y="457200"/>
            <a:ext cx="119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275479" cy="212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26889" y="3429000"/>
            <a:ext cx="1140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Solution: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318241" y="3429000"/>
            <a:ext cx="39181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The attendant can expect to receive</a:t>
            </a:r>
            <a:endParaRPr lang="en-IN" sz="20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829110"/>
            <a:ext cx="6414558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1263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81000"/>
            <a:ext cx="81534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Our study of random variables and their probability distributions in the preceding sections is restricted to one-dimensional sample spaces, in that we recorded outcomes of an experiment as values assumed by a single random variable.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There will be situations, however, where we may find it desirable to record the simultaneous outcomes of several random variables.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example, we might measure the amount of precipitate P and volume V of gas released from a controlled chemical experiment, giving rise to a two-dimensional sample space consisting of the outcomes (p, v),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might be interested in the hardness H and tensile strength T of cold-drawn copper, resulting in the outcomes (h, t).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X and Y are two discrete random variables, the probability distribution for their simultaneous occurrence can be represented by a function with values f(x, y) for any pair of values (x, y) within the range of the random variables X and Y . It is customary to refer to this function as the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joint probability distribution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of X and Y .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Hence, in the discrete case,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	f(x, y) = P(X = x, Y = y);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that is, the values f(x, y) give the probability that outcomes x and y occur at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same time.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540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6889" y="457200"/>
            <a:ext cx="119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IN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15" y="1143000"/>
            <a:ext cx="6873242" cy="214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26889" y="3429000"/>
            <a:ext cx="1140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Solution: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IN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9" y="4267200"/>
            <a:ext cx="755332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31600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4572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shall now extend our concept of mathematical expectation to the case of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two random variables X and Y with joint probability distribution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f(x, y)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7847561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93388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04800"/>
            <a:ext cx="8458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Let X and Y be the random variables with joint probability  distribution indicated in the following table. Find the expected value of g(X, Y ) = XY .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422858"/>
            <a:ext cx="4301258" cy="203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26184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04800"/>
            <a:ext cx="845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Solution: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By definition, we write.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19200"/>
            <a:ext cx="6227940" cy="216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4800" y="3581400"/>
            <a:ext cx="845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Find E(Y/X) for the density function.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076" y="4381500"/>
            <a:ext cx="6451787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1875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0191" y="361950"/>
            <a:ext cx="63550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Variance and Covariance of Random Variables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50" y="1162050"/>
            <a:ext cx="879835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1313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457200"/>
            <a:ext cx="81534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Let the random variable X represent the number of automobiles that are used for official business purposes on any given workday. The probability distribution for company A is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 that for company B is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Show that the variance of the probability distribution for company B is greater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than that for company A.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549063"/>
            <a:ext cx="2593819" cy="659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590800"/>
            <a:ext cx="3733800" cy="683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42765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457200"/>
            <a:ext cx="8272463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81000" y="5616714"/>
            <a:ext cx="82343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Clearly, the variance of the number of automobiles that are used for official business purposes is greater for company B than for company A.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0907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17620"/>
            <a:ext cx="8453438" cy="1084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1000" y="30480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Theorem: 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74131"/>
            <a:ext cx="8360385" cy="133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61950" y="2174021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Example: 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4247055"/>
            <a:ext cx="1209675" cy="305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97811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457200"/>
            <a:ext cx="8190571" cy="2650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114800"/>
            <a:ext cx="8805559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2400" y="350520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Example: 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0910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304800"/>
            <a:ext cx="8664501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4286310"/>
            <a:ext cx="8458200" cy="1243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3886200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Example: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252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81000"/>
            <a:ext cx="8305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example, if an 18-wheeler is to have its tires serviced and X represents the number of miles these tires have been driven and Y represents the number of tires that need to be replaced, then f(30000, 5) is the probability that the tires are used over 30,000 miles and the truck needs 5 new tires.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471738"/>
            <a:ext cx="8760630" cy="316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14070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533400"/>
            <a:ext cx="8305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Solution 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First, we find the mean of the random variable 2X +3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Now,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33510"/>
            <a:ext cx="5455405" cy="963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62200"/>
            <a:ext cx="6195368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84926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52400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Covariance: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71512"/>
            <a:ext cx="8671724" cy="329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23850" y="4343400"/>
            <a:ext cx="1078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Theorem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712732"/>
            <a:ext cx="8595524" cy="1345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153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81000"/>
            <a:ext cx="8001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For the following joint probability distribution: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Find the covariance of X and Y 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Solution hint: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Use the previous theorem. And answer is 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460" y="823912"/>
            <a:ext cx="4292079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494314"/>
            <a:ext cx="609600" cy="696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52400" y="4343400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Example:</a:t>
            </a:r>
            <a:endParaRPr lang="en-IN" dirty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756667"/>
            <a:ext cx="8802149" cy="1948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83381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8600" y="265611"/>
            <a:ext cx="8748281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18312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2667000"/>
            <a:ext cx="6781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Moments and moment’s generating function</a:t>
            </a:r>
          </a:p>
          <a:p>
            <a:pPr algn="ctr"/>
            <a:r>
              <a:rPr lang="en-US" sz="2800" b="1" dirty="0"/>
              <a:t>&amp;</a:t>
            </a:r>
          </a:p>
          <a:p>
            <a:pPr algn="ctr"/>
            <a:r>
              <a:rPr lang="en-US" sz="2800" b="1" dirty="0"/>
              <a:t>Characteristic functions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9345022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295400"/>
            <a:ext cx="7429500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45539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7819424" cy="300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29719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7803850" cy="45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382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0"/>
            <a:ext cx="7391400" cy="3376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3200400"/>
            <a:ext cx="7543801" cy="1541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696808"/>
            <a:ext cx="7848600" cy="2084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47502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01179"/>
            <a:ext cx="7239000" cy="3429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730824"/>
            <a:ext cx="7239000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152" y="5791200"/>
            <a:ext cx="7642648" cy="963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5899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52" y="2057400"/>
            <a:ext cx="8739348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02960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096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Relationship between the central moments and raw moments:</a:t>
            </a:r>
            <a:endParaRPr lang="en-IN" b="1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69" y="1066800"/>
            <a:ext cx="8450731" cy="245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39913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52400"/>
            <a:ext cx="35573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Moment Generating Functions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29" y="685800"/>
            <a:ext cx="7020971" cy="2579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49238" y="3429000"/>
            <a:ext cx="80089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 can show that the Taylor series expansion of MGF is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3810000"/>
            <a:ext cx="5562600" cy="732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518280" y="4419600"/>
            <a:ext cx="3328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Using the power series expansion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357" y="4746036"/>
            <a:ext cx="5056644" cy="2111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85333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304800"/>
            <a:ext cx="8305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The random variable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can assume the values 1 and -1 with probability each 1/2. Find (a) the moment generating function, (b) the first four moments about the origin.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037" y="1676400"/>
            <a:ext cx="6725163" cy="4729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1000" y="1491734"/>
            <a:ext cx="1140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Solution: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16847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73207"/>
            <a:ext cx="7772400" cy="160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4165" y="1981200"/>
            <a:ext cx="1140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Solution: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79144" y="273207"/>
            <a:ext cx="119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IN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276" y="2133600"/>
            <a:ext cx="6882524" cy="4298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47748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73" y="409575"/>
            <a:ext cx="8927814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5543550" cy="2361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32109" y="4191000"/>
            <a:ext cx="6577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(b) Using the relationship between the central and moments, we have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495800"/>
            <a:ext cx="463434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87868"/>
            <a:ext cx="119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04165" y="1600200"/>
            <a:ext cx="1140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Solution: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42613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304800"/>
            <a:ext cx="2627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i="1" dirty="0">
                <a:latin typeface="Times New Roman" pitchFamily="18" charset="0"/>
                <a:cs typeface="Times New Roman" pitchFamily="18" charset="0"/>
              </a:rPr>
              <a:t>Characteristic Functions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82" y="717137"/>
            <a:ext cx="8653818" cy="499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81" y="1148970"/>
            <a:ext cx="6685659" cy="2203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99112" y="3505200"/>
            <a:ext cx="84638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Find the characteristic function of the random variable X having density function given by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560" y="3998793"/>
            <a:ext cx="2358240" cy="630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114" y="4629725"/>
            <a:ext cx="6148686" cy="1578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99112" y="4625892"/>
            <a:ext cx="1140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Solution: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46715" y="6023926"/>
            <a:ext cx="2283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using Euler’s formulas</a:t>
            </a:r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719" y="6096000"/>
            <a:ext cx="1200921" cy="297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51656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9600"/>
            <a:ext cx="8458200" cy="51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52400" y="236435"/>
            <a:ext cx="119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52400" y="1219200"/>
            <a:ext cx="1140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Solution: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IN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95400"/>
            <a:ext cx="5867400" cy="553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4642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381000"/>
            <a:ext cx="83058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Example: A privately owned business operates both a drive-in facility and a walk-in facility. On a randomly selected day, let X and Y, respectively, be the proportions of the time that the drive-in and the walk-in facilities are in use, and suppose that the joint density function of these random variables is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Verify for the joint probability density function total probability sum is 1.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752600"/>
            <a:ext cx="4307058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19400"/>
            <a:ext cx="6934200" cy="53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68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85800"/>
            <a:ext cx="8205717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137" y="288213"/>
            <a:ext cx="1088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Solution 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0891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"/>
            <a:ext cx="882842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6237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228600"/>
            <a:ext cx="83058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Given the joint probability distribution f(x, y) of the discrete random variables X and Y , the probability distribution g(x) of X alone is obtained by summing f(x, y) over the values of Y . Similarly, the probability distribution h(y) of Y alone is obtained by summing f(x, y) over the values of X. 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define g(x) and h(y) to be the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marginal distributions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of X and Y , respectively. 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When X and Y are continuous random variables, summations are replaced by integrals. We can now make the following general definition.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term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marginal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is used here because, in the discrete case, the values of g(x)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 h(y) are just the marginal totals of the respective columns and rows when the values of f(x, y) are displayed in a rectangular table.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43" y="2743200"/>
            <a:ext cx="8461612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4714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3028</TotalTime>
  <Words>1736</Words>
  <Application>Microsoft Office PowerPoint</Application>
  <PresentationFormat>On-screen Show (4:3)</PresentationFormat>
  <Paragraphs>147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Umakanta Mishra</cp:lastModifiedBy>
  <cp:revision>76</cp:revision>
  <dcterms:created xsi:type="dcterms:W3CDTF">2006-08-16T00:00:00Z</dcterms:created>
  <dcterms:modified xsi:type="dcterms:W3CDTF">2023-01-12T03:38:40Z</dcterms:modified>
</cp:coreProperties>
</file>