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5.wmf"/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Relationship Id="rId3" Type="http://schemas.openxmlformats.org/officeDocument/2006/relationships/oleObject" Target="../embeddings/oleObject25.bin"/><Relationship Id="rId2" Type="http://schemas.openxmlformats.org/officeDocument/2006/relationships/image" Target="../media/image5.wmf"/><Relationship Id="rId15" Type="http://schemas.openxmlformats.org/officeDocument/2006/relationships/vmlDrawing" Target="../drawings/vmlDrawing8.vml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27.wmf"/><Relationship Id="rId12" Type="http://schemas.openxmlformats.org/officeDocument/2006/relationships/oleObject" Target="../embeddings/oleObject31.bin"/><Relationship Id="rId11" Type="http://schemas.openxmlformats.org/officeDocument/2006/relationships/image" Target="../media/image26.wmf"/><Relationship Id="rId10" Type="http://schemas.openxmlformats.org/officeDocument/2006/relationships/oleObject" Target="../embeddings/oleObject30.bin"/><Relationship Id="rId1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9.bin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44.bin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2.bin"/><Relationship Id="rId3" Type="http://schemas.openxmlformats.org/officeDocument/2006/relationships/oleObject" Target="../embeddings/oleObject41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png"/><Relationship Id="rId4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0.wmf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16.wmf"/><Relationship Id="rId14" Type="http://schemas.openxmlformats.org/officeDocument/2006/relationships/oleObject" Target="../embeddings/oleObject14.bin"/><Relationship Id="rId13" Type="http://schemas.openxmlformats.org/officeDocument/2006/relationships/image" Target="../media/image15.wmf"/><Relationship Id="rId12" Type="http://schemas.openxmlformats.org/officeDocument/2006/relationships/oleObject" Target="../embeddings/oleObject13.bin"/><Relationship Id="rId11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5.wmf"/><Relationship Id="rId17" Type="http://schemas.openxmlformats.org/officeDocument/2006/relationships/vmlDrawing" Target="../drawings/vmlDrawing6.vml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22.wmf"/><Relationship Id="rId14" Type="http://schemas.openxmlformats.org/officeDocument/2006/relationships/oleObject" Target="../embeddings/oleObject22.bin"/><Relationship Id="rId13" Type="http://schemas.openxmlformats.org/officeDocument/2006/relationships/image" Target="../media/image21.wmf"/><Relationship Id="rId12" Type="http://schemas.openxmlformats.org/officeDocument/2006/relationships/oleObject" Target="../embeddings/oleObject21.bin"/><Relationship Id="rId11" Type="http://schemas.openxmlformats.org/officeDocument/2006/relationships/image" Target="../media/image20.wmf"/><Relationship Id="rId10" Type="http://schemas.openxmlformats.org/officeDocument/2006/relationships/oleObject" Target="../embeddings/oleObject20.bin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LogisticRegression</a:t>
            </a:r>
            <a:endParaRPr 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485" y="2784475"/>
            <a:ext cx="7694930" cy="1131570"/>
          </a:xfrm>
        </p:spPr>
        <p:txBody>
          <a:bodyPr/>
          <a:p>
            <a:r>
              <a:rPr lang="en-US"/>
              <a:t>                           </a:t>
            </a:r>
            <a:r>
              <a:rPr lang="en-US" sz="2400"/>
              <a:t>Presentation by Anand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Max. Likelihood Approach: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 sz="2800"/>
              <a:t>To learn optimal value of </a:t>
            </a:r>
            <a:r>
              <a:rPr lang="en-US" sz="2800">
                <a:latin typeface="Arial" panose="020B0604020202020204" pitchFamily="34" charset="0"/>
              </a:rPr>
              <a:t>β we use maximum likelihood approach</a:t>
            </a:r>
            <a:endParaRPr lang="en-US" sz="2800">
              <a:latin typeface="Arial" panose="020B0604020202020204" pitchFamily="34" charset="0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</a:rPr>
              <a:t>L(β)      = The probability of observing the data given  (β) with the </a:t>
            </a:r>
            <a:endParaRPr lang="en-US" sz="2800">
              <a:latin typeface="Arial" panose="020B0604020202020204" pitchFamily="34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sz="2800">
                <a:latin typeface="Arial" panose="020B0604020202020204" pitchFamily="34" charset="0"/>
              </a:rPr>
              <a:t>                    actual parameters .</a:t>
            </a:r>
            <a:endParaRPr lang="en-US" sz="2800">
              <a:latin typeface="Arial" panose="020B0604020202020204" pitchFamily="34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sz="2800">
                <a:latin typeface="Arial" panose="020B0604020202020204" pitchFamily="34" charset="0"/>
              </a:rPr>
              <a:t>                = P(y/x,β)  </a:t>
            </a:r>
            <a:endParaRPr lang="en-US" sz="2800">
              <a:latin typeface="Arial" panose="020B0604020202020204" pitchFamily="34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sz="2800">
              <a:latin typeface="Arial" panose="020B0604020202020204" pitchFamily="34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sz="2800">
              <a:latin typeface="Arial" panose="020B0604020202020204" pitchFamily="34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sz="2800">
              <a:latin typeface="Arial" panose="020B0604020202020204" pitchFamily="34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sz="2800">
              <a:latin typeface="Arial" panose="020B0604020202020204" pitchFamily="34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sz="2800">
                <a:latin typeface="Arial" panose="020B0604020202020204" pitchFamily="34" charset="0"/>
              </a:rPr>
              <a:t>          apply log on both sides</a:t>
            </a:r>
            <a:endParaRPr lang="en-US" sz="2800">
              <a:latin typeface="Arial" panose="020B0604020202020204" pitchFamily="34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sz="2800">
                <a:latin typeface="Arial" panose="020B0604020202020204" pitchFamily="34" charset="0"/>
              </a:rPr>
              <a:t>                                    </a:t>
            </a:r>
            <a:endParaRPr lang="en-US" sz="2800"/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2284730" y="3248025"/>
          <a:ext cx="367792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3677920" imgH="2622550" progId="Equation.KSEE3">
                  <p:embed/>
                </p:oleObj>
              </mc:Choice>
              <mc:Fallback>
                <p:oleObj name="" r:id="rId1" imgW="3677920" imgH="2622550" progId="Equation.KSEE3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4730" y="3248025"/>
                        <a:ext cx="3677920" cy="238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 sz="2800"/>
              <a:t>Now, loglikelyhood will be</a:t>
            </a:r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To get the max value of  likelihood derviate it with repect to </a:t>
            </a:r>
            <a:r>
              <a:rPr lang="en-US" sz="2800">
                <a:latin typeface="Arial" panose="020B0604020202020204" pitchFamily="34" charset="0"/>
              </a:rPr>
              <a:t>β</a:t>
            </a:r>
            <a:endParaRPr lang="en-US" sz="2800">
              <a:latin typeface="Arial" panose="020B0604020202020204" pitchFamily="34" charset="0"/>
            </a:endParaRPr>
          </a:p>
          <a:p>
            <a:endParaRPr lang="en-US" sz="2800"/>
          </a:p>
          <a:p>
            <a:pPr marL="0" indent="0">
              <a:buNone/>
            </a:pPr>
            <a:endParaRPr lang="en-US" sz="2800"/>
          </a:p>
        </p:txBody>
      </p:sp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348865" y="3123565"/>
          <a:ext cx="1905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8865" y="3123565"/>
                        <a:ext cx="19050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5571490" y="2195513"/>
          <a:ext cx="1113155" cy="21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71490" y="2195513"/>
                        <a:ext cx="1113155" cy="21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Picture 5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/>
          <p:nvPr/>
        </p:nvGraphicFramePr>
        <p:xfrm>
          <a:off x="3910965" y="2722245"/>
          <a:ext cx="6911340" cy="1202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6456680" imgH="943610" progId="Equation.KSEE3">
                  <p:embed/>
                </p:oleObj>
              </mc:Choice>
              <mc:Fallback>
                <p:oleObj name="" r:id="rId5" imgW="6456680" imgH="943610" progId="Equation.KSEE3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0965" y="2722245"/>
                        <a:ext cx="6911340" cy="1202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2988945" y="4578350"/>
          <a:ext cx="6214110" cy="91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6167755" imgH="901700" progId="Equation.KSEE3">
                  <p:embed/>
                </p:oleObj>
              </mc:Choice>
              <mc:Fallback>
                <p:oleObj name="" r:id="rId7" imgW="6167755" imgH="901700" progId="Equation.KSEE3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8945" y="4578350"/>
                        <a:ext cx="6214110" cy="913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9" imgW="914400" imgH="215900" progId="Equation.KSEE3">
                  <p:embed/>
                </p:oleObj>
              </mc:Choice>
              <mc:Fallback>
                <p:oleObj name="" r:id="rId9" imgW="914400" imgH="215900" progId="Equation.KSEE3">
                  <p:embed/>
                  <p:pic>
                    <p:nvPicPr>
                      <p:cNvPr id="0" name="Picture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/>
          <p:nvPr/>
        </p:nvGraphicFramePr>
        <p:xfrm>
          <a:off x="4031615" y="5582920"/>
          <a:ext cx="364363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0" imgW="1168400" imgH="241300" progId="Equation.KSEE3">
                  <p:embed/>
                </p:oleObj>
              </mc:Choice>
              <mc:Fallback>
                <p:oleObj name="" r:id="rId10" imgW="1168400" imgH="241300" progId="Equation.KSEE3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1615" y="5582920"/>
                        <a:ext cx="3643630" cy="544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/>
          <p:nvPr/>
        </p:nvGraphicFramePr>
        <p:xfrm>
          <a:off x="1337945" y="1786255"/>
          <a:ext cx="7865110" cy="1040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2" imgW="8136890" imgH="1040765" progId="Equation.KSEE3">
                  <p:embed/>
                </p:oleObj>
              </mc:Choice>
              <mc:Fallback>
                <p:oleObj name="" r:id="rId12" imgW="8136890" imgH="1040765" progId="Equation.KSEE3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37945" y="1786255"/>
                        <a:ext cx="7865110" cy="1040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Stochastic Gradient Descent:</a:t>
            </a:r>
            <a:endParaRPr lang="en-US"/>
          </a:p>
        </p:txBody>
      </p:sp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740525" y="538670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40525" y="538670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48010" cy="4953000"/>
          </a:xfrm>
        </p:spPr>
        <p:txBody>
          <a:bodyPr/>
          <a:p>
            <a:r>
              <a:rPr lang="en-US" sz="2800"/>
              <a:t>In stochastic Gradient Descent(SGD) we usually take a single example and update the value of parameters by initialising some value to the parameters.</a:t>
            </a:r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>
                <a:latin typeface="Arial" panose="020B0604020202020204" pitchFamily="34" charset="0"/>
              </a:rPr>
              <a:t>β = β with some intial value</a:t>
            </a:r>
            <a:endParaRPr lang="en-US" sz="2800">
              <a:latin typeface="Arial" panose="020B0604020202020204" pitchFamily="34" charset="0"/>
            </a:endParaRPr>
          </a:p>
          <a:p>
            <a:r>
              <a:rPr lang="en-US" sz="2800">
                <a:latin typeface="Arial" panose="020B0604020202020204" pitchFamily="34" charset="0"/>
              </a:rPr>
              <a:t>α = learning rate</a:t>
            </a:r>
            <a:endParaRPr lang="en-US" sz="2800">
              <a:latin typeface="Arial" panose="020B0604020202020204" pitchFamily="34" charset="0"/>
            </a:endParaRPr>
          </a:p>
          <a:p>
            <a:r>
              <a:rPr lang="en-US" sz="2800">
                <a:latin typeface="Arial" panose="020B0604020202020204" pitchFamily="34" charset="0"/>
              </a:rPr>
              <a:t>l(β) = Log likelihood of the β</a:t>
            </a:r>
            <a:endParaRPr lang="en-US" sz="280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</a:rPr>
              <a:t>              = Partial derivative of log likelihood wrt to β</a:t>
            </a:r>
            <a:endParaRPr lang="en-US" sz="2800">
              <a:latin typeface="Arial" panose="020B0604020202020204" pitchFamily="34" charset="0"/>
            </a:endParaRPr>
          </a:p>
          <a:p>
            <a:endParaRPr lang="en-US" sz="2800">
              <a:latin typeface="Arial" panose="020B0604020202020204" pitchFamily="34" charset="0"/>
            </a:endParaRPr>
          </a:p>
          <a:p>
            <a:endParaRPr lang="en-US" sz="2800">
              <a:latin typeface="Arial" panose="020B0604020202020204" pitchFamily="34" charset="0"/>
            </a:endParaRPr>
          </a:p>
          <a:p>
            <a:endParaRPr lang="en-US" sz="2800"/>
          </a:p>
        </p:txBody>
      </p:sp>
      <p:graphicFrame>
        <p:nvGraphicFramePr>
          <p:cNvPr id="7" name="Object 6"/>
          <p:cNvGraphicFramePr/>
          <p:nvPr/>
        </p:nvGraphicFramePr>
        <p:xfrm>
          <a:off x="4717415" y="2631440"/>
          <a:ext cx="3693160" cy="74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3612515" imgH="769620" progId="Equation.KSEE3">
                  <p:embed/>
                </p:oleObj>
              </mc:Choice>
              <mc:Fallback>
                <p:oleObj name="" r:id="rId3" imgW="3612515" imgH="769620" progId="Equation.KSEE3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7415" y="2631440"/>
                        <a:ext cx="3693160" cy="748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875665" y="5111750"/>
          <a:ext cx="982345" cy="65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189355" imgH="648970" progId="Equation.KSEE3">
                  <p:embed/>
                </p:oleObj>
              </mc:Choice>
              <mc:Fallback>
                <p:oleObj name="" r:id="rId5" imgW="1189355" imgH="648970" progId="Equation.KSEE3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665" y="5111750"/>
                        <a:ext cx="982345" cy="65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432800" y="35433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32800" y="35433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/>
              <a:t>The value of j</a:t>
            </a:r>
            <a:r>
              <a:rPr lang="en-US" sz="1600"/>
              <a:t>th </a:t>
            </a:r>
            <a:r>
              <a:rPr lang="en-US"/>
              <a:t>component of </a:t>
            </a:r>
            <a:r>
              <a:rPr lang="en-US">
                <a:latin typeface="Arial" panose="020B0604020202020204" pitchFamily="34" charset="0"/>
              </a:rPr>
              <a:t>β will be</a:t>
            </a:r>
            <a:endParaRPr lang="en-US">
              <a:latin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</a:rPr>
              <a:t> replace the value of loglikelihood derivative</a:t>
            </a:r>
            <a:endParaRPr lang="en-US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/>
          <p:nvPr/>
        </p:nvGraphicFramePr>
        <p:xfrm>
          <a:off x="3890645" y="1993900"/>
          <a:ext cx="4410710" cy="86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282700" imgH="241300" progId="Equation.KSEE3">
                  <p:embed/>
                </p:oleObj>
              </mc:Choice>
              <mc:Fallback>
                <p:oleObj name="" r:id="rId3" imgW="1282700" imgH="241300" progId="Equation.KSEE3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0645" y="1993900"/>
                        <a:ext cx="4410710" cy="86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Picture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5921693" y="4898708"/>
          <a:ext cx="30829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21693" y="4898708"/>
                        <a:ext cx="308292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/>
          <p:nvPr/>
        </p:nvGraphicFramePr>
        <p:xfrm>
          <a:off x="3286125" y="3971290"/>
          <a:ext cx="6593205" cy="83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7542530" imgH="3132455" progId="Equation.KSEE3">
                  <p:embed/>
                </p:oleObj>
              </mc:Choice>
              <mc:Fallback>
                <p:oleObj name="" r:id="rId7" imgW="7542530" imgH="3132455" progId="Equation.KSEE3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6125" y="3971290"/>
                        <a:ext cx="6593205" cy="83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Newton Raphson Method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615" y="1174750"/>
            <a:ext cx="10852785" cy="5299710"/>
          </a:xfrm>
        </p:spPr>
        <p:txBody>
          <a:bodyPr/>
          <a:p>
            <a:r>
              <a:rPr lang="en-US"/>
              <a:t>We can also use this method to find the new values of the coefficients(</a:t>
            </a:r>
            <a:r>
              <a:rPr lang="en-US">
                <a:latin typeface="Arial" panose="020B0604020202020204" pitchFamily="34" charset="0"/>
              </a:rPr>
              <a:t>β)</a:t>
            </a:r>
            <a:endParaRPr lang="en-US">
              <a:latin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</a:rPr>
              <a:t>In matrics representation,after solving</a:t>
            </a:r>
            <a:endParaRPr lang="en-US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</a:rPr>
              <a:t>R=z*(1-z)</a:t>
            </a:r>
            <a:endParaRPr lang="en-US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844165" y="354266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4165" y="354266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5433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5433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2985135" y="2215515"/>
          <a:ext cx="5874385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4542790" imgH="1412875" progId="Equation.KSEE3">
                  <p:embed/>
                </p:oleObj>
              </mc:Choice>
              <mc:Fallback>
                <p:oleObj name="" r:id="rId4" imgW="4542790" imgH="1412875" progId="Equation.KSEE3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5135" y="2215515"/>
                        <a:ext cx="5874385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/>
          <p:nvPr/>
        </p:nvGraphicFramePr>
        <p:xfrm>
          <a:off x="3181350" y="4768850"/>
          <a:ext cx="540893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5415280" imgH="663575" progId="Equation.KSEE3">
                  <p:embed/>
                </p:oleObj>
              </mc:Choice>
              <mc:Fallback>
                <p:oleObj name="" r:id="rId7" imgW="5415280" imgH="663575" progId="Equation.KSEE3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1350" y="4768850"/>
                        <a:ext cx="5408930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065" y="1174750"/>
            <a:ext cx="10808335" cy="4953000"/>
          </a:xfrm>
        </p:spPr>
        <p:txBody>
          <a:bodyPr/>
          <a:p>
            <a:pPr marL="0" indent="0">
              <a:buNone/>
            </a:pPr>
            <a:endParaRPr lang="en-US" sz="9600">
              <a:latin typeface="Gabriola" panose="04040605051002020D02" charset="0"/>
            </a:endParaRPr>
          </a:p>
          <a:p>
            <a:pPr marL="0" indent="0">
              <a:buNone/>
            </a:pPr>
            <a:r>
              <a:rPr lang="en-US" sz="9600">
                <a:latin typeface="Gabriola" panose="04040605051002020D02" charset="0"/>
              </a:rPr>
              <a:t>               </a:t>
            </a:r>
            <a:r>
              <a:rPr lang="en-US" sz="9600">
                <a:solidFill>
                  <a:srgbClr val="002060"/>
                </a:solidFill>
                <a:latin typeface="Gabriola" panose="04040605051002020D02" charset="0"/>
              </a:rPr>
              <a:t> Thank you</a:t>
            </a:r>
            <a:endParaRPr lang="en-US" sz="9600">
              <a:solidFill>
                <a:srgbClr val="002060"/>
              </a:solidFill>
              <a:latin typeface="Gabriola" panose="04040605051002020D0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          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0" y="1174750"/>
            <a:ext cx="7423150" cy="4953000"/>
          </a:xfrm>
        </p:spPr>
        <p:txBody>
          <a:bodyPr/>
          <a:p>
            <a:pPr marL="514350" indent="-514350">
              <a:buFont typeface="+mj-lt"/>
              <a:buAutoNum type="arabicPeriod"/>
            </a:pPr>
            <a:r>
              <a:rPr lang="en-US"/>
              <a:t> Definition of Logistic Regression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Simple Linear Regression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Sigmoid Function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Probability Equation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Sigmoid Function Graph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Max.Likelihood Approach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Stochastic Gradient Descent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Newton Raphson Method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Defnition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Form of regression that allows prediction of discrete variables by a mix of continuous and discrete predictors.</a:t>
            </a:r>
            <a:endParaRPr lang="en-US"/>
          </a:p>
          <a:p>
            <a:r>
              <a:rPr lang="en-US"/>
              <a:t>Logistic Regression is often used because the relationship between the discrete variable and a predictor is </a:t>
            </a:r>
            <a:r>
              <a:rPr lang="en-US" b="1"/>
              <a:t>N</a:t>
            </a:r>
            <a:r>
              <a:rPr lang="en-US" b="1"/>
              <a:t>on linear</a:t>
            </a:r>
            <a:r>
              <a:rPr lang="en-US"/>
              <a:t>.</a:t>
            </a:r>
            <a:endParaRPr lang="en-US"/>
          </a:p>
          <a:p>
            <a:r>
              <a:rPr lang="en-US"/>
              <a:t>Logistic Regression is an extremely efficient mechanism for calculating probabilities.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Simple Linear Regression: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93095" cy="5194935"/>
          </a:xfrm>
        </p:spPr>
        <p:txBody>
          <a:bodyPr>
            <a:noAutofit/>
          </a:bodyPr>
          <a:p>
            <a:pPr>
              <a:buFont typeface="Wingdings" panose="05000000000000000000" charset="0"/>
              <a:buChar char=""/>
            </a:pPr>
            <a:r>
              <a:rPr lang="en-US" sz="2400">
                <a:sym typeface="+mn-ea"/>
              </a:rPr>
              <a:t>Simple Linear RegressionIt assumes that their is a linear relationship exist between dependent variable y and independent variable x.Using a simple equation to setup the relation between y &amp; x.</a:t>
            </a:r>
            <a:endParaRPr lang="en-US" sz="2400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sz="2400">
                <a:sym typeface="+mn-ea"/>
              </a:rPr>
              <a:t>It is a very simple approach for supervised machine learning.It is usefull tool for predicting quantitative response.</a:t>
            </a:r>
            <a:endParaRPr lang="en-US" sz="24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400">
                <a:sym typeface="+mn-ea"/>
              </a:rPr>
              <a:t>                                </a:t>
            </a:r>
            <a:endParaRPr lang="en-US" sz="24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4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400">
                <a:sym typeface="+mn-ea"/>
              </a:rPr>
              <a:t>Y -- Dependent Variable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X -- Independent Variable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sym typeface="+mn-ea"/>
              </a:rPr>
              <a:t>β</a:t>
            </a:r>
            <a:r>
              <a:rPr lang="en-US" sz="1200">
                <a:latin typeface="Arial" panose="020B0604020202020204" pitchFamily="34" charset="0"/>
                <a:sym typeface="+mn-ea"/>
              </a:rPr>
              <a:t>1 </a:t>
            </a:r>
            <a:r>
              <a:rPr lang="en-US" sz="2400">
                <a:latin typeface="Arial" panose="020B0604020202020204" pitchFamily="34" charset="0"/>
                <a:sym typeface="+mn-ea"/>
              </a:rPr>
              <a:t>-- slope</a:t>
            </a:r>
            <a:endParaRPr lang="en-US" sz="2400">
              <a:latin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sym typeface="+mn-ea"/>
              </a:rPr>
              <a:t>β</a:t>
            </a:r>
            <a:r>
              <a:rPr lang="en-US" sz="1200">
                <a:latin typeface="Arial" panose="020B0604020202020204" pitchFamily="34" charset="0"/>
                <a:sym typeface="+mn-ea"/>
              </a:rPr>
              <a:t>0 </a:t>
            </a:r>
            <a:r>
              <a:rPr lang="en-US" sz="2400">
                <a:latin typeface="Arial" panose="020B0604020202020204" pitchFamily="34" charset="0"/>
                <a:sym typeface="+mn-ea"/>
              </a:rPr>
              <a:t>-- Y Intercept</a:t>
            </a:r>
            <a:endParaRPr lang="en-US" sz="2400">
              <a:latin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sym typeface="+mn-ea"/>
              </a:rPr>
              <a:t>έ --Irresidual error</a:t>
            </a:r>
            <a:endParaRPr lang="en-US" sz="2400">
              <a:latin typeface="Arial" panose="020B0604020202020204" pitchFamily="34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400">
                <a:sym typeface="+mn-ea"/>
              </a:rPr>
              <a:t>  </a:t>
            </a:r>
            <a:endParaRPr lang="en-US" sz="2400">
              <a:sym typeface="+mn-ea"/>
            </a:endParaRPr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5328285" y="3251200"/>
          <a:ext cx="2805430" cy="71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277110" imgH="600075" progId="Equation.KSEE3">
                  <p:embed/>
                </p:oleObj>
              </mc:Choice>
              <mc:Fallback>
                <p:oleObj name="" r:id="rId1" imgW="2277110" imgH="600075" progId="Equation.KSEE3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28285" y="3251200"/>
                        <a:ext cx="2805430" cy="718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19480"/>
            <a:ext cx="10694670" cy="5257800"/>
          </a:xfrm>
        </p:spPr>
        <p:txBody>
          <a:bodyPr>
            <a:normAutofit lnSpcReduction="10000"/>
          </a:bodyPr>
          <a:p>
            <a:r>
              <a:rPr lang="en-US" sz="2800"/>
              <a:t>In many cases,we map the logistic regression output into the solution to a binary classification problem,in which goal is to correctly predict one of two possible labels.{eg: whether the mail is spam/not spam}</a:t>
            </a:r>
            <a:endParaRPr lang="en-US" sz="2800"/>
          </a:p>
          <a:p>
            <a:r>
              <a:rPr lang="en-US" sz="2800"/>
              <a:t>We use sigmoid function to get our output in range ' 0 to 1' that comes from the linear equation.</a:t>
            </a:r>
            <a:endParaRPr lang="en-US" sz="2800"/>
          </a:p>
          <a:p>
            <a:endParaRPr lang="en-US" sz="2800"/>
          </a:p>
          <a:p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     z is a linear function of x.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</a:t>
            </a:r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Sigmoid Function:</a:t>
            </a:r>
            <a:endParaRPr lang="en-US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5669280" y="3514725"/>
          <a:ext cx="2423160" cy="124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2382520" imgH="1421130" progId="Equation.KSEE3">
                  <p:embed/>
                </p:oleObj>
              </mc:Choice>
              <mc:Fallback>
                <p:oleObj name="" r:id="rId1" imgW="2382520" imgH="1421130" progId="Equation.KSEE3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69280" y="3514725"/>
                        <a:ext cx="2423160" cy="124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/>
          <p:nvPr>
            <p:ph type="title"/>
          </p:nvPr>
        </p:nvSpPr>
        <p:spPr>
          <a:xfrm>
            <a:off x="609600" y="274955"/>
            <a:ext cx="10972800" cy="946150"/>
          </a:xfrm>
        </p:spPr>
        <p:txBody>
          <a:bodyPr>
            <a:normAutofit/>
          </a:bodyPr>
          <a:p>
            <a:r>
              <a:rPr lang="en-US"/>
              <a:t>Calculation:</a:t>
            </a:r>
            <a:endParaRPr lang="en-US"/>
          </a:p>
        </p:txBody>
      </p:sp>
      <p:sp>
        <p:nvSpPr>
          <p:cNvPr id="9" name="Content Placeholder 8"/>
          <p:cNvSpPr/>
          <p:nvPr>
            <p:ph sz="half" idx="1"/>
          </p:nvPr>
        </p:nvSpPr>
        <p:spPr>
          <a:xfrm>
            <a:off x="838200" y="1221740"/>
            <a:ext cx="10742295" cy="5785485"/>
          </a:xfrm>
        </p:spPr>
        <p:txBody>
          <a:bodyPr/>
          <a:p>
            <a:r>
              <a:rPr lang="en-US" sz="2800"/>
              <a:t>From linear regression,(Z) is the dependent variable that having a linear relation with independent variable (X).</a:t>
            </a:r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Y is the output of logistic regression model for a particular example.</a:t>
            </a:r>
            <a:endParaRPr lang="en-US" sz="2800"/>
          </a:p>
          <a:p>
            <a:r>
              <a:rPr lang="en-US" sz="2800"/>
              <a:t>Sigmoid function will yield the output (Y)value in between '0 &amp; 1'.</a:t>
            </a:r>
            <a:endParaRPr lang="en-US" sz="2800"/>
          </a:p>
        </p:txBody>
      </p:sp>
      <p:graphicFrame>
        <p:nvGraphicFramePr>
          <p:cNvPr id="11" name="Object 10"/>
          <p:cNvGraphicFramePr/>
          <p:nvPr/>
        </p:nvGraphicFramePr>
        <p:xfrm>
          <a:off x="5957570" y="3465830"/>
          <a:ext cx="533400" cy="18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57570" y="3465830"/>
                        <a:ext cx="533400" cy="180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Content Placeholder 14"/>
          <p:cNvGraphicFramePr/>
          <p:nvPr>
            <p:ph sz="half" idx="2"/>
          </p:nvPr>
        </p:nvGraphicFramePr>
        <p:xfrm>
          <a:off x="5537200" y="3841115"/>
          <a:ext cx="2070100" cy="94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876935" imgH="365125" progId="Equation.KSEE3">
                  <p:embed/>
                </p:oleObj>
              </mc:Choice>
              <mc:Fallback>
                <p:oleObj name="" r:id="rId3" imgW="876935" imgH="365125" progId="Equation.KSEE3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7200" y="3841115"/>
                        <a:ext cx="2070100" cy="94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/>
          <p:nvPr/>
        </p:nvGraphicFramePr>
        <p:xfrm>
          <a:off x="5246370" y="2156460"/>
          <a:ext cx="3644265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3533140" imgH="2160270" progId="Equation.KSEE3">
                  <p:embed/>
                </p:oleObj>
              </mc:Choice>
              <mc:Fallback>
                <p:oleObj name="" r:id="rId5" imgW="3533140" imgH="2160270" progId="Equation.KSEE3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6370" y="2156460"/>
                        <a:ext cx="3644265" cy="236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38200" y="184785"/>
            <a:ext cx="10515600" cy="887095"/>
          </a:xfrm>
        </p:spPr>
        <p:txBody>
          <a:bodyPr>
            <a:normAutofit fontScale="90000"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Probability Equation for Single &amp; Multiple Feature: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ontent Placeholder 11"/>
          <p:cNvSpPr/>
          <p:nvPr>
            <p:ph sz="half" idx="1"/>
          </p:nvPr>
        </p:nvSpPr>
        <p:spPr>
          <a:xfrm>
            <a:off x="838200" y="1191895"/>
            <a:ext cx="10514965" cy="5213985"/>
          </a:xfrm>
        </p:spPr>
        <p:txBody>
          <a:bodyPr/>
          <a:p>
            <a:r>
              <a:rPr lang="en-US" sz="2800"/>
              <a:t>Probability equation of Logistic Regression for a single feature(X) is</a:t>
            </a:r>
            <a:endParaRPr lang="en-US" sz="2800"/>
          </a:p>
          <a:p>
            <a:endParaRPr lang="en-US" sz="2800"/>
          </a:p>
          <a:p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endParaRPr lang="en-US" sz="2800"/>
          </a:p>
          <a:p>
            <a:r>
              <a:rPr lang="en-US" sz="2800"/>
              <a:t>Probability equation of Logistic Regression for multiple feature (X1,X2..)is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  <p:graphicFrame>
        <p:nvGraphicFramePr>
          <p:cNvPr id="17" name="Content Placeholder 16"/>
          <p:cNvGraphicFramePr/>
          <p:nvPr>
            <p:ph sz="half" idx="2"/>
          </p:nvPr>
        </p:nvGraphicFramePr>
        <p:xfrm>
          <a:off x="3782060" y="1650365"/>
          <a:ext cx="4627880" cy="293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3557905" imgH="2443480" progId="Equation.KSEE3">
                  <p:embed/>
                </p:oleObj>
              </mc:Choice>
              <mc:Fallback>
                <p:oleObj name="" r:id="rId1" imgW="3557905" imgH="2443480" progId="Equation.KSEE3">
                  <p:embed/>
                  <p:pic>
                    <p:nvPicPr>
                      <p:cNvPr id="0" name="Picture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82060" y="1650365"/>
                        <a:ext cx="4627880" cy="293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/>
          <p:nvPr/>
        </p:nvGraphicFramePr>
        <p:xfrm>
          <a:off x="3689985" y="5268595"/>
          <a:ext cx="565658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3" imgW="5656580" imgH="1046480" progId="Equation.KSEE3">
                  <p:embed/>
                </p:oleObj>
              </mc:Choice>
              <mc:Fallback>
                <p:oleObj name="" r:id="rId3" imgW="5656580" imgH="1046480" progId="Equation.KSEE3">
                  <p:embed/>
                  <p:pic>
                    <p:nvPicPr>
                      <p:cNvPr id="0" name="Picture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9985" y="5268595"/>
                        <a:ext cx="5656580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Sigmoid Function Graph</a:t>
            </a:r>
            <a:endParaRPr lang="en-US"/>
          </a:p>
        </p:txBody>
      </p:sp>
      <p:sp>
        <p:nvSpPr>
          <p:cNvPr id="7" name="Content Placeholder 6"/>
          <p:cNvSpPr/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 sz="2800"/>
              <a:t>Y is the function of Z , and Z is the function of X.</a:t>
            </a:r>
            <a:endParaRPr lang="en-US" sz="2800"/>
          </a:p>
          <a:p>
            <a:endParaRPr lang="en-US" sz="2800"/>
          </a:p>
          <a:p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                   as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                   as </a:t>
            </a:r>
            <a:endParaRPr lang="en-US" sz="2800"/>
          </a:p>
          <a:p>
            <a:endParaRPr lang="en-US" sz="2800"/>
          </a:p>
        </p:txBody>
      </p:sp>
      <p:graphicFrame>
        <p:nvGraphicFramePr>
          <p:cNvPr id="8" name="Content Placeholder 7"/>
          <p:cNvGraphicFramePr/>
          <p:nvPr>
            <p:ph sz="half" idx="2"/>
          </p:nvPr>
        </p:nvGraphicFramePr>
        <p:xfrm>
          <a:off x="2489835" y="1725295"/>
          <a:ext cx="2769870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113280" imgH="999490" progId="Equation.KSEE3">
                  <p:embed/>
                </p:oleObj>
              </mc:Choice>
              <mc:Fallback>
                <p:oleObj name="" r:id="rId1" imgW="2113280" imgH="999490" progId="Equation.KSEE3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9835" y="1725295"/>
                        <a:ext cx="2769870" cy="86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/>
          <p:nvPr/>
        </p:nvGraphicFramePr>
        <p:xfrm>
          <a:off x="6871335" y="1884045"/>
          <a:ext cx="2557145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2555875" imgH="515620" progId="Equation.KSEE3">
                  <p:embed/>
                </p:oleObj>
              </mc:Choice>
              <mc:Fallback>
                <p:oleObj name="" r:id="rId3" imgW="2555875" imgH="515620" progId="Equation.KSEE3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1335" y="1884045"/>
                        <a:ext cx="2557145" cy="544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145" y="2588260"/>
            <a:ext cx="4854575" cy="3539490"/>
          </a:xfrm>
          <a:prstGeom prst="rect">
            <a:avLst/>
          </a:prstGeom>
        </p:spPr>
      </p:pic>
      <p:graphicFrame>
        <p:nvGraphicFramePr>
          <p:cNvPr id="14" name="Object 13"/>
          <p:cNvGraphicFramePr/>
          <p:nvPr/>
        </p:nvGraphicFramePr>
        <p:xfrm>
          <a:off x="829310" y="3188970"/>
          <a:ext cx="166116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6" imgW="1112520" imgH="474345" progId="Equation.KSEE3">
                  <p:embed/>
                </p:oleObj>
              </mc:Choice>
              <mc:Fallback>
                <p:oleObj name="" r:id="rId6" imgW="1112520" imgH="474345" progId="Equation.KSEE3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9310" y="3188970"/>
                        <a:ext cx="1661160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8" imgW="914400" imgH="215900" progId="Equation.KSEE3">
                  <p:embed/>
                </p:oleObj>
              </mc:Choice>
              <mc:Fallback>
                <p:oleObj name="" r:id="rId8" imgW="914400" imgH="215900" progId="Equation.KSEE3">
                  <p:embed/>
                  <p:pic>
                    <p:nvPicPr>
                      <p:cNvPr id="0" name="Picture 205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/>
          <p:nvPr/>
        </p:nvGraphicFramePr>
        <p:xfrm>
          <a:off x="3245485" y="3216275"/>
          <a:ext cx="2523490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0" imgW="2491740" imgH="639445" progId="Equation.KSEE3">
                  <p:embed/>
                </p:oleObj>
              </mc:Choice>
              <mc:Fallback>
                <p:oleObj name="" r:id="rId10" imgW="2491740" imgH="639445" progId="Equation.KSEE3">
                  <p:embed/>
                  <p:pic>
                    <p:nvPicPr>
                      <p:cNvPr id="0" name="Picture 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45485" y="3216275"/>
                        <a:ext cx="2523490" cy="585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/>
          <p:nvPr/>
        </p:nvGraphicFramePr>
        <p:xfrm>
          <a:off x="3323590" y="4243070"/>
          <a:ext cx="2315210" cy="598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2" imgW="2375535" imgH="610870" progId="Equation.KSEE3">
                  <p:embed/>
                </p:oleObj>
              </mc:Choice>
              <mc:Fallback>
                <p:oleObj name="" r:id="rId12" imgW="2375535" imgH="610870" progId="Equation.KSEE3">
                  <p:embed/>
                  <p:pic>
                    <p:nvPicPr>
                      <p:cNvPr id="0" name="Picture 1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23590" y="4243070"/>
                        <a:ext cx="2315210" cy="598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/>
          <p:nvPr/>
        </p:nvGraphicFramePr>
        <p:xfrm>
          <a:off x="829310" y="4243070"/>
          <a:ext cx="1759585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4" imgW="1515745" imgH="534670" progId="Equation.KSEE3">
                  <p:embed/>
                </p:oleObj>
              </mc:Choice>
              <mc:Fallback>
                <p:oleObj name="" r:id="rId14" imgW="1515745" imgH="534670" progId="Equation.KSEE3">
                  <p:embed/>
                  <p:pic>
                    <p:nvPicPr>
                      <p:cNvPr id="0" name="Picture 2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9310" y="4243070"/>
                        <a:ext cx="1759585" cy="59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Probability of (Y) given (X):</a:t>
            </a:r>
            <a:endParaRPr lang="en-US"/>
          </a:p>
        </p:txBody>
      </p:sp>
      <p:graphicFrame>
        <p:nvGraphicFramePr>
          <p:cNvPr id="8" name="Content Placeholder 7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432165" y="354266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30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32165" y="354266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373505" y="1323340"/>
          <a:ext cx="8419465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8419465" imgH="850265" progId="Equation.KSEE3">
                  <p:embed/>
                </p:oleObj>
              </mc:Choice>
              <mc:Fallback>
                <p:oleObj name="" r:id="rId3" imgW="8419465" imgH="850265" progId="Equation.KSEE3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3505" y="1323340"/>
                        <a:ext cx="8419465" cy="8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/>
          <p:nvPr/>
        </p:nvGraphicFramePr>
        <p:xfrm>
          <a:off x="3311525" y="2295525"/>
          <a:ext cx="704024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5" imgW="6261735" imgH="1360170" progId="Equation.KSEE3">
                  <p:embed/>
                </p:oleObj>
              </mc:Choice>
              <mc:Fallback>
                <p:oleObj name="" r:id="rId5" imgW="6261735" imgH="1360170" progId="Equation.KSEE3">
                  <p:embed/>
                  <p:pic>
                    <p:nvPicPr>
                      <p:cNvPr id="0" name="Picture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1525" y="2295525"/>
                        <a:ext cx="7040245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/>
          <p:nvPr/>
        </p:nvGraphicFramePr>
        <p:xfrm>
          <a:off x="3311525" y="3893185"/>
          <a:ext cx="4354195" cy="108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7" imgW="1333500" imgH="431800" progId="Equation.KSEE3">
                  <p:embed/>
                </p:oleObj>
              </mc:Choice>
              <mc:Fallback>
                <p:oleObj name="" r:id="rId7" imgW="1333500" imgH="431800" progId="Equation.KSEE3">
                  <p:embed/>
                  <p:pic>
                    <p:nvPicPr>
                      <p:cNvPr id="0" name="Picture 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1525" y="3893185"/>
                        <a:ext cx="4354195" cy="1081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914400" imgH="215900" progId="Equation.KSEE3">
                  <p:embed/>
                </p:oleObj>
              </mc:Choice>
              <mc:Fallback>
                <p:oleObj name="" r:id="rId9" imgW="914400" imgH="215900" progId="Equation.KSEE3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/>
          <p:nvPr/>
        </p:nvGraphicFramePr>
        <p:xfrm>
          <a:off x="3357880" y="5283835"/>
          <a:ext cx="4261485" cy="103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0" imgW="4138295" imgH="1081405" progId="Equation.KSEE3">
                  <p:embed/>
                </p:oleObj>
              </mc:Choice>
              <mc:Fallback>
                <p:oleObj name="" r:id="rId10" imgW="4138295" imgH="1081405" progId="Equation.KSEE3">
                  <p:embed/>
                  <p:pic>
                    <p:nvPicPr>
                      <p:cNvPr id="0" name="Picture 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7880" y="5283835"/>
                        <a:ext cx="4261485" cy="1033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/>
          <p:nvPr/>
        </p:nvGraphicFramePr>
        <p:xfrm>
          <a:off x="8146415" y="4208145"/>
          <a:ext cx="109347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2" imgW="1113155" imgH="421005" progId="Equation.KSEE3">
                  <p:embed/>
                </p:oleObj>
              </mc:Choice>
              <mc:Fallback>
                <p:oleObj name="" r:id="rId12" imgW="1113155" imgH="421005" progId="Equation.KSEE3">
                  <p:embed/>
                  <p:pic>
                    <p:nvPicPr>
                      <p:cNvPr id="0" name="Picture 3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46415" y="4208145"/>
                        <a:ext cx="1093470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/>
          <p:nvPr/>
        </p:nvGraphicFramePr>
        <p:xfrm>
          <a:off x="8146415" y="5537200"/>
          <a:ext cx="109347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4" imgW="368300" imgH="177165" progId="Equation.KSEE3">
                  <p:embed/>
                </p:oleObj>
              </mc:Choice>
              <mc:Fallback>
                <p:oleObj name="" r:id="rId14" imgW="368300" imgH="177165" progId="Equation.KSEE3">
                  <p:embed/>
                  <p:pic>
                    <p:nvPicPr>
                      <p:cNvPr id="0" name="Picture 3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6415" y="5537200"/>
                        <a:ext cx="1093470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2995</Words>
  <Application>WPS Presentation</Application>
  <PresentationFormat>Widescreen</PresentationFormat>
  <Paragraphs>139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44</vt:i4>
      </vt:variant>
      <vt:variant>
        <vt:lpstr>幻灯片标题</vt:lpstr>
      </vt:variant>
      <vt:variant>
        <vt:i4>15</vt:i4>
      </vt:variant>
    </vt:vector>
  </HeadingPairs>
  <TitlesOfParts>
    <vt:vector size="71" baseType="lpstr">
      <vt:lpstr>Arial</vt:lpstr>
      <vt:lpstr>SimSun</vt:lpstr>
      <vt:lpstr>Wingdings</vt:lpstr>
      <vt:lpstr>Wingdings</vt:lpstr>
      <vt:lpstr>Microsoft YaHei</vt:lpstr>
      <vt:lpstr/>
      <vt:lpstr>Arial Unicode MS</vt:lpstr>
      <vt:lpstr>Calibri</vt:lpstr>
      <vt:lpstr>Segoe Print</vt:lpstr>
      <vt:lpstr>Times New Roman</vt:lpstr>
      <vt:lpstr>Gabriola</vt:lpstr>
      <vt:lpstr>Communications and Dialogues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LogisticRegression</vt:lpstr>
      <vt:lpstr>PowerPoint 演示文稿</vt:lpstr>
      <vt:lpstr>Defnition</vt:lpstr>
      <vt:lpstr>Simple Linear Regression:</vt:lpstr>
      <vt:lpstr>Sigmoid Function:</vt:lpstr>
      <vt:lpstr>Calculation:</vt:lpstr>
      <vt:lpstr>Probability Equation for Single &amp; Multiple Feature:</vt:lpstr>
      <vt:lpstr>Sigmoid Function Graph</vt:lpstr>
      <vt:lpstr>Probability of (Y) given (X):</vt:lpstr>
      <vt:lpstr>Max. Likelyhood Approach:</vt:lpstr>
      <vt:lpstr>PowerPoint 演示文稿</vt:lpstr>
      <vt:lpstr>Stochastic Gradient Descent: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LogisticRegression</dc:title>
  <dc:creator>Anand Yarramilli</dc:creator>
  <cp:lastModifiedBy>Anand Yarramilli</cp:lastModifiedBy>
  <cp:revision>11</cp:revision>
  <dcterms:created xsi:type="dcterms:W3CDTF">2018-06-03T18:43:00Z</dcterms:created>
  <dcterms:modified xsi:type="dcterms:W3CDTF">2018-06-04T09:48:27Z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