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7601" autoAdjust="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6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06EFBD0-296E-42E9-9C97-E8A4F03F9D81}" type="datetime3">
              <a:rPr lang="en-US" smtClean="0"/>
              <a:t>2 July 2021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0E0B373-EF13-4D7B-B685-BF178A5782B3}" type="datetime3">
              <a:rPr lang="en-US" smtClean="0"/>
              <a:t>2 July 2021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4F3CC67-18D3-43EE-929B-523CAC468AB4}" type="datetime3">
              <a:rPr lang="en-US" smtClean="0"/>
              <a:t>2 July 2021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889-B996-4D16-80B4-41DC4A0F58BE}" type="datetime3">
              <a:rPr lang="en-US" smtClean="0"/>
              <a:t>2 July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B10261A-1823-40F4-8BA3-3CC1A58DD6A4}" type="datetime3">
              <a:rPr lang="en-US" smtClean="0"/>
              <a:t>2 July 2021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2CA40A5-F259-4167-BFEA-E9F9ADE128E3}" type="datetime3">
              <a:rPr lang="en-US" smtClean="0"/>
              <a:t>2 July 2021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5BB6898-438A-419D-A39B-E4FEA64C82B6}" type="datetime3">
              <a:rPr lang="en-US" smtClean="0"/>
              <a:t>2 July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E60FE56-57B0-4450-8D8F-7102C844E30F}" type="datetime3">
              <a:rPr lang="en-US" smtClean="0"/>
              <a:t>2 July 2021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E215CE3-AA15-47E0-AADB-AE498D2C68C6}" type="datetime3">
              <a:rPr lang="en-US" smtClean="0"/>
              <a:t>2 July 2021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58B21E5-F16C-49FF-A8FF-C46063C07785}" type="datetime3">
              <a:rPr lang="en-US" smtClean="0"/>
              <a:t>2 July 2021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F071749-DDF8-44E8-8FAE-778B38F8DA9B}" type="datetime3">
              <a:rPr lang="en-US" smtClean="0"/>
              <a:t>2 July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4C1788-00F9-47F2-AE47-0DDAA43B3F8D}" type="datetime3">
              <a:rPr lang="en-US" smtClean="0"/>
              <a:t>2 July 2021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A6515A-AE05-49C3-9A99-7F3209EE915C}" type="datetime3">
              <a:rPr lang="en-US" smtClean="0"/>
              <a:t>2 July 2021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3B9A58E-47DA-43F5-8C6F-988318EACA7C}" type="datetime3">
              <a:rPr lang="en-US" smtClean="0"/>
              <a:t>2 July 2021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Deltalake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Databricks Runtime 7.0 and above, SQL also supports a creating table at a path without creating an entry in the Hive </a:t>
            </a:r>
            <a:r>
              <a:rPr lang="en-US" dirty="0" err="1" smtClean="0"/>
              <a:t>metastore</a:t>
            </a:r>
            <a:endParaRPr lang="en-US" dirty="0" smtClean="0"/>
          </a:p>
          <a:p>
            <a:pPr lvl="1"/>
            <a:r>
              <a:rPr lang="en-US" dirty="0"/>
              <a:t>-- Create or replace table with path</a:t>
            </a:r>
          </a:p>
          <a:p>
            <a:pPr lvl="1"/>
            <a:r>
              <a:rPr lang="en-US" dirty="0"/>
              <a:t>CREATE OR REPLACE TABLE delta.`/</a:t>
            </a:r>
            <a:r>
              <a:rPr lang="en-US" dirty="0" err="1"/>
              <a:t>mnt</a:t>
            </a:r>
            <a:r>
              <a:rPr lang="en-US" dirty="0"/>
              <a:t>/delta/events` (</a:t>
            </a:r>
          </a:p>
          <a:p>
            <a:pPr lvl="1"/>
            <a:r>
              <a:rPr lang="en-US" dirty="0"/>
              <a:t>  date </a:t>
            </a:r>
            <a:r>
              <a:rPr lang="en-US" dirty="0" err="1"/>
              <a:t>DATE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eventId</a:t>
            </a:r>
            <a:r>
              <a:rPr lang="en-US" dirty="0"/>
              <a:t> STRING,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eventType</a:t>
            </a:r>
            <a:r>
              <a:rPr lang="en-US" dirty="0"/>
              <a:t> STRING,</a:t>
            </a:r>
          </a:p>
          <a:p>
            <a:pPr lvl="1"/>
            <a:r>
              <a:rPr lang="en-US" dirty="0"/>
              <a:t>  data STRING)</a:t>
            </a:r>
          </a:p>
          <a:p>
            <a:pPr lvl="1"/>
            <a:r>
              <a:rPr lang="en-US" dirty="0"/>
              <a:t>USING 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DataFrameWriter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simultaneously create a table and insert data into </a:t>
            </a:r>
            <a:r>
              <a:rPr lang="en-US" dirty="0" smtClean="0"/>
              <a:t>it, can </a:t>
            </a:r>
            <a:r>
              <a:rPr lang="en-US" dirty="0"/>
              <a:t>use the Spark </a:t>
            </a:r>
            <a:r>
              <a:rPr lang="en-US" dirty="0" err="1" smtClean="0"/>
              <a:t>DataFrameWriter</a:t>
            </a:r>
            <a:endParaRPr lang="en-US" dirty="0" smtClean="0"/>
          </a:p>
          <a:p>
            <a:pPr lvl="1"/>
            <a:r>
              <a:rPr lang="en-US" dirty="0"/>
              <a:t># Create table in the </a:t>
            </a:r>
            <a:r>
              <a:rPr lang="en-US" dirty="0" err="1"/>
              <a:t>metastore</a:t>
            </a:r>
            <a:r>
              <a:rPr lang="en-US" dirty="0"/>
              <a:t> using </a:t>
            </a:r>
            <a:r>
              <a:rPr lang="en-US" dirty="0" err="1"/>
              <a:t>DataFrame's</a:t>
            </a:r>
            <a:r>
              <a:rPr lang="en-US" dirty="0"/>
              <a:t> schema and write data to it</a:t>
            </a:r>
          </a:p>
          <a:p>
            <a:pPr lvl="1"/>
            <a:r>
              <a:rPr lang="en-US" dirty="0" err="1"/>
              <a:t>df.write.format</a:t>
            </a:r>
            <a:r>
              <a:rPr lang="en-US" dirty="0"/>
              <a:t>("delta").</a:t>
            </a:r>
            <a:r>
              <a:rPr lang="en-US" dirty="0" err="1"/>
              <a:t>saveAsTable</a:t>
            </a:r>
            <a:r>
              <a:rPr lang="en-US" dirty="0"/>
              <a:t>("events")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 Create or replace partitioned table with path using </a:t>
            </a:r>
            <a:r>
              <a:rPr lang="en-US" dirty="0" err="1"/>
              <a:t>DataFrame's</a:t>
            </a:r>
            <a:r>
              <a:rPr lang="en-US" dirty="0"/>
              <a:t> schema and write/overwrite data to it</a:t>
            </a:r>
          </a:p>
          <a:p>
            <a:pPr lvl="1"/>
            <a:r>
              <a:rPr lang="en-US" dirty="0" err="1"/>
              <a:t>df.write.format</a:t>
            </a:r>
            <a:r>
              <a:rPr lang="en-US" dirty="0"/>
              <a:t>("delta").mode("overwrite").save("/</a:t>
            </a:r>
            <a:r>
              <a:rPr lang="en-US" dirty="0" err="1"/>
              <a:t>mnt</a:t>
            </a:r>
            <a:r>
              <a:rPr lang="en-US" dirty="0"/>
              <a:t>/delta/events</a:t>
            </a:r>
            <a:r>
              <a:rPr lang="en-US" dirty="0" smtClean="0"/>
              <a:t>")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  <a:r>
              <a:rPr lang="en-US" dirty="0"/>
              <a:t>data to </a:t>
            </a:r>
            <a:r>
              <a:rPr lang="en-US" dirty="0" smtClean="0"/>
              <a:t>speed </a:t>
            </a:r>
            <a:r>
              <a:rPr lang="en-US" dirty="0"/>
              <a:t>up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err="1"/>
              <a:t>df.write.format</a:t>
            </a:r>
            <a:r>
              <a:rPr lang="en-US" dirty="0"/>
              <a:t>("delta").</a:t>
            </a:r>
            <a:r>
              <a:rPr lang="en-US" dirty="0" err="1"/>
              <a:t>partitionBy</a:t>
            </a:r>
            <a:r>
              <a:rPr lang="en-US" dirty="0"/>
              <a:t>("date").</a:t>
            </a:r>
            <a:r>
              <a:rPr lang="en-US" dirty="0" err="1"/>
              <a:t>saveAsTable</a:t>
            </a:r>
            <a:r>
              <a:rPr lang="en-US" dirty="0"/>
              <a:t>("events")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DeltaTable.create</a:t>
            </a:r>
            <a:r>
              <a:rPr lang="en-US" dirty="0"/>
              <a:t>(spark) \</a:t>
            </a:r>
          </a:p>
          <a:p>
            <a:pPr lvl="1"/>
            <a:r>
              <a:rPr lang="en-US" dirty="0"/>
              <a:t>   .</a:t>
            </a:r>
            <a:r>
              <a:rPr lang="en-US" dirty="0" err="1"/>
              <a:t>tableName</a:t>
            </a:r>
            <a:r>
              <a:rPr lang="en-US" dirty="0"/>
              <a:t>("event") \</a:t>
            </a:r>
          </a:p>
          <a:p>
            <a:pPr lvl="1"/>
            <a:r>
              <a:rPr lang="en-US" dirty="0"/>
              <a:t>   .</a:t>
            </a:r>
            <a:r>
              <a:rPr lang="en-US" dirty="0" err="1"/>
              <a:t>addColumn</a:t>
            </a:r>
            <a:r>
              <a:rPr lang="en-US" dirty="0"/>
              <a:t>("date", </a:t>
            </a:r>
            <a:r>
              <a:rPr lang="en-US" dirty="0" err="1"/>
              <a:t>DateType</a:t>
            </a:r>
            <a:r>
              <a:rPr lang="en-US" dirty="0"/>
              <a:t>()) \</a:t>
            </a:r>
          </a:p>
          <a:p>
            <a:pPr lvl="1"/>
            <a:r>
              <a:rPr lang="en-US" dirty="0"/>
              <a:t>   .</a:t>
            </a:r>
            <a:r>
              <a:rPr lang="en-US" dirty="0" err="1"/>
              <a:t>addColumn</a:t>
            </a:r>
            <a:r>
              <a:rPr lang="en-US" dirty="0"/>
              <a:t>("</a:t>
            </a:r>
            <a:r>
              <a:rPr lang="en-US" dirty="0" err="1"/>
              <a:t>eventId</a:t>
            </a:r>
            <a:r>
              <a:rPr lang="en-US" dirty="0"/>
              <a:t>", "STRING") \</a:t>
            </a:r>
          </a:p>
          <a:p>
            <a:pPr lvl="1"/>
            <a:r>
              <a:rPr lang="en-US" dirty="0"/>
              <a:t>   .</a:t>
            </a:r>
            <a:r>
              <a:rPr lang="en-US" dirty="0" err="1"/>
              <a:t>addColumn</a:t>
            </a:r>
            <a:r>
              <a:rPr lang="en-US" dirty="0"/>
              <a:t>("</a:t>
            </a:r>
            <a:r>
              <a:rPr lang="en-US" dirty="0" err="1"/>
              <a:t>eventType</a:t>
            </a:r>
            <a:r>
              <a:rPr lang="en-US" dirty="0"/>
              <a:t>", </a:t>
            </a:r>
            <a:r>
              <a:rPr lang="en-US" dirty="0" err="1"/>
              <a:t>StringType</a:t>
            </a:r>
            <a:r>
              <a:rPr lang="en-US" dirty="0"/>
              <a:t>()) \</a:t>
            </a:r>
          </a:p>
          <a:p>
            <a:pPr lvl="1"/>
            <a:r>
              <a:rPr lang="en-US" dirty="0"/>
              <a:t>   .</a:t>
            </a:r>
            <a:r>
              <a:rPr lang="en-US" dirty="0" err="1"/>
              <a:t>addColumn</a:t>
            </a:r>
            <a:r>
              <a:rPr lang="en-US" dirty="0"/>
              <a:t>("data", "STRING") \</a:t>
            </a:r>
          </a:p>
          <a:p>
            <a:pPr lvl="1"/>
            <a:r>
              <a:rPr lang="en-US" dirty="0"/>
              <a:t>   .</a:t>
            </a:r>
            <a:r>
              <a:rPr lang="en-US" dirty="0" err="1"/>
              <a:t>partitionedBy</a:t>
            </a:r>
            <a:r>
              <a:rPr lang="en-US" dirty="0"/>
              <a:t>("date") \</a:t>
            </a:r>
          </a:p>
          <a:p>
            <a:pPr lvl="1"/>
            <a:r>
              <a:rPr lang="en-US" dirty="0"/>
              <a:t>   .execute()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data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tables defined in the </a:t>
            </a:r>
            <a:r>
              <a:rPr lang="en-US" dirty="0" err="1"/>
              <a:t>metastore</a:t>
            </a:r>
            <a:r>
              <a:rPr lang="en-US" dirty="0"/>
              <a:t>, you can optionally specify the LOCATION as a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Tables </a:t>
            </a:r>
            <a:r>
              <a:rPr lang="en-US" dirty="0"/>
              <a:t>created with a specified LOCATION are considered unmanaged by the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a managed table, where no path is specified, an unmanaged table’s files are not deleted when you DROP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CREATE TABLE events</a:t>
            </a:r>
          </a:p>
          <a:p>
            <a:pPr lvl="1"/>
            <a:r>
              <a:rPr lang="en-US" dirty="0"/>
              <a:t>USING DELTA</a:t>
            </a:r>
          </a:p>
          <a:p>
            <a:pPr lvl="1"/>
            <a:r>
              <a:rPr lang="en-US" dirty="0"/>
              <a:t>LOCATION '/</a:t>
            </a:r>
            <a:r>
              <a:rPr lang="en-US" dirty="0" err="1"/>
              <a:t>mnt</a:t>
            </a:r>
            <a:r>
              <a:rPr lang="en-US" dirty="0"/>
              <a:t>/delta/events'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open-source storage layer on top of </a:t>
            </a:r>
            <a:r>
              <a:rPr lang="en-US" dirty="0" smtClean="0"/>
              <a:t>data lake</a:t>
            </a:r>
          </a:p>
          <a:p>
            <a:r>
              <a:rPr lang="en-US" dirty="0" smtClean="0"/>
              <a:t>Brings </a:t>
            </a:r>
            <a:r>
              <a:rPr lang="en-US" dirty="0"/>
              <a:t>ACID transaction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Enables </a:t>
            </a:r>
            <a:r>
              <a:rPr lang="en-US" dirty="0"/>
              <a:t>Delta Lake to overcome challenges </a:t>
            </a:r>
            <a:r>
              <a:rPr lang="en-US" dirty="0" smtClean="0"/>
              <a:t>in </a:t>
            </a:r>
            <a:r>
              <a:rPr lang="en-US" dirty="0"/>
              <a:t>terms of delete, </a:t>
            </a:r>
            <a:r>
              <a:rPr lang="en-US" dirty="0" err="1"/>
              <a:t>upserts</a:t>
            </a:r>
            <a:r>
              <a:rPr lang="en-US" dirty="0"/>
              <a:t>, merge,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the data in the data lake is stored in Delta Format it can be accessed by a variety of Azure services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646" t="29281" r="28021" b="23320"/>
          <a:stretch/>
        </p:blipFill>
        <p:spPr>
          <a:xfrm>
            <a:off x="5575300" y="3278776"/>
            <a:ext cx="5283200" cy="32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core functionalities bring reliability to the big data lakes by ensuring data integrity with ACID </a:t>
            </a:r>
            <a:r>
              <a:rPr lang="en-US" dirty="0" smtClean="0"/>
              <a:t>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ACID Transa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01" y="2069576"/>
            <a:ext cx="8749248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can take a long time to run the </a:t>
            </a:r>
            <a:r>
              <a:rPr lang="en-US" dirty="0" smtClean="0"/>
              <a:t>queries.</a:t>
            </a:r>
          </a:p>
          <a:p>
            <a:r>
              <a:rPr lang="en-US" dirty="0" smtClean="0"/>
              <a:t>So it require MapReduce </a:t>
            </a:r>
            <a:r>
              <a:rPr lang="en-US" dirty="0"/>
              <a:t>that operate in parallel across the entire data set.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results are then stored separately from the raw data and used for querying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introduces </a:t>
            </a:r>
            <a:r>
              <a:rPr lang="en-US" dirty="0" smtClean="0"/>
              <a:t>latency</a:t>
            </a:r>
          </a:p>
          <a:p>
            <a:r>
              <a:rPr lang="en-US" dirty="0"/>
              <a:t>If processing takes a few hours, a query may return results that are several hours </a:t>
            </a:r>
            <a:r>
              <a:rPr lang="en-US" dirty="0" smtClean="0"/>
              <a:t>old</a:t>
            </a:r>
          </a:p>
          <a:p>
            <a:r>
              <a:rPr lang="en-US" dirty="0"/>
              <a:t>The lambda architecture is a big data processing architecture that addresses this problem by combining both batch- and real-time processing methods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Traditional Lambda architecture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t="8677" r="4839" b="4612"/>
          <a:stretch/>
        </p:blipFill>
        <p:spPr bwMode="auto">
          <a:xfrm>
            <a:off x="139700" y="1206500"/>
            <a:ext cx="116205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Vast </a:t>
            </a:r>
            <a:r>
              <a:rPr lang="en-US" dirty="0"/>
              <a:t>improvement upon the traditional Lambda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At </a:t>
            </a:r>
            <a:r>
              <a:rPr lang="en-US" dirty="0"/>
              <a:t>each stage, we enrich our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Allows </a:t>
            </a:r>
            <a:r>
              <a:rPr lang="en-US" dirty="0"/>
              <a:t>us to combine batch and streaming </a:t>
            </a:r>
            <a:r>
              <a:rPr lang="en-US" dirty="0" smtClean="0"/>
              <a:t>workflows</a:t>
            </a:r>
          </a:p>
          <a:p>
            <a:r>
              <a:rPr lang="en-US" b="1" dirty="0"/>
              <a:t>Bronze tables </a:t>
            </a:r>
            <a:r>
              <a:rPr lang="en-US" dirty="0"/>
              <a:t>contain raw data ingested from various </a:t>
            </a:r>
            <a:r>
              <a:rPr lang="en-US" dirty="0" smtClean="0"/>
              <a:t>sources</a:t>
            </a:r>
            <a:endParaRPr lang="en-US" dirty="0"/>
          </a:p>
          <a:p>
            <a:r>
              <a:rPr lang="en-US" b="1" dirty="0" smtClean="0"/>
              <a:t>Silver </a:t>
            </a:r>
            <a:r>
              <a:rPr lang="en-US" b="1" dirty="0"/>
              <a:t>tables </a:t>
            </a:r>
            <a:r>
              <a:rPr lang="en-US" dirty="0"/>
              <a:t>will provide a more refined view of our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join fields from various bronze tables to enrich streaming records, or 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account statuses based on recent activity.</a:t>
            </a:r>
          </a:p>
          <a:p>
            <a:r>
              <a:rPr lang="en-US" b="1" dirty="0" smtClean="0"/>
              <a:t>Gold </a:t>
            </a:r>
            <a:r>
              <a:rPr lang="en-US" b="1" dirty="0"/>
              <a:t>tables </a:t>
            </a:r>
            <a:r>
              <a:rPr lang="en-US" dirty="0"/>
              <a:t>provide business level aggregates often used for reporting and </a:t>
            </a:r>
            <a:r>
              <a:rPr lang="en-US" dirty="0" err="1" smtClean="0"/>
              <a:t>dashboarding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would include aggregations such as daily active website users, weekly sales per store, or gross revenue per quarter by department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end outputs are actionable insights, dashboards, and reports of business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The bronze, silver, and gold architecture in Delta Lak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20" y="614363"/>
            <a:ext cx="10205759" cy="57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batch reads and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most of the options provided by Apache Spark </a:t>
            </a:r>
            <a:r>
              <a:rPr lang="en-US" dirty="0" err="1"/>
              <a:t>DataFrame</a:t>
            </a:r>
            <a:r>
              <a:rPr lang="en-US" dirty="0"/>
              <a:t> read and write APIs for performing batch reads and writes on tables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Lake supports creating two types of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Tables </a:t>
            </a:r>
            <a:r>
              <a:rPr lang="en-US" dirty="0"/>
              <a:t>defined in the </a:t>
            </a:r>
            <a:r>
              <a:rPr lang="en-US" dirty="0" err="1"/>
              <a:t>metastore</a:t>
            </a:r>
            <a:r>
              <a:rPr lang="en-US" dirty="0"/>
              <a:t> and </a:t>
            </a:r>
            <a:endParaRPr lang="en-US" dirty="0" smtClean="0"/>
          </a:p>
          <a:p>
            <a:pPr lvl="1"/>
            <a:r>
              <a:rPr lang="en-US" dirty="0" smtClean="0"/>
              <a:t>Tables </a:t>
            </a:r>
            <a:r>
              <a:rPr lang="en-US" dirty="0"/>
              <a:t>defined by </a:t>
            </a:r>
            <a:r>
              <a:rPr lang="en-US" dirty="0" smtClean="0"/>
              <a:t>path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create tables in the following ways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SQL DDL </a:t>
            </a:r>
            <a:r>
              <a:rPr lang="en-US" dirty="0" smtClean="0"/>
              <a:t>commands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3193684"/>
            <a:ext cx="5347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dirty="0"/>
          </a:p>
          <a:p>
            <a:pPr lvl="2"/>
            <a:r>
              <a:rPr lang="en-US" dirty="0"/>
              <a:t>CREATE OR REPLACE TABLE events (</a:t>
            </a:r>
          </a:p>
          <a:p>
            <a:pPr lvl="2"/>
            <a:r>
              <a:rPr lang="en-US" dirty="0"/>
              <a:t>  date </a:t>
            </a:r>
            <a:r>
              <a:rPr lang="en-US" dirty="0" err="1"/>
              <a:t>DATE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  </a:t>
            </a:r>
            <a:r>
              <a:rPr lang="en-US" dirty="0" err="1"/>
              <a:t>eventId</a:t>
            </a:r>
            <a:r>
              <a:rPr lang="en-US" dirty="0"/>
              <a:t> STRING,</a:t>
            </a:r>
          </a:p>
          <a:p>
            <a:pPr lvl="2"/>
            <a:r>
              <a:rPr lang="en-US" dirty="0"/>
              <a:t>  </a:t>
            </a:r>
            <a:r>
              <a:rPr lang="en-US" dirty="0" err="1"/>
              <a:t>eventType</a:t>
            </a:r>
            <a:r>
              <a:rPr lang="en-US" dirty="0"/>
              <a:t> STRING,</a:t>
            </a:r>
          </a:p>
          <a:p>
            <a:pPr lvl="2"/>
            <a:r>
              <a:rPr lang="en-US" dirty="0"/>
              <a:t>  data STRING)</a:t>
            </a:r>
          </a:p>
          <a:p>
            <a:pPr lvl="2"/>
            <a:r>
              <a:rPr lang="en-US" dirty="0"/>
              <a:t>USING DELTA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84" y="3378351"/>
            <a:ext cx="6096000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lvl="2"/>
            <a:r>
              <a:rPr lang="en-US" dirty="0"/>
              <a:t>CREATE IF NOT EXISTS TABLE events (</a:t>
            </a:r>
          </a:p>
          <a:p>
            <a:pPr lvl="2"/>
            <a:r>
              <a:rPr lang="en-US" dirty="0"/>
              <a:t>  date </a:t>
            </a:r>
            <a:r>
              <a:rPr lang="en-US" dirty="0" err="1"/>
              <a:t>DATE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  </a:t>
            </a:r>
            <a:r>
              <a:rPr lang="en-US" dirty="0" err="1"/>
              <a:t>eventId</a:t>
            </a:r>
            <a:r>
              <a:rPr lang="en-US" dirty="0"/>
              <a:t> STRING,</a:t>
            </a:r>
          </a:p>
          <a:p>
            <a:pPr lvl="2"/>
            <a:r>
              <a:rPr lang="en-US" dirty="0"/>
              <a:t>  </a:t>
            </a:r>
            <a:r>
              <a:rPr lang="en-US" dirty="0" err="1"/>
              <a:t>eventType</a:t>
            </a:r>
            <a:r>
              <a:rPr lang="en-US" dirty="0"/>
              <a:t> STRING,</a:t>
            </a:r>
          </a:p>
          <a:p>
            <a:pPr lvl="2"/>
            <a:r>
              <a:rPr lang="en-US" dirty="0"/>
              <a:t>  data STRING)</a:t>
            </a:r>
          </a:p>
          <a:p>
            <a:pPr lvl="2"/>
            <a:r>
              <a:rPr lang="en-US" dirty="0"/>
              <a:t>USING DELTA</a:t>
            </a:r>
          </a:p>
        </p:txBody>
      </p:sp>
    </p:spTree>
    <p:extLst>
      <p:ext uri="{BB962C8B-B14F-4D97-AF65-F5344CB8AC3E}">
        <p14:creationId xmlns:p14="http://schemas.microsoft.com/office/powerpoint/2010/main" val="5223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679</Words>
  <Application>Microsoft Office PowerPoint</Application>
  <PresentationFormat>Widescreen</PresentationFormat>
  <Paragraphs>100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Azure Deltalake</vt:lpstr>
      <vt:lpstr>Delta Lake</vt:lpstr>
      <vt:lpstr>Delta Lake</vt:lpstr>
      <vt:lpstr>Lambda architecture</vt:lpstr>
      <vt:lpstr>Lambda architecture</vt:lpstr>
      <vt:lpstr>Delta Lake architecture</vt:lpstr>
      <vt:lpstr>Delta Lake architecture</vt:lpstr>
      <vt:lpstr>Table batch reads and writes</vt:lpstr>
      <vt:lpstr>Create a table</vt:lpstr>
      <vt:lpstr>Create a table</vt:lpstr>
      <vt:lpstr>DataFrameWriter API</vt:lpstr>
      <vt:lpstr>Partition data</vt:lpstr>
      <vt:lpstr>Control data location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151</cp:revision>
  <dcterms:created xsi:type="dcterms:W3CDTF">2020-09-20T08:40:00Z</dcterms:created>
  <dcterms:modified xsi:type="dcterms:W3CDTF">2021-07-02T00:31:25Z</dcterms:modified>
</cp:coreProperties>
</file>