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4" r:id="rId5"/>
  </p:sldIdLst>
  <p:sldSz cx="36576000" cy="32918400"/>
  <p:notesSz cx="6858000" cy="9144000"/>
  <p:defaultTextStyle>
    <a:defPPr>
      <a:defRPr lang="en-US"/>
    </a:defPPr>
    <a:lvl1pPr marL="0" algn="l" defTabSz="3335731" rtl="0" eaLnBrk="1" latinLnBrk="0" hangingPunct="1">
      <a:defRPr sz="6566" kern="1200">
        <a:solidFill>
          <a:schemeClr val="tx1"/>
        </a:solidFill>
        <a:latin typeface="+mn-lt"/>
        <a:ea typeface="+mn-ea"/>
        <a:cs typeface="+mn-cs"/>
      </a:defRPr>
    </a:lvl1pPr>
    <a:lvl2pPr marL="1667866" algn="l" defTabSz="3335731" rtl="0" eaLnBrk="1" latinLnBrk="0" hangingPunct="1">
      <a:defRPr sz="6566" kern="1200">
        <a:solidFill>
          <a:schemeClr val="tx1"/>
        </a:solidFill>
        <a:latin typeface="+mn-lt"/>
        <a:ea typeface="+mn-ea"/>
        <a:cs typeface="+mn-cs"/>
      </a:defRPr>
    </a:lvl2pPr>
    <a:lvl3pPr marL="3335731" algn="l" defTabSz="3335731" rtl="0" eaLnBrk="1" latinLnBrk="0" hangingPunct="1">
      <a:defRPr sz="6566" kern="1200">
        <a:solidFill>
          <a:schemeClr val="tx1"/>
        </a:solidFill>
        <a:latin typeface="+mn-lt"/>
        <a:ea typeface="+mn-ea"/>
        <a:cs typeface="+mn-cs"/>
      </a:defRPr>
    </a:lvl3pPr>
    <a:lvl4pPr marL="5003597" algn="l" defTabSz="3335731" rtl="0" eaLnBrk="1" latinLnBrk="0" hangingPunct="1">
      <a:defRPr sz="6566" kern="1200">
        <a:solidFill>
          <a:schemeClr val="tx1"/>
        </a:solidFill>
        <a:latin typeface="+mn-lt"/>
        <a:ea typeface="+mn-ea"/>
        <a:cs typeface="+mn-cs"/>
      </a:defRPr>
    </a:lvl4pPr>
    <a:lvl5pPr marL="6671462" algn="l" defTabSz="3335731" rtl="0" eaLnBrk="1" latinLnBrk="0" hangingPunct="1">
      <a:defRPr sz="6566" kern="1200">
        <a:solidFill>
          <a:schemeClr val="tx1"/>
        </a:solidFill>
        <a:latin typeface="+mn-lt"/>
        <a:ea typeface="+mn-ea"/>
        <a:cs typeface="+mn-cs"/>
      </a:defRPr>
    </a:lvl5pPr>
    <a:lvl6pPr marL="8339328" algn="l" defTabSz="3335731" rtl="0" eaLnBrk="1" latinLnBrk="0" hangingPunct="1">
      <a:defRPr sz="6566" kern="1200">
        <a:solidFill>
          <a:schemeClr val="tx1"/>
        </a:solidFill>
        <a:latin typeface="+mn-lt"/>
        <a:ea typeface="+mn-ea"/>
        <a:cs typeface="+mn-cs"/>
      </a:defRPr>
    </a:lvl6pPr>
    <a:lvl7pPr marL="10007194" algn="l" defTabSz="3335731" rtl="0" eaLnBrk="1" latinLnBrk="0" hangingPunct="1">
      <a:defRPr sz="6566" kern="1200">
        <a:solidFill>
          <a:schemeClr val="tx1"/>
        </a:solidFill>
        <a:latin typeface="+mn-lt"/>
        <a:ea typeface="+mn-ea"/>
        <a:cs typeface="+mn-cs"/>
      </a:defRPr>
    </a:lvl7pPr>
    <a:lvl8pPr marL="11675059" algn="l" defTabSz="3335731" rtl="0" eaLnBrk="1" latinLnBrk="0" hangingPunct="1">
      <a:defRPr sz="6566" kern="1200">
        <a:solidFill>
          <a:schemeClr val="tx1"/>
        </a:solidFill>
        <a:latin typeface="+mn-lt"/>
        <a:ea typeface="+mn-ea"/>
        <a:cs typeface="+mn-cs"/>
      </a:defRPr>
    </a:lvl8pPr>
    <a:lvl9pPr marL="13342925" algn="l" defTabSz="3335731" rtl="0" eaLnBrk="1" latinLnBrk="0" hangingPunct="1">
      <a:defRPr sz="656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74"/>
  </p:normalViewPr>
  <p:slideViewPr>
    <p:cSldViewPr snapToGrid="0" snapToObjects="1">
      <p:cViewPr>
        <p:scale>
          <a:sx n="25" d="100"/>
          <a:sy n="25" d="100"/>
        </p:scale>
        <p:origin x="1380" y="-308"/>
      </p:cViewPr>
      <p:guideLst>
        <p:guide orient="horz" pos="10368"/>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5387342"/>
            <a:ext cx="31089600" cy="11460480"/>
          </a:xfrm>
        </p:spPr>
        <p:txBody>
          <a:bodyPr anchor="b"/>
          <a:lstStyle>
            <a:lvl1pPr algn="ctr">
              <a:defRPr sz="24000"/>
            </a:lvl1pPr>
          </a:lstStyle>
          <a:p>
            <a:r>
              <a:rPr lang="en-US"/>
              <a:t>Click to edit Master title style</a:t>
            </a:r>
            <a:endParaRPr lang="en-US" dirty="0"/>
          </a:p>
        </p:txBody>
      </p:sp>
      <p:sp>
        <p:nvSpPr>
          <p:cNvPr id="3" name="Subtitle 2"/>
          <p:cNvSpPr>
            <a:spLocks noGrp="1"/>
          </p:cNvSpPr>
          <p:nvPr>
            <p:ph type="subTitle" idx="1"/>
          </p:nvPr>
        </p:nvSpPr>
        <p:spPr>
          <a:xfrm>
            <a:off x="4572000" y="17289782"/>
            <a:ext cx="27432000" cy="7947658"/>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892872-8902-EB46-B962-9D801E5737EE}"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CE940-E502-0D4E-9E7F-93B1604BD65A}" type="slidenum">
              <a:rPr lang="en-US" smtClean="0"/>
              <a:t>‹#›</a:t>
            </a:fld>
            <a:endParaRPr lang="en-US"/>
          </a:p>
        </p:txBody>
      </p:sp>
    </p:spTree>
    <p:extLst>
      <p:ext uri="{BB962C8B-B14F-4D97-AF65-F5344CB8AC3E}">
        <p14:creationId xmlns:p14="http://schemas.microsoft.com/office/powerpoint/2010/main" val="3086794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892872-8902-EB46-B962-9D801E5737EE}"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CE940-E502-0D4E-9E7F-93B1604BD65A}" type="slidenum">
              <a:rPr lang="en-US" smtClean="0"/>
              <a:t>‹#›</a:t>
            </a:fld>
            <a:endParaRPr lang="en-US"/>
          </a:p>
        </p:txBody>
      </p:sp>
    </p:spTree>
    <p:extLst>
      <p:ext uri="{BB962C8B-B14F-4D97-AF65-F5344CB8AC3E}">
        <p14:creationId xmlns:p14="http://schemas.microsoft.com/office/powerpoint/2010/main" val="3027569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752600"/>
            <a:ext cx="788670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2" y="1752600"/>
            <a:ext cx="2320290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892872-8902-EB46-B962-9D801E5737EE}"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CE940-E502-0D4E-9E7F-93B1604BD65A}" type="slidenum">
              <a:rPr lang="en-US" smtClean="0"/>
              <a:t>‹#›</a:t>
            </a:fld>
            <a:endParaRPr lang="en-US"/>
          </a:p>
        </p:txBody>
      </p:sp>
    </p:spTree>
    <p:extLst>
      <p:ext uri="{BB962C8B-B14F-4D97-AF65-F5344CB8AC3E}">
        <p14:creationId xmlns:p14="http://schemas.microsoft.com/office/powerpoint/2010/main" val="133961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892872-8902-EB46-B962-9D801E5737EE}"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CE940-E502-0D4E-9E7F-93B1604BD65A}" type="slidenum">
              <a:rPr lang="en-US" smtClean="0"/>
              <a:t>‹#›</a:t>
            </a:fld>
            <a:endParaRPr lang="en-US"/>
          </a:p>
        </p:txBody>
      </p:sp>
    </p:spTree>
    <p:extLst>
      <p:ext uri="{BB962C8B-B14F-4D97-AF65-F5344CB8AC3E}">
        <p14:creationId xmlns:p14="http://schemas.microsoft.com/office/powerpoint/2010/main" val="2760124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2" y="8206749"/>
            <a:ext cx="31546800" cy="13693138"/>
          </a:xfrm>
        </p:spPr>
        <p:txBody>
          <a:bodyPr anchor="b"/>
          <a:lstStyle>
            <a:lvl1pPr>
              <a:defRPr sz="24000"/>
            </a:lvl1pPr>
          </a:lstStyle>
          <a:p>
            <a:r>
              <a:rPr lang="en-US"/>
              <a:t>Click to edit Master title style</a:t>
            </a:r>
            <a:endParaRPr lang="en-US" dirty="0"/>
          </a:p>
        </p:txBody>
      </p:sp>
      <p:sp>
        <p:nvSpPr>
          <p:cNvPr id="3" name="Text Placeholder 2"/>
          <p:cNvSpPr>
            <a:spLocks noGrp="1"/>
          </p:cNvSpPr>
          <p:nvPr>
            <p:ph type="body" idx="1"/>
          </p:nvPr>
        </p:nvSpPr>
        <p:spPr>
          <a:xfrm>
            <a:off x="2495552" y="22029429"/>
            <a:ext cx="31546800" cy="720089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892872-8902-EB46-B962-9D801E5737EE}"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CE940-E502-0D4E-9E7F-93B1604BD65A}" type="slidenum">
              <a:rPr lang="en-US" smtClean="0"/>
              <a:t>‹#›</a:t>
            </a:fld>
            <a:endParaRPr lang="en-US"/>
          </a:p>
        </p:txBody>
      </p:sp>
    </p:spTree>
    <p:extLst>
      <p:ext uri="{BB962C8B-B14F-4D97-AF65-F5344CB8AC3E}">
        <p14:creationId xmlns:p14="http://schemas.microsoft.com/office/powerpoint/2010/main" val="3894769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8763000"/>
            <a:ext cx="1554480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516600" y="8763000"/>
            <a:ext cx="1554480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892872-8902-EB46-B962-9D801E5737EE}"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4CE940-E502-0D4E-9E7F-93B1604BD65A}" type="slidenum">
              <a:rPr lang="en-US" smtClean="0"/>
              <a:t>‹#›</a:t>
            </a:fld>
            <a:endParaRPr lang="en-US"/>
          </a:p>
        </p:txBody>
      </p:sp>
    </p:spTree>
    <p:extLst>
      <p:ext uri="{BB962C8B-B14F-4D97-AF65-F5344CB8AC3E}">
        <p14:creationId xmlns:p14="http://schemas.microsoft.com/office/powerpoint/2010/main" val="1391509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752607"/>
            <a:ext cx="3154680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19368" y="8069582"/>
            <a:ext cx="15473360" cy="395477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Edit Master text styles</a:t>
            </a:r>
          </a:p>
        </p:txBody>
      </p:sp>
      <p:sp>
        <p:nvSpPr>
          <p:cNvPr id="4" name="Content Placeholder 3"/>
          <p:cNvSpPr>
            <a:spLocks noGrp="1"/>
          </p:cNvSpPr>
          <p:nvPr>
            <p:ph sz="half" idx="2"/>
          </p:nvPr>
        </p:nvSpPr>
        <p:spPr>
          <a:xfrm>
            <a:off x="2519368" y="12024360"/>
            <a:ext cx="15473360"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516602" y="8069582"/>
            <a:ext cx="15549564" cy="395477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Edit Master text styles</a:t>
            </a:r>
          </a:p>
        </p:txBody>
      </p:sp>
      <p:sp>
        <p:nvSpPr>
          <p:cNvPr id="6" name="Content Placeholder 5"/>
          <p:cNvSpPr>
            <a:spLocks noGrp="1"/>
          </p:cNvSpPr>
          <p:nvPr>
            <p:ph sz="quarter" idx="4"/>
          </p:nvPr>
        </p:nvSpPr>
        <p:spPr>
          <a:xfrm>
            <a:off x="18516602" y="12024360"/>
            <a:ext cx="15549564"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892872-8902-EB46-B962-9D801E5737EE}" type="datetimeFigureOut">
              <a:rPr lang="en-US" smtClean="0"/>
              <a:t>12/12/2023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4CE940-E502-0D4E-9E7F-93B1604BD65A}" type="slidenum">
              <a:rPr lang="en-US" smtClean="0"/>
              <a:t>‹#›</a:t>
            </a:fld>
            <a:endParaRPr lang="en-US"/>
          </a:p>
        </p:txBody>
      </p:sp>
    </p:spTree>
    <p:extLst>
      <p:ext uri="{BB962C8B-B14F-4D97-AF65-F5344CB8AC3E}">
        <p14:creationId xmlns:p14="http://schemas.microsoft.com/office/powerpoint/2010/main" val="3840524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892872-8902-EB46-B962-9D801E5737EE}" type="datetimeFigureOut">
              <a:rPr lang="en-US" smtClean="0"/>
              <a:t>12/12/2023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4CE940-E502-0D4E-9E7F-93B1604BD65A}" type="slidenum">
              <a:rPr lang="en-US" smtClean="0"/>
              <a:t>‹#›</a:t>
            </a:fld>
            <a:endParaRPr lang="en-US"/>
          </a:p>
        </p:txBody>
      </p:sp>
    </p:spTree>
    <p:extLst>
      <p:ext uri="{BB962C8B-B14F-4D97-AF65-F5344CB8AC3E}">
        <p14:creationId xmlns:p14="http://schemas.microsoft.com/office/powerpoint/2010/main" val="977484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892872-8902-EB46-B962-9D801E5737EE}" type="datetimeFigureOut">
              <a:rPr lang="en-US" smtClean="0"/>
              <a:t>12/12/2023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4CE940-E502-0D4E-9E7F-93B1604BD65A}" type="slidenum">
              <a:rPr lang="en-US" smtClean="0"/>
              <a:t>‹#›</a:t>
            </a:fld>
            <a:endParaRPr lang="en-US"/>
          </a:p>
        </p:txBody>
      </p:sp>
    </p:spTree>
    <p:extLst>
      <p:ext uri="{BB962C8B-B14F-4D97-AF65-F5344CB8AC3E}">
        <p14:creationId xmlns:p14="http://schemas.microsoft.com/office/powerpoint/2010/main" val="2297911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2194560"/>
            <a:ext cx="11796712" cy="7680960"/>
          </a:xfrm>
        </p:spPr>
        <p:txBody>
          <a:bodyPr anchor="b"/>
          <a:lstStyle>
            <a:lvl1pPr>
              <a:defRPr sz="12800"/>
            </a:lvl1pPr>
          </a:lstStyle>
          <a:p>
            <a:r>
              <a:rPr lang="en-US"/>
              <a:t>Click to edit Master title style</a:t>
            </a:r>
            <a:endParaRPr lang="en-US" dirty="0"/>
          </a:p>
        </p:txBody>
      </p:sp>
      <p:sp>
        <p:nvSpPr>
          <p:cNvPr id="3" name="Content Placeholder 2"/>
          <p:cNvSpPr>
            <a:spLocks noGrp="1"/>
          </p:cNvSpPr>
          <p:nvPr>
            <p:ph idx="1"/>
          </p:nvPr>
        </p:nvSpPr>
        <p:spPr>
          <a:xfrm>
            <a:off x="15549564" y="4739647"/>
            <a:ext cx="18516600" cy="23393400"/>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19364" y="9875520"/>
            <a:ext cx="11796712" cy="1829562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Edit Master text styles</a:t>
            </a:r>
          </a:p>
        </p:txBody>
      </p:sp>
      <p:sp>
        <p:nvSpPr>
          <p:cNvPr id="5" name="Date Placeholder 4"/>
          <p:cNvSpPr>
            <a:spLocks noGrp="1"/>
          </p:cNvSpPr>
          <p:nvPr>
            <p:ph type="dt" sz="half" idx="10"/>
          </p:nvPr>
        </p:nvSpPr>
        <p:spPr/>
        <p:txBody>
          <a:bodyPr/>
          <a:lstStyle/>
          <a:p>
            <a:fld id="{4B892872-8902-EB46-B962-9D801E5737EE}"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4CE940-E502-0D4E-9E7F-93B1604BD65A}" type="slidenum">
              <a:rPr lang="en-US" smtClean="0"/>
              <a:t>‹#›</a:t>
            </a:fld>
            <a:endParaRPr lang="en-US"/>
          </a:p>
        </p:txBody>
      </p:sp>
    </p:spTree>
    <p:extLst>
      <p:ext uri="{BB962C8B-B14F-4D97-AF65-F5344CB8AC3E}">
        <p14:creationId xmlns:p14="http://schemas.microsoft.com/office/powerpoint/2010/main" val="98483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2194560"/>
            <a:ext cx="11796712" cy="7680960"/>
          </a:xfrm>
        </p:spPr>
        <p:txBody>
          <a:bodyPr anchor="b"/>
          <a:lstStyle>
            <a:lvl1pPr>
              <a:defRPr sz="1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549564" y="4739647"/>
            <a:ext cx="18516600" cy="23393400"/>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a:t>Click icon to add picture</a:t>
            </a:r>
            <a:endParaRPr lang="en-US" dirty="0"/>
          </a:p>
        </p:txBody>
      </p:sp>
      <p:sp>
        <p:nvSpPr>
          <p:cNvPr id="4" name="Text Placeholder 3"/>
          <p:cNvSpPr>
            <a:spLocks noGrp="1"/>
          </p:cNvSpPr>
          <p:nvPr>
            <p:ph type="body" sz="half" idx="2"/>
          </p:nvPr>
        </p:nvSpPr>
        <p:spPr>
          <a:xfrm>
            <a:off x="2519364" y="9875520"/>
            <a:ext cx="11796712" cy="1829562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Edit Master text styles</a:t>
            </a:r>
          </a:p>
        </p:txBody>
      </p:sp>
      <p:sp>
        <p:nvSpPr>
          <p:cNvPr id="5" name="Date Placeholder 4"/>
          <p:cNvSpPr>
            <a:spLocks noGrp="1"/>
          </p:cNvSpPr>
          <p:nvPr>
            <p:ph type="dt" sz="half" idx="10"/>
          </p:nvPr>
        </p:nvSpPr>
        <p:spPr/>
        <p:txBody>
          <a:bodyPr/>
          <a:lstStyle/>
          <a:p>
            <a:fld id="{4B892872-8902-EB46-B962-9D801E5737EE}"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4CE940-E502-0D4E-9E7F-93B1604BD65A}" type="slidenum">
              <a:rPr lang="en-US" smtClean="0"/>
              <a:t>‹#›</a:t>
            </a:fld>
            <a:endParaRPr lang="en-US"/>
          </a:p>
        </p:txBody>
      </p:sp>
    </p:spTree>
    <p:extLst>
      <p:ext uri="{BB962C8B-B14F-4D97-AF65-F5344CB8AC3E}">
        <p14:creationId xmlns:p14="http://schemas.microsoft.com/office/powerpoint/2010/main" val="223044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752607"/>
            <a:ext cx="3154680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4600" y="8763000"/>
            <a:ext cx="3154680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14600" y="30510487"/>
            <a:ext cx="8229600" cy="1752600"/>
          </a:xfrm>
          <a:prstGeom prst="rect">
            <a:avLst/>
          </a:prstGeom>
        </p:spPr>
        <p:txBody>
          <a:bodyPr vert="horz" lIns="91440" tIns="45720" rIns="91440" bIns="45720" rtlCol="0" anchor="ctr"/>
          <a:lstStyle>
            <a:lvl1pPr algn="l">
              <a:defRPr sz="4800">
                <a:solidFill>
                  <a:schemeClr val="tx1">
                    <a:tint val="75000"/>
                  </a:schemeClr>
                </a:solidFill>
              </a:defRPr>
            </a:lvl1pPr>
          </a:lstStyle>
          <a:p>
            <a:fld id="{4B892872-8902-EB46-B962-9D801E5737EE}" type="datetimeFigureOut">
              <a:rPr lang="en-US" smtClean="0"/>
              <a:t>12/12/2023</a:t>
            </a:fld>
            <a:endParaRPr lang="en-US"/>
          </a:p>
        </p:txBody>
      </p:sp>
      <p:sp>
        <p:nvSpPr>
          <p:cNvPr id="5" name="Footer Placeholder 4"/>
          <p:cNvSpPr>
            <a:spLocks noGrp="1"/>
          </p:cNvSpPr>
          <p:nvPr>
            <p:ph type="ftr" sz="quarter" idx="3"/>
          </p:nvPr>
        </p:nvSpPr>
        <p:spPr>
          <a:xfrm>
            <a:off x="12115800" y="30510487"/>
            <a:ext cx="12344400" cy="1752600"/>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30510487"/>
            <a:ext cx="8229600" cy="1752600"/>
          </a:xfrm>
          <a:prstGeom prst="rect">
            <a:avLst/>
          </a:prstGeom>
        </p:spPr>
        <p:txBody>
          <a:bodyPr vert="horz" lIns="91440" tIns="45720" rIns="91440" bIns="45720" rtlCol="0" anchor="ctr"/>
          <a:lstStyle>
            <a:lvl1pPr algn="r">
              <a:defRPr sz="4800">
                <a:solidFill>
                  <a:schemeClr val="tx1">
                    <a:tint val="75000"/>
                  </a:schemeClr>
                </a:solidFill>
              </a:defRPr>
            </a:lvl1pPr>
          </a:lstStyle>
          <a:p>
            <a:fld id="{824CE940-E502-0D4E-9E7F-93B1604BD65A}" type="slidenum">
              <a:rPr lang="en-US" smtClean="0"/>
              <a:t>‹#›</a:t>
            </a:fld>
            <a:endParaRPr lang="en-US"/>
          </a:p>
        </p:txBody>
      </p:sp>
    </p:spTree>
    <p:extLst>
      <p:ext uri="{BB962C8B-B14F-4D97-AF65-F5344CB8AC3E}">
        <p14:creationId xmlns:p14="http://schemas.microsoft.com/office/powerpoint/2010/main" val="22100370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g"/><Relationship Id="rId12"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g"/><Relationship Id="rId11" Type="http://schemas.openxmlformats.org/officeDocument/2006/relationships/image" Target="../media/image10.png"/><Relationship Id="rId5" Type="http://schemas.openxmlformats.org/officeDocument/2006/relationships/image" Target="../media/image4.jp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B12595-8182-FA4B-8359-E7C985F3ED2E}"/>
              </a:ext>
            </a:extLst>
          </p:cNvPr>
          <p:cNvPicPr>
            <a:picLocks noChangeAspect="1"/>
          </p:cNvPicPr>
          <p:nvPr/>
        </p:nvPicPr>
        <p:blipFill>
          <a:blip r:embed="rId2"/>
          <a:stretch>
            <a:fillRect/>
          </a:stretch>
        </p:blipFill>
        <p:spPr>
          <a:xfrm>
            <a:off x="0" y="0"/>
            <a:ext cx="36576000" cy="4572000"/>
          </a:xfrm>
          <a:prstGeom prst="rect">
            <a:avLst/>
          </a:prstGeom>
        </p:spPr>
      </p:pic>
      <p:pic>
        <p:nvPicPr>
          <p:cNvPr id="2" name="Picture 1" descr="UPDATEDInterlockingUH-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6576000" cy="4565904"/>
          </a:xfrm>
          <a:prstGeom prst="rect">
            <a:avLst/>
          </a:prstGeom>
        </p:spPr>
      </p:pic>
      <p:pic>
        <p:nvPicPr>
          <p:cNvPr id="8" name="Picture 7" descr="Text&#10;&#10;Description automatically generated">
            <a:extLst>
              <a:ext uri="{FF2B5EF4-FFF2-40B4-BE49-F238E27FC236}">
                <a16:creationId xmlns:a16="http://schemas.microsoft.com/office/drawing/2014/main" id="{6E2EA086-91C5-BF7D-08EB-09E86A4564E9}"/>
              </a:ext>
            </a:extLst>
          </p:cNvPr>
          <p:cNvPicPr>
            <a:picLocks noChangeAspect="1"/>
          </p:cNvPicPr>
          <p:nvPr/>
        </p:nvPicPr>
        <p:blipFill>
          <a:blip r:embed="rId4"/>
          <a:stretch>
            <a:fillRect/>
          </a:stretch>
        </p:blipFill>
        <p:spPr>
          <a:xfrm>
            <a:off x="0" y="-6096"/>
            <a:ext cx="36474400" cy="4559300"/>
          </a:xfrm>
          <a:prstGeom prst="rect">
            <a:avLst/>
          </a:prstGeom>
        </p:spPr>
      </p:pic>
      <p:pic>
        <p:nvPicPr>
          <p:cNvPr id="10" name="Picture 9" descr="Graphical user interface, text&#10;&#10;Description automatically generated">
            <a:extLst>
              <a:ext uri="{FF2B5EF4-FFF2-40B4-BE49-F238E27FC236}">
                <a16:creationId xmlns:a16="http://schemas.microsoft.com/office/drawing/2014/main" id="{2CB03072-82BF-E5DB-C229-2335C4185166}"/>
              </a:ext>
            </a:extLst>
          </p:cNvPr>
          <p:cNvPicPr>
            <a:picLocks noChangeAspect="1"/>
          </p:cNvPicPr>
          <p:nvPr/>
        </p:nvPicPr>
        <p:blipFill>
          <a:blip r:embed="rId5"/>
          <a:stretch>
            <a:fillRect/>
          </a:stretch>
        </p:blipFill>
        <p:spPr>
          <a:xfrm>
            <a:off x="0" y="18796"/>
            <a:ext cx="36576000" cy="4559300"/>
          </a:xfrm>
          <a:prstGeom prst="rect">
            <a:avLst/>
          </a:prstGeom>
        </p:spPr>
      </p:pic>
      <p:pic>
        <p:nvPicPr>
          <p:cNvPr id="18" name="Picture 17" descr="Logo&#10;&#10;Description automatically generated with medium confidence">
            <a:extLst>
              <a:ext uri="{FF2B5EF4-FFF2-40B4-BE49-F238E27FC236}">
                <a16:creationId xmlns:a16="http://schemas.microsoft.com/office/drawing/2014/main" id="{BF6C8C02-B7C9-1F95-651C-1E84866A6685}"/>
              </a:ext>
            </a:extLst>
          </p:cNvPr>
          <p:cNvPicPr>
            <a:picLocks noChangeAspect="1"/>
          </p:cNvPicPr>
          <p:nvPr/>
        </p:nvPicPr>
        <p:blipFill>
          <a:blip r:embed="rId6"/>
          <a:stretch>
            <a:fillRect/>
          </a:stretch>
        </p:blipFill>
        <p:spPr>
          <a:xfrm>
            <a:off x="0" y="-6096"/>
            <a:ext cx="36576000" cy="4672076"/>
          </a:xfrm>
          <a:prstGeom prst="rect">
            <a:avLst/>
          </a:prstGeom>
        </p:spPr>
      </p:pic>
      <p:pic>
        <p:nvPicPr>
          <p:cNvPr id="20" name="Picture 19" descr="Text&#10;&#10;Description automatically generated">
            <a:extLst>
              <a:ext uri="{FF2B5EF4-FFF2-40B4-BE49-F238E27FC236}">
                <a16:creationId xmlns:a16="http://schemas.microsoft.com/office/drawing/2014/main" id="{4D197AE7-E715-4301-82A5-ECF84E8632DD}"/>
              </a:ext>
            </a:extLst>
          </p:cNvPr>
          <p:cNvPicPr>
            <a:picLocks noChangeAspect="1"/>
          </p:cNvPicPr>
          <p:nvPr/>
        </p:nvPicPr>
        <p:blipFill>
          <a:blip r:embed="rId7"/>
          <a:stretch>
            <a:fillRect/>
          </a:stretch>
        </p:blipFill>
        <p:spPr>
          <a:xfrm>
            <a:off x="0" y="-6096"/>
            <a:ext cx="36576000" cy="4672076"/>
          </a:xfrm>
          <a:prstGeom prst="rect">
            <a:avLst/>
          </a:prstGeom>
        </p:spPr>
      </p:pic>
      <p:pic>
        <p:nvPicPr>
          <p:cNvPr id="5" name="Picture 4" descr="Shape&#10;&#10;Description automatically generated with medium confidence">
            <a:extLst>
              <a:ext uri="{FF2B5EF4-FFF2-40B4-BE49-F238E27FC236}">
                <a16:creationId xmlns:a16="http://schemas.microsoft.com/office/drawing/2014/main" id="{F9273DE9-3AC4-D363-AB0A-1DC1621418E8}"/>
              </a:ext>
            </a:extLst>
          </p:cNvPr>
          <p:cNvPicPr>
            <a:picLocks noChangeAspect="1"/>
          </p:cNvPicPr>
          <p:nvPr/>
        </p:nvPicPr>
        <p:blipFill>
          <a:blip r:embed="rId8"/>
          <a:stretch>
            <a:fillRect/>
          </a:stretch>
        </p:blipFill>
        <p:spPr>
          <a:xfrm>
            <a:off x="101600" y="0"/>
            <a:ext cx="36474400" cy="4559300"/>
          </a:xfrm>
          <a:prstGeom prst="rect">
            <a:avLst/>
          </a:prstGeom>
        </p:spPr>
      </p:pic>
      <p:pic>
        <p:nvPicPr>
          <p:cNvPr id="11" name="Picture 10" descr="Shape&#10;&#10;Description automatically generated with medium confidence">
            <a:extLst>
              <a:ext uri="{FF2B5EF4-FFF2-40B4-BE49-F238E27FC236}">
                <a16:creationId xmlns:a16="http://schemas.microsoft.com/office/drawing/2014/main" id="{4BDA5B34-C853-6BF4-848B-57178657794C}"/>
              </a:ext>
            </a:extLst>
          </p:cNvPr>
          <p:cNvPicPr>
            <a:picLocks noGrp="1" noRot="1" noChangeAspect="1" noMove="1" noResize="1" noEditPoints="1" noAdjustHandles="1" noChangeArrowheads="1" noChangeShapeType="1" noCrop="1"/>
          </p:cNvPicPr>
          <p:nvPr/>
        </p:nvPicPr>
        <p:blipFill>
          <a:blip r:embed="rId9"/>
          <a:stretch>
            <a:fillRect/>
          </a:stretch>
        </p:blipFill>
        <p:spPr>
          <a:xfrm>
            <a:off x="0" y="12700"/>
            <a:ext cx="36576000" cy="4559300"/>
          </a:xfrm>
          <a:prstGeom prst="rect">
            <a:avLst/>
          </a:prstGeom>
        </p:spPr>
      </p:pic>
      <p:sp>
        <p:nvSpPr>
          <p:cNvPr id="3" name="TextBox 2">
            <a:extLst>
              <a:ext uri="{FF2B5EF4-FFF2-40B4-BE49-F238E27FC236}">
                <a16:creationId xmlns:a16="http://schemas.microsoft.com/office/drawing/2014/main" id="{88BB91D5-3285-21E7-8641-AC1D7F98DB6B}"/>
              </a:ext>
            </a:extLst>
          </p:cNvPr>
          <p:cNvSpPr txBox="1"/>
          <p:nvPr/>
        </p:nvSpPr>
        <p:spPr>
          <a:xfrm>
            <a:off x="29265418" y="2740815"/>
            <a:ext cx="7208982" cy="1938992"/>
          </a:xfrm>
          <a:prstGeom prst="rect">
            <a:avLst/>
          </a:prstGeom>
          <a:noFill/>
        </p:spPr>
        <p:txBody>
          <a:bodyPr wrap="square" rtlCol="0">
            <a:spAutoFit/>
          </a:bodyPr>
          <a:lstStyle/>
          <a:p>
            <a:pPr algn="r"/>
            <a:r>
              <a:rPr lang="en-US" sz="6000" dirty="0">
                <a:solidFill>
                  <a:schemeClr val="bg1"/>
                </a:solidFill>
                <a:cs typeface="Times New Roman" panose="02020603050405020304" pitchFamily="18" charset="0"/>
              </a:rPr>
              <a:t>Anand Sabnis</a:t>
            </a:r>
          </a:p>
          <a:p>
            <a:pPr algn="r"/>
            <a:r>
              <a:rPr lang="en-US" sz="6000" dirty="0">
                <a:solidFill>
                  <a:schemeClr val="bg1"/>
                </a:solidFill>
                <a:cs typeface="Times New Roman" panose="02020603050405020304" pitchFamily="18" charset="0"/>
              </a:rPr>
              <a:t>HON 4355</a:t>
            </a:r>
          </a:p>
        </p:txBody>
      </p:sp>
      <p:sp>
        <p:nvSpPr>
          <p:cNvPr id="7" name="TextBox 6">
            <a:extLst>
              <a:ext uri="{FF2B5EF4-FFF2-40B4-BE49-F238E27FC236}">
                <a16:creationId xmlns:a16="http://schemas.microsoft.com/office/drawing/2014/main" id="{9B89332D-D0D6-E069-6EFF-E6885FCAF39B}"/>
              </a:ext>
            </a:extLst>
          </p:cNvPr>
          <p:cNvSpPr txBox="1"/>
          <p:nvPr/>
        </p:nvSpPr>
        <p:spPr>
          <a:xfrm>
            <a:off x="5754255" y="806448"/>
            <a:ext cx="25169090" cy="3046988"/>
          </a:xfrm>
          <a:prstGeom prst="rect">
            <a:avLst/>
          </a:prstGeom>
          <a:noFill/>
        </p:spPr>
        <p:txBody>
          <a:bodyPr wrap="square">
            <a:spAutoFit/>
          </a:bodyPr>
          <a:lstStyle/>
          <a:p>
            <a:pPr algn="ctr"/>
            <a:r>
              <a:rPr lang="en-US" sz="9600" dirty="0">
                <a:solidFill>
                  <a:schemeClr val="bg1"/>
                </a:solidFill>
                <a:latin typeface="+mj-lt"/>
                <a:cs typeface="Times New Roman" panose="02020603050405020304" pitchFamily="18" charset="0"/>
              </a:rPr>
              <a:t>Effect of In &amp; Out-of-School Factors on Houston Student Justice Outcomes</a:t>
            </a:r>
          </a:p>
        </p:txBody>
      </p:sp>
      <p:sp>
        <p:nvSpPr>
          <p:cNvPr id="9" name="Rectangle 8">
            <a:extLst>
              <a:ext uri="{FF2B5EF4-FFF2-40B4-BE49-F238E27FC236}">
                <a16:creationId xmlns:a16="http://schemas.microsoft.com/office/drawing/2014/main" id="{CF808B11-B749-D2FA-CB70-8F2C1F2991F3}"/>
              </a:ext>
            </a:extLst>
          </p:cNvPr>
          <p:cNvSpPr>
            <a:spLocks noGrp="1" noRot="1" noMove="1" noResize="1" noEditPoints="1" noAdjustHandles="1" noChangeArrowheads="1" noChangeShapeType="1"/>
          </p:cNvSpPr>
          <p:nvPr/>
        </p:nvSpPr>
        <p:spPr>
          <a:xfrm>
            <a:off x="495300" y="5417033"/>
            <a:ext cx="10445756" cy="2705953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DF16EAB-0B0F-DD56-1C5E-BC52C8E28953}"/>
              </a:ext>
            </a:extLst>
          </p:cNvPr>
          <p:cNvSpPr/>
          <p:nvPr/>
        </p:nvSpPr>
        <p:spPr>
          <a:xfrm>
            <a:off x="483204" y="5416258"/>
            <a:ext cx="10469948" cy="143827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Inspiration</a:t>
            </a:r>
          </a:p>
        </p:txBody>
      </p:sp>
      <p:sp>
        <p:nvSpPr>
          <p:cNvPr id="14" name="TextBox 13">
            <a:extLst>
              <a:ext uri="{FF2B5EF4-FFF2-40B4-BE49-F238E27FC236}">
                <a16:creationId xmlns:a16="http://schemas.microsoft.com/office/drawing/2014/main" id="{DC00BC9E-A1F7-3F2A-7639-62BE39E59EB7}"/>
              </a:ext>
            </a:extLst>
          </p:cNvPr>
          <p:cNvSpPr txBox="1"/>
          <p:nvPr/>
        </p:nvSpPr>
        <p:spPr>
          <a:xfrm>
            <a:off x="584200" y="6854534"/>
            <a:ext cx="9646515" cy="1015663"/>
          </a:xfrm>
          <a:prstGeom prst="rect">
            <a:avLst/>
          </a:prstGeom>
          <a:noFill/>
        </p:spPr>
        <p:txBody>
          <a:bodyPr wrap="square" rtlCol="0">
            <a:spAutoFit/>
          </a:bodyPr>
          <a:lstStyle/>
          <a:p>
            <a:pPr algn="ctr"/>
            <a:r>
              <a:rPr lang="en-US" sz="6000" dirty="0"/>
              <a:t>Inspiration</a:t>
            </a:r>
          </a:p>
        </p:txBody>
      </p:sp>
      <p:sp>
        <p:nvSpPr>
          <p:cNvPr id="15" name="TextBox 14">
            <a:extLst>
              <a:ext uri="{FF2B5EF4-FFF2-40B4-BE49-F238E27FC236}">
                <a16:creationId xmlns:a16="http://schemas.microsoft.com/office/drawing/2014/main" id="{255D9151-EB84-D2D3-A62F-604E99301E0A}"/>
              </a:ext>
            </a:extLst>
          </p:cNvPr>
          <p:cNvSpPr txBox="1"/>
          <p:nvPr/>
        </p:nvSpPr>
        <p:spPr>
          <a:xfrm>
            <a:off x="600077" y="6948378"/>
            <a:ext cx="9814791" cy="2939266"/>
          </a:xfrm>
          <a:prstGeom prst="rect">
            <a:avLst/>
          </a:prstGeom>
          <a:noFill/>
        </p:spPr>
        <p:txBody>
          <a:bodyPr wrap="square" rtlCol="0">
            <a:spAutoFit/>
          </a:bodyPr>
          <a:lstStyle/>
          <a:p>
            <a:r>
              <a:rPr lang="en-US" sz="3700" dirty="0">
                <a:solidFill>
                  <a:schemeClr val="bg1"/>
                </a:solidFill>
              </a:rPr>
              <a:t>This topic is a direct continuation of my previous work on understanding the differences in student discipline rates. I had an interest in understanding how different factors affect discipline rates in HISD school students.</a:t>
            </a:r>
          </a:p>
        </p:txBody>
      </p:sp>
      <p:sp>
        <p:nvSpPr>
          <p:cNvPr id="16" name="Rectangle 15">
            <a:extLst>
              <a:ext uri="{FF2B5EF4-FFF2-40B4-BE49-F238E27FC236}">
                <a16:creationId xmlns:a16="http://schemas.microsoft.com/office/drawing/2014/main" id="{F3158A35-A992-7178-F604-2AA7508F35DC}"/>
              </a:ext>
            </a:extLst>
          </p:cNvPr>
          <p:cNvSpPr/>
          <p:nvPr/>
        </p:nvSpPr>
        <p:spPr>
          <a:xfrm>
            <a:off x="488342" y="10015628"/>
            <a:ext cx="10459672" cy="143827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6000" dirty="0">
                <a:solidFill>
                  <a:schemeClr val="tx1"/>
                </a:solidFill>
              </a:rPr>
              <a:t>Background</a:t>
            </a:r>
          </a:p>
        </p:txBody>
      </p:sp>
      <p:sp>
        <p:nvSpPr>
          <p:cNvPr id="17" name="TextBox 16">
            <a:extLst>
              <a:ext uri="{FF2B5EF4-FFF2-40B4-BE49-F238E27FC236}">
                <a16:creationId xmlns:a16="http://schemas.microsoft.com/office/drawing/2014/main" id="{9BDAD0EF-31BA-DEAA-2EC1-3CF6FFB8D725}"/>
              </a:ext>
            </a:extLst>
          </p:cNvPr>
          <p:cNvSpPr txBox="1"/>
          <p:nvPr/>
        </p:nvSpPr>
        <p:spPr>
          <a:xfrm>
            <a:off x="672224" y="11448908"/>
            <a:ext cx="9814791" cy="9202519"/>
          </a:xfrm>
          <a:prstGeom prst="rect">
            <a:avLst/>
          </a:prstGeom>
          <a:noFill/>
        </p:spPr>
        <p:txBody>
          <a:bodyPr wrap="square" rtlCol="0">
            <a:spAutoFit/>
          </a:bodyPr>
          <a:lstStyle/>
          <a:p>
            <a:r>
              <a:rPr lang="en-US" sz="3700" dirty="0">
                <a:solidFill>
                  <a:schemeClr val="bg1"/>
                </a:solidFill>
              </a:rPr>
              <a:t>Among different types of disciplining practices, Out-of-school suspensions have a strong linear relationship with future justice encounters.​Socio-economic disparities, racial inequalities, and diverse cultural backgrounds contribute to the chance of an OSS. Understanding the interplay of these factors is crucial for developing policies that break the school-to-prison pipeline. 4 variables have been picked to measure their importance in determining the count of OSS per school:  Students’ gender, students’ race(7 subparts), students who were economically disadvantaged(TX),the student: teacher ratio.</a:t>
            </a:r>
          </a:p>
          <a:p>
            <a:r>
              <a:rPr lang="en-US" sz="3700" dirty="0">
                <a:solidFill>
                  <a:schemeClr val="bg1"/>
                </a:solidFill>
              </a:rPr>
              <a:t>Some variables were removed because I wanted to focus only on the first occurrence of OSS.</a:t>
            </a:r>
          </a:p>
          <a:p>
            <a:endParaRPr lang="en-US" sz="3700" dirty="0">
              <a:solidFill>
                <a:schemeClr val="bg1"/>
              </a:solidFill>
            </a:endParaRPr>
          </a:p>
        </p:txBody>
      </p:sp>
      <p:sp>
        <p:nvSpPr>
          <p:cNvPr id="19" name="Rectangle 18">
            <a:extLst>
              <a:ext uri="{FF2B5EF4-FFF2-40B4-BE49-F238E27FC236}">
                <a16:creationId xmlns:a16="http://schemas.microsoft.com/office/drawing/2014/main" id="{9CF328D1-996E-7866-D366-898BCBA4524B}"/>
              </a:ext>
            </a:extLst>
          </p:cNvPr>
          <p:cNvSpPr/>
          <p:nvPr/>
        </p:nvSpPr>
        <p:spPr>
          <a:xfrm>
            <a:off x="488342" y="20058277"/>
            <a:ext cx="10459672" cy="143827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6000" dirty="0">
                <a:solidFill>
                  <a:schemeClr val="tx1"/>
                </a:solidFill>
              </a:rPr>
              <a:t>Timeline</a:t>
            </a:r>
          </a:p>
        </p:txBody>
      </p:sp>
      <p:sp>
        <p:nvSpPr>
          <p:cNvPr id="21" name="TextBox 20">
            <a:extLst>
              <a:ext uri="{FF2B5EF4-FFF2-40B4-BE49-F238E27FC236}">
                <a16:creationId xmlns:a16="http://schemas.microsoft.com/office/drawing/2014/main" id="{8781D513-01FA-4830-E939-045DE5A28562}"/>
              </a:ext>
            </a:extLst>
          </p:cNvPr>
          <p:cNvSpPr txBox="1">
            <a:spLocks/>
          </p:cNvSpPr>
          <p:nvPr/>
        </p:nvSpPr>
        <p:spPr>
          <a:xfrm>
            <a:off x="660400" y="21535114"/>
            <a:ext cx="9814791" cy="4524315"/>
          </a:xfrm>
          <a:prstGeom prst="rect">
            <a:avLst/>
          </a:prstGeom>
          <a:noFill/>
        </p:spPr>
        <p:txBody>
          <a:bodyPr wrap="square" rtlCol="0">
            <a:spAutoFit/>
          </a:bodyPr>
          <a:lstStyle/>
          <a:p>
            <a:r>
              <a:rPr lang="en-US" sz="3600" dirty="0">
                <a:solidFill>
                  <a:schemeClr val="bg1"/>
                </a:solidFill>
              </a:rPr>
              <a:t>Due to the COVID pandemic shifting schooling online and disrupting disciplining numbers, I’ve decided to look at data during the 2017-19 school years. Another reason for this is that the TEA expanded data categories in their data collection post 2016, and this change was made to keep the data uniform. The campus-wide summaries also change format post 2016.</a:t>
            </a:r>
          </a:p>
        </p:txBody>
      </p:sp>
      <p:sp>
        <p:nvSpPr>
          <p:cNvPr id="22" name="Rectangle 21">
            <a:extLst>
              <a:ext uri="{FF2B5EF4-FFF2-40B4-BE49-F238E27FC236}">
                <a16:creationId xmlns:a16="http://schemas.microsoft.com/office/drawing/2014/main" id="{74855580-613F-426F-65D1-F7071334A54E}"/>
              </a:ext>
            </a:extLst>
          </p:cNvPr>
          <p:cNvSpPr/>
          <p:nvPr/>
        </p:nvSpPr>
        <p:spPr>
          <a:xfrm>
            <a:off x="511322" y="26139427"/>
            <a:ext cx="10459672" cy="143827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6000" dirty="0">
                <a:solidFill>
                  <a:schemeClr val="tx1"/>
                </a:solidFill>
              </a:rPr>
              <a:t>Acknowledgements</a:t>
            </a:r>
          </a:p>
        </p:txBody>
      </p:sp>
      <p:sp>
        <p:nvSpPr>
          <p:cNvPr id="23" name="TextBox 22">
            <a:extLst>
              <a:ext uri="{FF2B5EF4-FFF2-40B4-BE49-F238E27FC236}">
                <a16:creationId xmlns:a16="http://schemas.microsoft.com/office/drawing/2014/main" id="{CFE3793F-5ECE-B646-6F44-2A2C0291999F}"/>
              </a:ext>
            </a:extLst>
          </p:cNvPr>
          <p:cNvSpPr txBox="1"/>
          <p:nvPr/>
        </p:nvSpPr>
        <p:spPr>
          <a:xfrm>
            <a:off x="768348" y="27792019"/>
            <a:ext cx="9814791" cy="3970318"/>
          </a:xfrm>
          <a:prstGeom prst="rect">
            <a:avLst/>
          </a:prstGeom>
          <a:noFill/>
        </p:spPr>
        <p:txBody>
          <a:bodyPr wrap="square" rtlCol="0">
            <a:spAutoFit/>
          </a:bodyPr>
          <a:lstStyle/>
          <a:p>
            <a:r>
              <a:rPr lang="en-US" sz="3600" dirty="0">
                <a:solidFill>
                  <a:schemeClr val="bg1"/>
                </a:solidFill>
              </a:rPr>
              <a:t>I would like to thank the Data and Society Faculty Team-Dr. Ioannis Konstantinidis, Dr. Andrew Kapral and Dr. Dan Price for their guidance throughout this undertaking.</a:t>
            </a:r>
          </a:p>
          <a:p>
            <a:r>
              <a:rPr lang="en-US" sz="3600" dirty="0">
                <a:solidFill>
                  <a:schemeClr val="bg1"/>
                </a:solidFill>
              </a:rPr>
              <a:t>I would also like to thank the author of the Rice Herc Research Publication-Dr. Horace Duffy for inspiring me to do this research.</a:t>
            </a:r>
          </a:p>
        </p:txBody>
      </p:sp>
      <p:sp>
        <p:nvSpPr>
          <p:cNvPr id="25" name="Rectangle 24">
            <a:extLst>
              <a:ext uri="{FF2B5EF4-FFF2-40B4-BE49-F238E27FC236}">
                <a16:creationId xmlns:a16="http://schemas.microsoft.com/office/drawing/2014/main" id="{59D07750-F9A6-A0AD-FEF5-98FB0369D63F}"/>
              </a:ext>
            </a:extLst>
          </p:cNvPr>
          <p:cNvSpPr/>
          <p:nvPr/>
        </p:nvSpPr>
        <p:spPr>
          <a:xfrm>
            <a:off x="11160136" y="5417031"/>
            <a:ext cx="14231308" cy="2706823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 </a:t>
            </a:r>
          </a:p>
        </p:txBody>
      </p:sp>
      <p:sp>
        <p:nvSpPr>
          <p:cNvPr id="26" name="Rectangle 25">
            <a:extLst>
              <a:ext uri="{FF2B5EF4-FFF2-40B4-BE49-F238E27FC236}">
                <a16:creationId xmlns:a16="http://schemas.microsoft.com/office/drawing/2014/main" id="{BB8FF890-51F4-4686-C40D-44724D19EBD0}"/>
              </a:ext>
            </a:extLst>
          </p:cNvPr>
          <p:cNvSpPr/>
          <p:nvPr/>
        </p:nvSpPr>
        <p:spPr>
          <a:xfrm>
            <a:off x="11179189" y="5417033"/>
            <a:ext cx="14231308" cy="147487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Research Question</a:t>
            </a:r>
          </a:p>
        </p:txBody>
      </p:sp>
      <p:sp>
        <p:nvSpPr>
          <p:cNvPr id="27" name="TextBox 26">
            <a:extLst>
              <a:ext uri="{FF2B5EF4-FFF2-40B4-BE49-F238E27FC236}">
                <a16:creationId xmlns:a16="http://schemas.microsoft.com/office/drawing/2014/main" id="{E8520558-A3A9-AA36-E099-2AC9A5E116FB}"/>
              </a:ext>
            </a:extLst>
          </p:cNvPr>
          <p:cNvSpPr txBox="1"/>
          <p:nvPr/>
        </p:nvSpPr>
        <p:spPr>
          <a:xfrm>
            <a:off x="11474943" y="7288692"/>
            <a:ext cx="13639799" cy="1446550"/>
          </a:xfrm>
          <a:prstGeom prst="rect">
            <a:avLst/>
          </a:prstGeom>
          <a:noFill/>
        </p:spPr>
        <p:txBody>
          <a:bodyPr wrap="square" rtlCol="0">
            <a:spAutoFit/>
          </a:bodyPr>
          <a:lstStyle/>
          <a:p>
            <a:pPr algn="ctr"/>
            <a:r>
              <a:rPr lang="en-US" sz="4400" dirty="0">
                <a:solidFill>
                  <a:schemeClr val="bg1"/>
                </a:solidFill>
              </a:rPr>
              <a:t>What is the impact of race and other factors on the chances of receiving an Out-Of-School Suspension?</a:t>
            </a:r>
          </a:p>
        </p:txBody>
      </p:sp>
      <p:sp>
        <p:nvSpPr>
          <p:cNvPr id="28" name="Rectangle 27">
            <a:extLst>
              <a:ext uri="{FF2B5EF4-FFF2-40B4-BE49-F238E27FC236}">
                <a16:creationId xmlns:a16="http://schemas.microsoft.com/office/drawing/2014/main" id="{E751454C-6D20-3769-0292-FD281366CF18}"/>
              </a:ext>
            </a:extLst>
          </p:cNvPr>
          <p:cNvSpPr/>
          <p:nvPr/>
        </p:nvSpPr>
        <p:spPr>
          <a:xfrm>
            <a:off x="11179189" y="9201315"/>
            <a:ext cx="14212255" cy="143827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Conceptual DAG</a:t>
            </a:r>
          </a:p>
        </p:txBody>
      </p:sp>
      <p:sp>
        <p:nvSpPr>
          <p:cNvPr id="31" name="Rectangle 30">
            <a:extLst>
              <a:ext uri="{FF2B5EF4-FFF2-40B4-BE49-F238E27FC236}">
                <a16:creationId xmlns:a16="http://schemas.microsoft.com/office/drawing/2014/main" id="{456D85F1-14CD-E144-D55E-893EBD0A6B57}"/>
              </a:ext>
            </a:extLst>
          </p:cNvPr>
          <p:cNvSpPr>
            <a:spLocks noGrp="1" noRot="1" noMove="1" noResize="1" noEditPoints="1" noAdjustHandles="1" noChangeArrowheads="1" noChangeShapeType="1"/>
          </p:cNvSpPr>
          <p:nvPr/>
        </p:nvSpPr>
        <p:spPr>
          <a:xfrm>
            <a:off x="25598428" y="5417033"/>
            <a:ext cx="10573188" cy="2705953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D0F7A0A3-8535-E236-EFDC-13B7C62778B0}"/>
              </a:ext>
            </a:extLst>
          </p:cNvPr>
          <p:cNvSpPr/>
          <p:nvPr/>
        </p:nvSpPr>
        <p:spPr>
          <a:xfrm>
            <a:off x="25681413" y="26927078"/>
            <a:ext cx="10483862" cy="143827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6000" dirty="0">
                <a:solidFill>
                  <a:schemeClr val="tx1"/>
                </a:solidFill>
              </a:rPr>
              <a:t>Future Study</a:t>
            </a:r>
          </a:p>
        </p:txBody>
      </p:sp>
      <p:sp>
        <p:nvSpPr>
          <p:cNvPr id="33" name="TextBox 32">
            <a:extLst>
              <a:ext uri="{FF2B5EF4-FFF2-40B4-BE49-F238E27FC236}">
                <a16:creationId xmlns:a16="http://schemas.microsoft.com/office/drawing/2014/main" id="{3BC8DE21-9138-F3F6-7CE9-DF3C27FF0429}"/>
              </a:ext>
            </a:extLst>
          </p:cNvPr>
          <p:cNvSpPr txBox="1"/>
          <p:nvPr/>
        </p:nvSpPr>
        <p:spPr>
          <a:xfrm>
            <a:off x="25976713" y="28365354"/>
            <a:ext cx="9814791" cy="3970318"/>
          </a:xfrm>
          <a:prstGeom prst="rect">
            <a:avLst/>
          </a:prstGeom>
          <a:noFill/>
        </p:spPr>
        <p:txBody>
          <a:bodyPr wrap="square" rtlCol="0">
            <a:spAutoFit/>
          </a:bodyPr>
          <a:lstStyle/>
          <a:p>
            <a:r>
              <a:rPr lang="en-US" sz="3600" dirty="0">
                <a:solidFill>
                  <a:schemeClr val="bg1"/>
                </a:solidFill>
              </a:rPr>
              <a:t>Some ways to expand my current topic into</a:t>
            </a:r>
          </a:p>
          <a:p>
            <a:r>
              <a:rPr lang="en-US" sz="3600" dirty="0">
                <a:solidFill>
                  <a:schemeClr val="bg1"/>
                </a:solidFill>
              </a:rPr>
              <a:t>future studies are exploring the role of teacher training programs and restorative justice in addressing these identified variables, doing comparative analyses with other urban school districts and even states to understand how state policy affects student discipline.</a:t>
            </a:r>
          </a:p>
        </p:txBody>
      </p:sp>
      <p:sp>
        <p:nvSpPr>
          <p:cNvPr id="34" name="Rectangle 33">
            <a:extLst>
              <a:ext uri="{FF2B5EF4-FFF2-40B4-BE49-F238E27FC236}">
                <a16:creationId xmlns:a16="http://schemas.microsoft.com/office/drawing/2014/main" id="{69878110-7B74-9F7D-779A-A4AC67528647}"/>
              </a:ext>
            </a:extLst>
          </p:cNvPr>
          <p:cNvSpPr/>
          <p:nvPr/>
        </p:nvSpPr>
        <p:spPr>
          <a:xfrm>
            <a:off x="25643091" y="18026564"/>
            <a:ext cx="10530345" cy="143827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6000" dirty="0">
                <a:solidFill>
                  <a:schemeClr val="tx1"/>
                </a:solidFill>
              </a:rPr>
              <a:t>Conclusion and Limitations</a:t>
            </a:r>
          </a:p>
        </p:txBody>
      </p:sp>
      <p:sp>
        <p:nvSpPr>
          <p:cNvPr id="35" name="TextBox 34">
            <a:extLst>
              <a:ext uri="{FF2B5EF4-FFF2-40B4-BE49-F238E27FC236}">
                <a16:creationId xmlns:a16="http://schemas.microsoft.com/office/drawing/2014/main" id="{E80B35C3-836C-E954-BF8A-7E8F6E7A7779}"/>
              </a:ext>
            </a:extLst>
          </p:cNvPr>
          <p:cNvSpPr txBox="1"/>
          <p:nvPr/>
        </p:nvSpPr>
        <p:spPr>
          <a:xfrm>
            <a:off x="25976712" y="19478220"/>
            <a:ext cx="9814791" cy="3416320"/>
          </a:xfrm>
          <a:prstGeom prst="rect">
            <a:avLst/>
          </a:prstGeom>
          <a:noFill/>
        </p:spPr>
        <p:txBody>
          <a:bodyPr wrap="square" rtlCol="0">
            <a:spAutoFit/>
          </a:bodyPr>
          <a:lstStyle/>
          <a:p>
            <a:pPr marL="571500" indent="-571500">
              <a:buFont typeface="Arial" panose="020B0604020202020204" pitchFamily="34" charset="0"/>
              <a:buChar char="•"/>
            </a:pPr>
            <a:r>
              <a:rPr lang="en-US" sz="3600" dirty="0">
                <a:solidFill>
                  <a:schemeClr val="bg1"/>
                </a:solidFill>
              </a:rPr>
              <a:t>Based on the data, the most significant variable when measuring OSS is Race.</a:t>
            </a:r>
          </a:p>
          <a:p>
            <a:pPr marL="571500" indent="-571500">
              <a:buFont typeface="Arial" panose="020B0604020202020204" pitchFamily="34" charset="0"/>
              <a:buChar char="•"/>
            </a:pPr>
            <a:r>
              <a:rPr lang="en-US" sz="3600" dirty="0">
                <a:solidFill>
                  <a:schemeClr val="bg1"/>
                </a:solidFill>
              </a:rPr>
              <a:t>Some limitations that may affect my research include the chosen variables included in the final model, data inaccuracies/loss due to FERPA guidelines(removing value if value is too low)</a:t>
            </a:r>
          </a:p>
        </p:txBody>
      </p:sp>
      <p:sp>
        <p:nvSpPr>
          <p:cNvPr id="36" name="Rectangle 35">
            <a:extLst>
              <a:ext uri="{FF2B5EF4-FFF2-40B4-BE49-F238E27FC236}">
                <a16:creationId xmlns:a16="http://schemas.microsoft.com/office/drawing/2014/main" id="{6B18D227-F37D-2045-114C-A5AE8C980AF1}"/>
              </a:ext>
            </a:extLst>
          </p:cNvPr>
          <p:cNvSpPr/>
          <p:nvPr/>
        </p:nvSpPr>
        <p:spPr>
          <a:xfrm>
            <a:off x="25596608" y="5417033"/>
            <a:ext cx="10575008" cy="147487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6000" dirty="0">
                <a:solidFill>
                  <a:schemeClr val="tx1"/>
                </a:solidFill>
              </a:rPr>
              <a:t>Research &amp; Analysis</a:t>
            </a:r>
          </a:p>
        </p:txBody>
      </p:sp>
      <p:sp>
        <p:nvSpPr>
          <p:cNvPr id="37" name="Rectangle 36">
            <a:extLst>
              <a:ext uri="{FF2B5EF4-FFF2-40B4-BE49-F238E27FC236}">
                <a16:creationId xmlns:a16="http://schemas.microsoft.com/office/drawing/2014/main" id="{C988A543-9109-F361-79AA-14AB17E4ADE9}"/>
              </a:ext>
            </a:extLst>
          </p:cNvPr>
          <p:cNvSpPr/>
          <p:nvPr/>
        </p:nvSpPr>
        <p:spPr>
          <a:xfrm>
            <a:off x="11198242" y="21095429"/>
            <a:ext cx="14212255" cy="143827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Methodology</a:t>
            </a:r>
          </a:p>
        </p:txBody>
      </p:sp>
      <p:sp>
        <p:nvSpPr>
          <p:cNvPr id="38" name="TextBox 37">
            <a:extLst>
              <a:ext uri="{FF2B5EF4-FFF2-40B4-BE49-F238E27FC236}">
                <a16:creationId xmlns:a16="http://schemas.microsoft.com/office/drawing/2014/main" id="{A37E9AE1-693F-369D-4D2F-3B350122B818}"/>
              </a:ext>
            </a:extLst>
          </p:cNvPr>
          <p:cNvSpPr txBox="1">
            <a:spLocks noGrp="1" noRot="1" noMove="1" noResize="1" noEditPoints="1" noAdjustHandles="1" noChangeArrowheads="1" noChangeShapeType="1"/>
          </p:cNvSpPr>
          <p:nvPr/>
        </p:nvSpPr>
        <p:spPr>
          <a:xfrm>
            <a:off x="11214104" y="23520273"/>
            <a:ext cx="14212254" cy="8402300"/>
          </a:xfrm>
          <a:prstGeom prst="rect">
            <a:avLst/>
          </a:prstGeom>
          <a:noFill/>
        </p:spPr>
        <p:txBody>
          <a:bodyPr wrap="square" rtlCol="0">
            <a:spAutoFit/>
          </a:bodyPr>
          <a:lstStyle/>
          <a:p>
            <a:endParaRPr lang="en-US" sz="3600" dirty="0">
              <a:solidFill>
                <a:schemeClr val="bg1"/>
              </a:solidFill>
            </a:endParaRPr>
          </a:p>
          <a:p>
            <a:endParaRPr lang="en-US" sz="3600" dirty="0">
              <a:solidFill>
                <a:schemeClr val="bg1"/>
              </a:solidFill>
            </a:endParaRPr>
          </a:p>
          <a:p>
            <a:endParaRPr lang="en-US" sz="3600" dirty="0">
              <a:solidFill>
                <a:schemeClr val="bg1"/>
              </a:solidFill>
            </a:endParaRPr>
          </a:p>
          <a:p>
            <a:endParaRPr lang="en-US" sz="3600" dirty="0">
              <a:solidFill>
                <a:schemeClr val="bg1"/>
              </a:solidFill>
            </a:endParaRPr>
          </a:p>
          <a:p>
            <a:endParaRPr lang="en-US" sz="3600" dirty="0">
              <a:solidFill>
                <a:schemeClr val="bg1"/>
              </a:solidFill>
            </a:endParaRPr>
          </a:p>
          <a:p>
            <a:endParaRPr lang="en-US" sz="3600" dirty="0">
              <a:solidFill>
                <a:schemeClr val="bg1"/>
              </a:solidFill>
            </a:endParaRPr>
          </a:p>
          <a:p>
            <a:endParaRPr lang="en-US" sz="3600" dirty="0">
              <a:solidFill>
                <a:schemeClr val="bg1"/>
              </a:solidFill>
            </a:endParaRPr>
          </a:p>
          <a:p>
            <a:endParaRPr lang="en-US" sz="3600" dirty="0">
              <a:solidFill>
                <a:schemeClr val="bg1"/>
              </a:solidFill>
            </a:endParaRPr>
          </a:p>
          <a:p>
            <a:endParaRPr lang="en-US" sz="3600" dirty="0">
              <a:solidFill>
                <a:schemeClr val="bg1"/>
              </a:solidFill>
            </a:endParaRPr>
          </a:p>
          <a:p>
            <a:endParaRPr lang="en-US" sz="3600" dirty="0">
              <a:solidFill>
                <a:schemeClr val="bg1"/>
              </a:solidFill>
            </a:endParaRPr>
          </a:p>
          <a:p>
            <a:endParaRPr lang="en-US" sz="3600" dirty="0">
              <a:solidFill>
                <a:schemeClr val="bg1"/>
              </a:solidFill>
            </a:endParaRPr>
          </a:p>
          <a:p>
            <a:endParaRPr lang="en-US" sz="3600" dirty="0">
              <a:solidFill>
                <a:schemeClr val="bg1"/>
              </a:solidFill>
            </a:endParaRPr>
          </a:p>
          <a:p>
            <a:endParaRPr lang="en-US" sz="3600" dirty="0">
              <a:solidFill>
                <a:schemeClr val="bg1"/>
              </a:solidFill>
            </a:endParaRPr>
          </a:p>
          <a:p>
            <a:r>
              <a:rPr lang="en-US" sz="3600" dirty="0">
                <a:solidFill>
                  <a:schemeClr val="bg1"/>
                </a:solidFill>
              </a:rPr>
              <a:t>46 High Schools were picked from HISD to train a regression model that predicts the count of Out-Of-School Suspension.</a:t>
            </a:r>
          </a:p>
        </p:txBody>
      </p:sp>
      <p:sp>
        <p:nvSpPr>
          <p:cNvPr id="30" name="TextBox 29">
            <a:extLst>
              <a:ext uri="{FF2B5EF4-FFF2-40B4-BE49-F238E27FC236}">
                <a16:creationId xmlns:a16="http://schemas.microsoft.com/office/drawing/2014/main" id="{47D0173A-EC34-3DB2-DCB1-04A547979CBB}"/>
              </a:ext>
            </a:extLst>
          </p:cNvPr>
          <p:cNvSpPr txBox="1"/>
          <p:nvPr/>
        </p:nvSpPr>
        <p:spPr>
          <a:xfrm>
            <a:off x="25824256" y="6812320"/>
            <a:ext cx="10198177" cy="3539430"/>
          </a:xfrm>
          <a:prstGeom prst="rect">
            <a:avLst/>
          </a:prstGeom>
          <a:noFill/>
        </p:spPr>
        <p:txBody>
          <a:bodyPr wrap="square" rtlCol="0">
            <a:spAutoFit/>
          </a:bodyPr>
          <a:lstStyle/>
          <a:p>
            <a:pPr algn="ctr"/>
            <a:r>
              <a:rPr lang="en-US" sz="3200" dirty="0">
                <a:solidFill>
                  <a:schemeClr val="bg1"/>
                </a:solidFill>
              </a:rPr>
              <a:t>Poisson(Zero-inflated) Count Model Equation(most imp. Variables):</a:t>
            </a:r>
          </a:p>
          <a:p>
            <a:pPr algn="ctr"/>
            <a:r>
              <a:rPr lang="en-US" sz="3200" b="0" i="0" dirty="0">
                <a:solidFill>
                  <a:srgbClr val="D1D5DB"/>
                </a:solidFill>
                <a:effectLst/>
                <a:latin typeface="KaTeX_Main"/>
              </a:rPr>
              <a:t>log(</a:t>
            </a:r>
            <a:r>
              <a:rPr lang="el-GR" sz="3200" b="0" i="1" dirty="0">
                <a:solidFill>
                  <a:srgbClr val="D1D5DB"/>
                </a:solidFill>
                <a:effectLst/>
                <a:latin typeface="KaTeX_Math"/>
              </a:rPr>
              <a:t>λ</a:t>
            </a:r>
            <a:r>
              <a:rPr lang="el-GR" sz="3200" b="0" i="0" dirty="0">
                <a:solidFill>
                  <a:srgbClr val="D1D5DB"/>
                </a:solidFill>
                <a:effectLst/>
                <a:latin typeface="KaTeX_Main"/>
              </a:rPr>
              <a:t>)=</a:t>
            </a:r>
            <a:r>
              <a:rPr lang="en-US" sz="3200" b="0" i="0" dirty="0">
                <a:solidFill>
                  <a:srgbClr val="D1D5DB"/>
                </a:solidFill>
                <a:effectLst/>
                <a:latin typeface="KaTeX_Main"/>
              </a:rPr>
              <a:t>0.16(Hispanic)+0.17(Black)+0.19(White)+0.19(Asian)+0.035(</a:t>
            </a:r>
            <a:r>
              <a:rPr lang="en-US" sz="3200" b="0" i="0" dirty="0" err="1">
                <a:solidFill>
                  <a:srgbClr val="D1D5DB"/>
                </a:solidFill>
                <a:effectLst/>
                <a:latin typeface="KaTeX_Main"/>
              </a:rPr>
              <a:t>EconDisadv</a:t>
            </a:r>
            <a:r>
              <a:rPr lang="en-US" sz="3200" b="0" i="0" dirty="0">
                <a:solidFill>
                  <a:srgbClr val="D1D5DB"/>
                </a:solidFill>
                <a:effectLst/>
                <a:latin typeface="KaTeX_Main"/>
              </a:rPr>
              <a:t>.)+0.02(Male)</a:t>
            </a:r>
          </a:p>
          <a:p>
            <a:pPr algn="ctr"/>
            <a:r>
              <a:rPr lang="en-US" sz="3200" dirty="0">
                <a:solidFill>
                  <a:srgbClr val="D1D5DB"/>
                </a:solidFill>
                <a:latin typeface="KaTeX_Main"/>
              </a:rPr>
              <a:t>Other variables were removed due to collinearity and overfitting issues.</a:t>
            </a:r>
            <a:endParaRPr lang="en-US" sz="3200" dirty="0">
              <a:solidFill>
                <a:schemeClr val="bg1"/>
              </a:solidFill>
            </a:endParaRPr>
          </a:p>
          <a:p>
            <a:pPr algn="ctr"/>
            <a:endParaRPr lang="en-US" sz="3200" dirty="0">
              <a:solidFill>
                <a:schemeClr val="bg1"/>
              </a:solidFill>
            </a:endParaRPr>
          </a:p>
        </p:txBody>
      </p:sp>
      <p:sp>
        <p:nvSpPr>
          <p:cNvPr id="40" name="TextBox 39">
            <a:extLst>
              <a:ext uri="{FF2B5EF4-FFF2-40B4-BE49-F238E27FC236}">
                <a16:creationId xmlns:a16="http://schemas.microsoft.com/office/drawing/2014/main" id="{4EAC9F39-5E30-02FF-3E76-F49F2172EB7B}"/>
              </a:ext>
            </a:extLst>
          </p:cNvPr>
          <p:cNvSpPr txBox="1"/>
          <p:nvPr/>
        </p:nvSpPr>
        <p:spPr>
          <a:xfrm>
            <a:off x="19238297" y="23188416"/>
            <a:ext cx="6172200" cy="646331"/>
          </a:xfrm>
          <a:prstGeom prst="rect">
            <a:avLst/>
          </a:prstGeom>
          <a:noFill/>
        </p:spPr>
        <p:txBody>
          <a:bodyPr wrap="square" rtlCol="0">
            <a:spAutoFit/>
          </a:bodyPr>
          <a:lstStyle/>
          <a:p>
            <a:r>
              <a:rPr lang="en-US" sz="3600" dirty="0"/>
              <a:t>OSS Counts by Race(2017-19)</a:t>
            </a:r>
          </a:p>
        </p:txBody>
      </p:sp>
      <p:sp>
        <p:nvSpPr>
          <p:cNvPr id="43" name="TextBox 42">
            <a:extLst>
              <a:ext uri="{FF2B5EF4-FFF2-40B4-BE49-F238E27FC236}">
                <a16:creationId xmlns:a16="http://schemas.microsoft.com/office/drawing/2014/main" id="{405CDA82-76A5-BB98-5CA8-D922850B7D5F}"/>
              </a:ext>
            </a:extLst>
          </p:cNvPr>
          <p:cNvSpPr txBox="1"/>
          <p:nvPr/>
        </p:nvSpPr>
        <p:spPr>
          <a:xfrm>
            <a:off x="14606470" y="19735320"/>
            <a:ext cx="9670473" cy="461665"/>
          </a:xfrm>
          <a:prstGeom prst="rect">
            <a:avLst/>
          </a:prstGeom>
          <a:noFill/>
        </p:spPr>
        <p:txBody>
          <a:bodyPr wrap="square" rtlCol="0">
            <a:spAutoFit/>
          </a:bodyPr>
          <a:lstStyle/>
          <a:p>
            <a:r>
              <a:rPr lang="en-US" sz="2400" dirty="0"/>
              <a:t>School-to-Prison Pipeline</a:t>
            </a:r>
          </a:p>
        </p:txBody>
      </p:sp>
      <p:sp>
        <p:nvSpPr>
          <p:cNvPr id="60" name="TextBox 59">
            <a:extLst>
              <a:ext uri="{FF2B5EF4-FFF2-40B4-BE49-F238E27FC236}">
                <a16:creationId xmlns:a16="http://schemas.microsoft.com/office/drawing/2014/main" id="{B0A85FE1-536F-AA60-1466-F9F638C7A011}"/>
              </a:ext>
            </a:extLst>
          </p:cNvPr>
          <p:cNvSpPr txBox="1"/>
          <p:nvPr/>
        </p:nvSpPr>
        <p:spPr>
          <a:xfrm>
            <a:off x="26015949" y="15629963"/>
            <a:ext cx="9814791" cy="2308324"/>
          </a:xfrm>
          <a:prstGeom prst="rect">
            <a:avLst/>
          </a:prstGeom>
          <a:noFill/>
        </p:spPr>
        <p:txBody>
          <a:bodyPr wrap="square" rtlCol="0">
            <a:spAutoFit/>
          </a:bodyPr>
          <a:lstStyle/>
          <a:p>
            <a:r>
              <a:rPr lang="en-US" sz="3600" dirty="0">
                <a:solidFill>
                  <a:schemeClr val="bg1"/>
                </a:solidFill>
              </a:rPr>
              <a:t>The students most likely to receive an OSS were students who were Hispanic, students who were African American, students who were economically disadvantaged and students were male.</a:t>
            </a:r>
          </a:p>
        </p:txBody>
      </p:sp>
      <p:sp>
        <p:nvSpPr>
          <p:cNvPr id="61" name="Rectangle 60">
            <a:extLst>
              <a:ext uri="{FF2B5EF4-FFF2-40B4-BE49-F238E27FC236}">
                <a16:creationId xmlns:a16="http://schemas.microsoft.com/office/drawing/2014/main" id="{8E7B94A6-C400-D9CB-DA1F-19D31F026A3C}"/>
              </a:ext>
            </a:extLst>
          </p:cNvPr>
          <p:cNvSpPr/>
          <p:nvPr/>
        </p:nvSpPr>
        <p:spPr>
          <a:xfrm>
            <a:off x="25666332" y="23408629"/>
            <a:ext cx="10483862" cy="143827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6000" dirty="0">
                <a:solidFill>
                  <a:schemeClr val="tx1"/>
                </a:solidFill>
              </a:rPr>
              <a:t>References</a:t>
            </a:r>
          </a:p>
        </p:txBody>
      </p:sp>
      <p:sp>
        <p:nvSpPr>
          <p:cNvPr id="62" name="TextBox 61">
            <a:extLst>
              <a:ext uri="{FF2B5EF4-FFF2-40B4-BE49-F238E27FC236}">
                <a16:creationId xmlns:a16="http://schemas.microsoft.com/office/drawing/2014/main" id="{D3516D6A-11D1-C8BB-4FC5-C12D937F9BC0}"/>
              </a:ext>
            </a:extLst>
          </p:cNvPr>
          <p:cNvSpPr txBox="1"/>
          <p:nvPr/>
        </p:nvSpPr>
        <p:spPr>
          <a:xfrm>
            <a:off x="25967877" y="24974613"/>
            <a:ext cx="9814791"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a:solidFill>
                  <a:schemeClr val="bg1"/>
                </a:solidFill>
              </a:rPr>
              <a:t>TEA Annual Discipline Summary-State and Campus Level Data</a:t>
            </a:r>
          </a:p>
          <a:p>
            <a:pPr marL="571500" indent="-571500">
              <a:buFont typeface="Arial" panose="020B0604020202020204" pitchFamily="34" charset="0"/>
              <a:buChar char="•"/>
            </a:pPr>
            <a:r>
              <a:rPr lang="en-US" sz="3600" dirty="0">
                <a:solidFill>
                  <a:schemeClr val="bg1"/>
                </a:solidFill>
              </a:rPr>
              <a:t>Rice HERC Equity Project</a:t>
            </a:r>
          </a:p>
        </p:txBody>
      </p:sp>
      <p:pic>
        <p:nvPicPr>
          <p:cNvPr id="12" name="Picture 11">
            <a:extLst>
              <a:ext uri="{FF2B5EF4-FFF2-40B4-BE49-F238E27FC236}">
                <a16:creationId xmlns:a16="http://schemas.microsoft.com/office/drawing/2014/main" id="{FBF2B63B-9383-2A60-74A8-91A104639A81}"/>
              </a:ext>
            </a:extLst>
          </p:cNvPr>
          <p:cNvPicPr>
            <a:picLocks noChangeAspect="1"/>
          </p:cNvPicPr>
          <p:nvPr/>
        </p:nvPicPr>
        <p:blipFill>
          <a:blip r:embed="rId10"/>
          <a:stretch>
            <a:fillRect/>
          </a:stretch>
        </p:blipFill>
        <p:spPr>
          <a:xfrm>
            <a:off x="25967877" y="9882195"/>
            <a:ext cx="9774954" cy="5731473"/>
          </a:xfrm>
          <a:prstGeom prst="rect">
            <a:avLst/>
          </a:prstGeom>
        </p:spPr>
      </p:pic>
      <p:pic>
        <p:nvPicPr>
          <p:cNvPr id="39" name="Picture 38">
            <a:extLst>
              <a:ext uri="{FF2B5EF4-FFF2-40B4-BE49-F238E27FC236}">
                <a16:creationId xmlns:a16="http://schemas.microsoft.com/office/drawing/2014/main" id="{CC867FA8-C925-4E38-3883-FB62B0DE1CB5}"/>
              </a:ext>
            </a:extLst>
          </p:cNvPr>
          <p:cNvPicPr>
            <a:picLocks noChangeAspect="1"/>
          </p:cNvPicPr>
          <p:nvPr/>
        </p:nvPicPr>
        <p:blipFill>
          <a:blip r:embed="rId11"/>
          <a:stretch>
            <a:fillRect/>
          </a:stretch>
        </p:blipFill>
        <p:spPr>
          <a:xfrm>
            <a:off x="11845408" y="10894395"/>
            <a:ext cx="12986784" cy="9845606"/>
          </a:xfrm>
          <a:prstGeom prst="rect">
            <a:avLst/>
          </a:prstGeom>
        </p:spPr>
      </p:pic>
      <p:pic>
        <p:nvPicPr>
          <p:cNvPr id="44" name="Picture 43">
            <a:extLst>
              <a:ext uri="{FF2B5EF4-FFF2-40B4-BE49-F238E27FC236}">
                <a16:creationId xmlns:a16="http://schemas.microsoft.com/office/drawing/2014/main" id="{30DBD932-C4D4-9934-83BC-EB2B69B98140}"/>
              </a:ext>
            </a:extLst>
          </p:cNvPr>
          <p:cNvPicPr>
            <a:picLocks noChangeAspect="1"/>
          </p:cNvPicPr>
          <p:nvPr/>
        </p:nvPicPr>
        <p:blipFill>
          <a:blip r:embed="rId12"/>
          <a:stretch>
            <a:fillRect/>
          </a:stretch>
        </p:blipFill>
        <p:spPr>
          <a:xfrm>
            <a:off x="11845408" y="22852540"/>
            <a:ext cx="12986784" cy="7673811"/>
          </a:xfrm>
          <a:prstGeom prst="rect">
            <a:avLst/>
          </a:prstGeom>
        </p:spPr>
      </p:pic>
      <p:sp>
        <p:nvSpPr>
          <p:cNvPr id="46" name="TextBox 45">
            <a:extLst>
              <a:ext uri="{FF2B5EF4-FFF2-40B4-BE49-F238E27FC236}">
                <a16:creationId xmlns:a16="http://schemas.microsoft.com/office/drawing/2014/main" id="{BCF69DF0-8441-3411-09A7-03A6D7509552}"/>
              </a:ext>
            </a:extLst>
          </p:cNvPr>
          <p:cNvSpPr txBox="1"/>
          <p:nvPr/>
        </p:nvSpPr>
        <p:spPr>
          <a:xfrm>
            <a:off x="12279334" y="29460476"/>
            <a:ext cx="5475266" cy="830997"/>
          </a:xfrm>
          <a:prstGeom prst="rect">
            <a:avLst/>
          </a:prstGeom>
          <a:noFill/>
        </p:spPr>
        <p:txBody>
          <a:bodyPr wrap="square" rtlCol="0">
            <a:spAutoFit/>
          </a:bodyPr>
          <a:lstStyle/>
          <a:p>
            <a:r>
              <a:rPr lang="en-US" sz="2400" dirty="0"/>
              <a:t>All data was handled in Excel and modelling was carried out in R-Studio</a:t>
            </a:r>
          </a:p>
        </p:txBody>
      </p:sp>
    </p:spTree>
    <p:extLst>
      <p:ext uri="{BB962C8B-B14F-4D97-AF65-F5344CB8AC3E}">
        <p14:creationId xmlns:p14="http://schemas.microsoft.com/office/powerpoint/2010/main" val="27744424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7FF662D-9212-49E8-A764-0F610A7D9919}">
  <we:reference id="4b785c87-866c-4bad-85d8-5d1ae467ac9a" version="3.12.1.0" store="EXCatalog" storeType="EXCatalog"/>
  <we:alternateReferences>
    <we:reference id="WA104381909" version="3.12.1.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ReferenceId xmlns="3b1cc6fd-4b7d-46f6-a448-18a58345e28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6A90E4D89CFF04CBC93AD26A780A264" ma:contentTypeVersion="4" ma:contentTypeDescription="Create a new document." ma:contentTypeScope="" ma:versionID="b7ce8ae79cfd92816e4ea82eb190780c">
  <xsd:schema xmlns:xsd="http://www.w3.org/2001/XMLSchema" xmlns:xs="http://www.w3.org/2001/XMLSchema" xmlns:p="http://schemas.microsoft.com/office/2006/metadata/properties" xmlns:ns2="3b1cc6fd-4b7d-46f6-a448-18a58345e282" targetNamespace="http://schemas.microsoft.com/office/2006/metadata/properties" ma:root="true" ma:fieldsID="cf68ef66436199095a0b9441f6ca6763" ns2:_="">
    <xsd:import namespace="3b1cc6fd-4b7d-46f6-a448-18a58345e282"/>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1cc6fd-4b7d-46f6-a448-18a58345e282"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C4F200-87BF-4126-AA4A-6A94BD69FEB1}">
  <ds:schemaRefs>
    <ds:schemaRef ds:uri="http://schemas.microsoft.com/sharepoint/v3/contenttype/forms"/>
  </ds:schemaRefs>
</ds:datastoreItem>
</file>

<file path=customXml/itemProps2.xml><?xml version="1.0" encoding="utf-8"?>
<ds:datastoreItem xmlns:ds="http://schemas.openxmlformats.org/officeDocument/2006/customXml" ds:itemID="{EA9F96EA-0874-45E7-AC6F-8546E1DF4626}">
  <ds:schemaRefs>
    <ds:schemaRef ds:uri="2653192c-782d-40ad-a290-cf1608df6ffd"/>
    <ds:schemaRef ds:uri="http://purl.org/dc/dcmitype/"/>
    <ds:schemaRef ds:uri="http://purl.org/dc/terms/"/>
    <ds:schemaRef ds:uri="http://purl.org/dc/elements/1.1/"/>
    <ds:schemaRef ds:uri="acfa7672-0cb9-4340-bc0a-028c69d9c815"/>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271BFACA-AFE9-44FC-9DAB-14DDD791150F}"/>
</file>

<file path=docProps/app.xml><?xml version="1.0" encoding="utf-8"?>
<Properties xmlns="http://schemas.openxmlformats.org/officeDocument/2006/extended-properties" xmlns:vt="http://schemas.openxmlformats.org/officeDocument/2006/docPropsVTypes">
  <Template>Office Theme</Template>
  <TotalTime>1855</TotalTime>
  <Words>555</Words>
  <Application>Microsoft Office PowerPoint</Application>
  <PresentationFormat>Custom</PresentationFormat>
  <Paragraphs>50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KaTeX_Main</vt:lpstr>
      <vt:lpstr>KaTeX_Math</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Hayes, Martha S</dc:creator>
  <cp:lastModifiedBy>Sabnis, Anand S</cp:lastModifiedBy>
  <cp:revision>25</cp:revision>
  <cp:lastPrinted>2023-12-09T02:10:09Z</cp:lastPrinted>
  <dcterms:created xsi:type="dcterms:W3CDTF">2019-11-04T16:35:15Z</dcterms:created>
  <dcterms:modified xsi:type="dcterms:W3CDTF">2023-12-12T22:51:32Z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0x01010026A90E4D89CFF04CBC93AD26A780A264</vt:lpwstr>
  </property>
</Properties>
</file>