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B6A7-32B8-402F-8E3F-3DAE5D584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AD6805-79BC-48F3-A95F-C0ED6C737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1A05D0-5233-49A3-9654-2D5C0822E9A1}"/>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5" name="Footer Placeholder 4">
            <a:extLst>
              <a:ext uri="{FF2B5EF4-FFF2-40B4-BE49-F238E27FC236}">
                <a16:creationId xmlns:a16="http://schemas.microsoft.com/office/drawing/2014/main" id="{054DB39B-94F5-4F98-9FAE-A9B623D5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EFB15-2879-44FF-A3DC-BE9F788BD99B}"/>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123450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1B48-5672-41C9-B0BF-D2133D0A0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644443-5899-4254-96E6-3C8CF196C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D8225-BBE5-4B49-B549-FE2899A687DB}"/>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5" name="Footer Placeholder 4">
            <a:extLst>
              <a:ext uri="{FF2B5EF4-FFF2-40B4-BE49-F238E27FC236}">
                <a16:creationId xmlns:a16="http://schemas.microsoft.com/office/drawing/2014/main" id="{C75D74D0-2343-4AB3-B7DC-3BF1B0400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A45BC-15DC-4575-8364-2C4966F47135}"/>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162634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07014-8AC3-4A3F-A2F8-9E3E245E0A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734A61-1279-46FB-9855-162B5D706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66336-2131-4FB5-A655-2EEFE8E19764}"/>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5" name="Footer Placeholder 4">
            <a:extLst>
              <a:ext uri="{FF2B5EF4-FFF2-40B4-BE49-F238E27FC236}">
                <a16:creationId xmlns:a16="http://schemas.microsoft.com/office/drawing/2014/main" id="{39A8AA46-8DA2-4FE1-930E-7C1E5E2AF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A68FD-4F73-41CF-A61D-ECFB42F6C132}"/>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354143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B8B0-A36D-4DBC-ACFD-5534BE05F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5778A-B9BF-4C47-8B6C-484BC30BD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08880-94FF-4759-A360-10AA24A93BFB}"/>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5" name="Footer Placeholder 4">
            <a:extLst>
              <a:ext uri="{FF2B5EF4-FFF2-40B4-BE49-F238E27FC236}">
                <a16:creationId xmlns:a16="http://schemas.microsoft.com/office/drawing/2014/main" id="{3D26F89E-3782-48AC-A64D-F63142A09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0E0B7-AEA6-4934-8F65-0A6346028A1A}"/>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282943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A901-C8F4-4955-ABAB-C14F83D466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0D87FF-7587-4DED-BC1E-3A0384AED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9568C-D766-46BA-8EE2-D509AF7E4CCA}"/>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5" name="Footer Placeholder 4">
            <a:extLst>
              <a:ext uri="{FF2B5EF4-FFF2-40B4-BE49-F238E27FC236}">
                <a16:creationId xmlns:a16="http://schemas.microsoft.com/office/drawing/2014/main" id="{A2033D89-F3A6-40D4-9785-DAC4EC001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FCE6F-61D7-48D0-A9B9-1AF07A2C8FE7}"/>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60335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4C7D-6A91-480D-B2C9-FEC5E4BFD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BF14A-423B-44AE-8C6C-52566146C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BA38D1-8845-4E89-81E9-B968429AA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A20976-42BD-4BA2-A09A-90F8790B1262}"/>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6" name="Footer Placeholder 5">
            <a:extLst>
              <a:ext uri="{FF2B5EF4-FFF2-40B4-BE49-F238E27FC236}">
                <a16:creationId xmlns:a16="http://schemas.microsoft.com/office/drawing/2014/main" id="{1BF4BC25-8844-4A07-8BEA-57A1F9061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C6377-EE7D-49CF-ADC7-71002FAA8D4B}"/>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206114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F347-EAB5-4515-AD5D-495EA39D6A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ADBC4-E8C1-4335-BC48-C6BED5668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FA964-6D06-4685-B75F-B516B2877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FBA738-011E-4DF8-9303-C524C118C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A901B7-8AC0-4F80-88B6-6C1AFE9F5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048B72-99D7-429B-9F2E-392EE0DC4DE3}"/>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8" name="Footer Placeholder 7">
            <a:extLst>
              <a:ext uri="{FF2B5EF4-FFF2-40B4-BE49-F238E27FC236}">
                <a16:creationId xmlns:a16="http://schemas.microsoft.com/office/drawing/2014/main" id="{2DCFA89C-2936-47DE-849E-C801A16E0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F33ED5-C689-43C2-927D-CE0DC1F38627}"/>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365165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4324-D46E-4DDA-B8FD-9AF38AA1D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092456-7A1C-4D6D-B7A7-CECE6CDAB9AD}"/>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4" name="Footer Placeholder 3">
            <a:extLst>
              <a:ext uri="{FF2B5EF4-FFF2-40B4-BE49-F238E27FC236}">
                <a16:creationId xmlns:a16="http://schemas.microsoft.com/office/drawing/2014/main" id="{82604E04-2799-4C77-9C2B-D7B509B6A6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CDE6A0-0786-40D6-B526-DE23715430D0}"/>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383327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D34B4-208B-42D9-B92A-39935ED96341}"/>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3" name="Footer Placeholder 2">
            <a:extLst>
              <a:ext uri="{FF2B5EF4-FFF2-40B4-BE49-F238E27FC236}">
                <a16:creationId xmlns:a16="http://schemas.microsoft.com/office/drawing/2014/main" id="{58DABFD6-C2CB-4363-9A29-B8EF72511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AC2331-B572-4910-8026-2C559CF094AD}"/>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195120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8B10-04AE-4FF1-AC8F-22003611A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A93A47-9F56-4115-94E2-3F0DCE896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124892-601C-4323-8A4C-CC64831BC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31523-64EE-409A-815E-E90CFE50CA6B}"/>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6" name="Footer Placeholder 5">
            <a:extLst>
              <a:ext uri="{FF2B5EF4-FFF2-40B4-BE49-F238E27FC236}">
                <a16:creationId xmlns:a16="http://schemas.microsoft.com/office/drawing/2014/main" id="{90E19267-DCBC-4AE6-9A1C-3F862603C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9FD9-9526-4BB3-9DD0-64944F7BD540}"/>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262689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5842-D82A-4C47-81BF-E64954060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DC144-A556-4067-A214-7DFE5DB83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2B47BC-DCEA-46DB-A4B1-E1427AFAF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C93C3-AD4B-4784-962B-1CDC93BF1D66}"/>
              </a:ext>
            </a:extLst>
          </p:cNvPr>
          <p:cNvSpPr>
            <a:spLocks noGrp="1"/>
          </p:cNvSpPr>
          <p:nvPr>
            <p:ph type="dt" sz="half" idx="10"/>
          </p:nvPr>
        </p:nvSpPr>
        <p:spPr/>
        <p:txBody>
          <a:bodyPr/>
          <a:lstStyle/>
          <a:p>
            <a:fld id="{9E67E13D-50BE-432F-A36E-092238404B68}" type="datetimeFigureOut">
              <a:rPr lang="en-US" smtClean="0"/>
              <a:t>3/22/2021</a:t>
            </a:fld>
            <a:endParaRPr lang="en-US"/>
          </a:p>
        </p:txBody>
      </p:sp>
      <p:sp>
        <p:nvSpPr>
          <p:cNvPr id="6" name="Footer Placeholder 5">
            <a:extLst>
              <a:ext uri="{FF2B5EF4-FFF2-40B4-BE49-F238E27FC236}">
                <a16:creationId xmlns:a16="http://schemas.microsoft.com/office/drawing/2014/main" id="{667BD0DA-5535-427C-8CC8-2E952EF67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82572-0754-4EF0-A4FD-86080D4F4464}"/>
              </a:ext>
            </a:extLst>
          </p:cNvPr>
          <p:cNvSpPr>
            <a:spLocks noGrp="1"/>
          </p:cNvSpPr>
          <p:nvPr>
            <p:ph type="sldNum" sz="quarter" idx="12"/>
          </p:nvPr>
        </p:nvSpPr>
        <p:spPr/>
        <p:txBody>
          <a:bodyPr/>
          <a:lstStyle/>
          <a:p>
            <a:fld id="{0A2C87F3-6F9D-45E4-A1C3-C90456315B55}" type="slidenum">
              <a:rPr lang="en-US" smtClean="0"/>
              <a:t>‹#›</a:t>
            </a:fld>
            <a:endParaRPr lang="en-US"/>
          </a:p>
        </p:txBody>
      </p:sp>
    </p:spTree>
    <p:extLst>
      <p:ext uri="{BB962C8B-B14F-4D97-AF65-F5344CB8AC3E}">
        <p14:creationId xmlns:p14="http://schemas.microsoft.com/office/powerpoint/2010/main" val="276743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81776-CE7F-4887-B468-C9F369634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322CF-D952-4E4A-B988-490B6C46D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AA288-B5F6-408E-83B5-DDA3EAD01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7E13D-50BE-432F-A36E-092238404B68}" type="datetimeFigureOut">
              <a:rPr lang="en-US" smtClean="0"/>
              <a:t>3/22/2021</a:t>
            </a:fld>
            <a:endParaRPr lang="en-US"/>
          </a:p>
        </p:txBody>
      </p:sp>
      <p:sp>
        <p:nvSpPr>
          <p:cNvPr id="5" name="Footer Placeholder 4">
            <a:extLst>
              <a:ext uri="{FF2B5EF4-FFF2-40B4-BE49-F238E27FC236}">
                <a16:creationId xmlns:a16="http://schemas.microsoft.com/office/drawing/2014/main" id="{52122035-5B4A-4B69-9563-E0E7BA6669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B6FE5-3AC7-4775-B309-D0DA34747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C87F3-6F9D-45E4-A1C3-C90456315B55}" type="slidenum">
              <a:rPr lang="en-US" smtClean="0"/>
              <a:t>‹#›</a:t>
            </a:fld>
            <a:endParaRPr lang="en-US"/>
          </a:p>
        </p:txBody>
      </p:sp>
    </p:spTree>
    <p:extLst>
      <p:ext uri="{BB962C8B-B14F-4D97-AF65-F5344CB8AC3E}">
        <p14:creationId xmlns:p14="http://schemas.microsoft.com/office/powerpoint/2010/main" val="334487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java-string-tolowercase" TargetMode="External"/><Relationship Id="rId2" Type="http://schemas.openxmlformats.org/officeDocument/2006/relationships/hyperlink" Target="https://www.javatpoint.com/java-string-indexof" TargetMode="External"/><Relationship Id="rId1" Type="http://schemas.openxmlformats.org/officeDocument/2006/relationships/slideLayout" Target="../slideLayouts/slideLayout2.xml"/><Relationship Id="rId5" Type="http://schemas.openxmlformats.org/officeDocument/2006/relationships/hyperlink" Target="https://www.javatpoint.com/java-string-trim" TargetMode="External"/><Relationship Id="rId4" Type="http://schemas.openxmlformats.org/officeDocument/2006/relationships/hyperlink" Target="https://www.javatpoint.com/java-string-toupperc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javatpoint.com/opr/test.jsp?filename=Teststringcomparison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StringBuilder-class" TargetMode="External"/><Relationship Id="rId2" Type="http://schemas.openxmlformats.org/officeDocument/2006/relationships/hyperlink" Target="https://www.javatpoint.com/StringBuffer-clas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java-string-length" TargetMode="External"/><Relationship Id="rId7" Type="http://schemas.openxmlformats.org/officeDocument/2006/relationships/hyperlink" Target="https://www.javatpoint.com/java-string-equals" TargetMode="External"/><Relationship Id="rId2" Type="http://schemas.openxmlformats.org/officeDocument/2006/relationships/hyperlink" Target="https://www.javatpoint.com/java-string-charat" TargetMode="External"/><Relationship Id="rId1" Type="http://schemas.openxmlformats.org/officeDocument/2006/relationships/slideLayout" Target="../slideLayouts/slideLayout2.xml"/><Relationship Id="rId6" Type="http://schemas.openxmlformats.org/officeDocument/2006/relationships/hyperlink" Target="https://www.javatpoint.com/java-string-join" TargetMode="External"/><Relationship Id="rId5" Type="http://schemas.openxmlformats.org/officeDocument/2006/relationships/hyperlink" Target="https://www.javatpoint.com/java-string-contains" TargetMode="External"/><Relationship Id="rId4" Type="http://schemas.openxmlformats.org/officeDocument/2006/relationships/hyperlink" Target="https://www.javatpoint.com/java-string-substr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java-string-concat" TargetMode="External"/><Relationship Id="rId2" Type="http://schemas.openxmlformats.org/officeDocument/2006/relationships/hyperlink" Target="https://www.javatpoint.com/java-string-isempty" TargetMode="External"/><Relationship Id="rId1" Type="http://schemas.openxmlformats.org/officeDocument/2006/relationships/slideLayout" Target="../slideLayouts/slideLayout2.xml"/><Relationship Id="rId5" Type="http://schemas.openxmlformats.org/officeDocument/2006/relationships/hyperlink" Target="https://www.javatpoint.com/java-string-equalsignorecase" TargetMode="External"/><Relationship Id="rId4" Type="http://schemas.openxmlformats.org/officeDocument/2006/relationships/hyperlink" Target="https://www.javatpoint.com/java-string-repl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FA60-6445-446B-90A4-FDB354CB220A}"/>
              </a:ext>
            </a:extLst>
          </p:cNvPr>
          <p:cNvSpPr>
            <a:spLocks noGrp="1"/>
          </p:cNvSpPr>
          <p:nvPr>
            <p:ph type="title"/>
          </p:nvPr>
        </p:nvSpPr>
        <p:spPr>
          <a:xfrm>
            <a:off x="838200" y="365125"/>
            <a:ext cx="10515600" cy="549275"/>
          </a:xfrm>
        </p:spPr>
        <p:txBody>
          <a:bodyPr>
            <a:normAutofit fontScale="90000"/>
          </a:bodyPr>
          <a:lstStyle/>
          <a:p>
            <a:r>
              <a:rPr lang="en-US" dirty="0"/>
              <a:t>Java String</a:t>
            </a:r>
            <a:br>
              <a:rPr lang="en-US" dirty="0"/>
            </a:br>
            <a:endParaRPr lang="en-US" dirty="0"/>
          </a:p>
        </p:txBody>
      </p:sp>
      <p:sp>
        <p:nvSpPr>
          <p:cNvPr id="3" name="Content Placeholder 2">
            <a:extLst>
              <a:ext uri="{FF2B5EF4-FFF2-40B4-BE49-F238E27FC236}">
                <a16:creationId xmlns:a16="http://schemas.microsoft.com/office/drawing/2014/main" id="{F01397AA-A580-4D2F-ABF2-2772162C4FC4}"/>
              </a:ext>
            </a:extLst>
          </p:cNvPr>
          <p:cNvSpPr>
            <a:spLocks noGrp="1"/>
          </p:cNvSpPr>
          <p:nvPr>
            <p:ph idx="1"/>
          </p:nvPr>
        </p:nvSpPr>
        <p:spPr>
          <a:xfrm>
            <a:off x="584982" y="1080038"/>
            <a:ext cx="10515600" cy="4351338"/>
          </a:xfrm>
        </p:spPr>
        <p:txBody>
          <a:bodyPr>
            <a:normAutofit/>
          </a:bodyPr>
          <a:lstStyle/>
          <a:p>
            <a:r>
              <a:rPr lang="en-US" dirty="0"/>
              <a:t>In </a:t>
            </a:r>
            <a:r>
              <a:rPr lang="en-US" dirty="0">
                <a:hlinkClick r:id="rId2"/>
              </a:rPr>
              <a:t>Java</a:t>
            </a:r>
            <a:r>
              <a:rPr lang="en-US" dirty="0"/>
              <a:t>, string is basically an object that represents sequence of char values. An </a:t>
            </a:r>
            <a:r>
              <a:rPr lang="en-US" dirty="0">
                <a:hlinkClick r:id="rId3"/>
              </a:rPr>
              <a:t>array</a:t>
            </a:r>
            <a:r>
              <a:rPr lang="en-US" dirty="0"/>
              <a:t> of characters works same as Java string. For example:</a:t>
            </a:r>
          </a:p>
          <a:p>
            <a:pPr marL="0" indent="0">
              <a:buNone/>
            </a:pPr>
            <a:r>
              <a:rPr lang="en-US" b="1" dirty="0"/>
              <a:t>char</a:t>
            </a:r>
            <a:r>
              <a:rPr lang="en-US" dirty="0"/>
              <a:t>[] </a:t>
            </a:r>
            <a:r>
              <a:rPr lang="en-US" dirty="0" err="1"/>
              <a:t>ch</a:t>
            </a:r>
            <a:r>
              <a:rPr lang="en-US" dirty="0"/>
              <a:t>={'j','a','v','a','t','p','o','</a:t>
            </a:r>
            <a:r>
              <a:rPr lang="en-US" dirty="0" err="1"/>
              <a:t>i</a:t>
            </a:r>
            <a:r>
              <a:rPr lang="en-US" dirty="0"/>
              <a:t>','</a:t>
            </a:r>
            <a:r>
              <a:rPr lang="en-US" dirty="0" err="1"/>
              <a:t>n','t</a:t>
            </a:r>
            <a:r>
              <a:rPr lang="en-US" dirty="0"/>
              <a:t>'};  </a:t>
            </a:r>
          </a:p>
          <a:p>
            <a:pPr marL="0" indent="0">
              <a:buNone/>
            </a:pPr>
            <a:r>
              <a:rPr lang="en-US" dirty="0"/>
              <a:t>String s=</a:t>
            </a:r>
            <a:r>
              <a:rPr lang="en-US" b="1" dirty="0"/>
              <a:t>new</a:t>
            </a:r>
            <a:r>
              <a:rPr lang="en-US" dirty="0"/>
              <a:t> String(</a:t>
            </a:r>
            <a:r>
              <a:rPr lang="en-US" dirty="0" err="1"/>
              <a:t>ch</a:t>
            </a:r>
            <a:r>
              <a:rPr lang="en-US" dirty="0"/>
              <a:t>);  </a:t>
            </a:r>
          </a:p>
          <a:p>
            <a:pPr marL="0" indent="0">
              <a:buNone/>
            </a:pPr>
            <a:r>
              <a:rPr lang="en-US" dirty="0"/>
              <a:t>is same as:</a:t>
            </a:r>
          </a:p>
          <a:p>
            <a:pPr marL="0" indent="0">
              <a:buNone/>
            </a:pPr>
            <a:r>
              <a:rPr lang="en-US" dirty="0"/>
              <a:t>String s="</a:t>
            </a:r>
            <a:r>
              <a:rPr lang="en-US" dirty="0" err="1"/>
              <a:t>javatpoint</a:t>
            </a:r>
            <a:r>
              <a:rPr lang="en-US" dirty="0"/>
              <a:t>";  </a:t>
            </a:r>
          </a:p>
          <a:p>
            <a:pPr marL="0" indent="0">
              <a:buNone/>
            </a:pPr>
            <a:r>
              <a:rPr lang="en-US" b="1" dirty="0"/>
              <a:t>Java String</a:t>
            </a:r>
            <a:r>
              <a:rPr lang="en-US" dirty="0"/>
              <a:t> class provides a lot of methods to perform operations on strings such as compare(), </a:t>
            </a:r>
            <a:r>
              <a:rPr lang="en-US" dirty="0" err="1"/>
              <a:t>concat</a:t>
            </a:r>
            <a:r>
              <a:rPr lang="en-US" dirty="0"/>
              <a:t>(), equals(), split(), length(), replace(), </a:t>
            </a:r>
            <a:r>
              <a:rPr lang="en-US" dirty="0" err="1"/>
              <a:t>compareTo</a:t>
            </a:r>
            <a:r>
              <a:rPr lang="en-US" dirty="0"/>
              <a:t>(), intern(), substring() etc.</a:t>
            </a:r>
          </a:p>
          <a:p>
            <a:endParaRPr lang="en-US" dirty="0"/>
          </a:p>
        </p:txBody>
      </p:sp>
    </p:spTree>
    <p:extLst>
      <p:ext uri="{BB962C8B-B14F-4D97-AF65-F5344CB8AC3E}">
        <p14:creationId xmlns:p14="http://schemas.microsoft.com/office/powerpoint/2010/main" val="370811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9E6983-3307-4679-A3B5-82411503050D}"/>
              </a:ext>
            </a:extLst>
          </p:cNvPr>
          <p:cNvGraphicFramePr>
            <a:graphicFrameLocks noGrp="1"/>
          </p:cNvGraphicFramePr>
          <p:nvPr>
            <p:ph idx="1"/>
            <p:extLst>
              <p:ext uri="{D42A27DB-BD31-4B8C-83A1-F6EECF244321}">
                <p14:modId xmlns:p14="http://schemas.microsoft.com/office/powerpoint/2010/main" val="414193496"/>
              </p:ext>
            </p:extLst>
          </p:nvPr>
        </p:nvGraphicFramePr>
        <p:xfrm>
          <a:off x="1142497" y="668423"/>
          <a:ext cx="9091080" cy="701040"/>
        </p:xfrm>
        <a:graphic>
          <a:graphicData uri="http://schemas.openxmlformats.org/drawingml/2006/table">
            <a:tbl>
              <a:tblPr/>
              <a:tblGrid>
                <a:gridCol w="3030360">
                  <a:extLst>
                    <a:ext uri="{9D8B030D-6E8A-4147-A177-3AD203B41FA5}">
                      <a16:colId xmlns:a16="http://schemas.microsoft.com/office/drawing/2014/main" val="2196611954"/>
                    </a:ext>
                  </a:extLst>
                </a:gridCol>
                <a:gridCol w="3030360">
                  <a:extLst>
                    <a:ext uri="{9D8B030D-6E8A-4147-A177-3AD203B41FA5}">
                      <a16:colId xmlns:a16="http://schemas.microsoft.com/office/drawing/2014/main" val="3541997460"/>
                    </a:ext>
                  </a:extLst>
                </a:gridCol>
                <a:gridCol w="3030360">
                  <a:extLst>
                    <a:ext uri="{9D8B030D-6E8A-4147-A177-3AD203B41FA5}">
                      <a16:colId xmlns:a16="http://schemas.microsoft.com/office/drawing/2014/main" val="1586846082"/>
                    </a:ext>
                  </a:extLst>
                </a:gridCol>
              </a:tblGrid>
              <a:tr h="0">
                <a:tc>
                  <a:txBody>
                    <a:bodyPr/>
                    <a:lstStyle/>
                    <a:p>
                      <a:pPr algn="l" fontAlgn="t"/>
                      <a:r>
                        <a:rPr lang="en-US" dirty="0">
                          <a:solidFill>
                            <a:srgbClr val="000000"/>
                          </a:solidFill>
                          <a:effectLst/>
                          <a:latin typeface="verdana" panose="020B0604030504040204" pitchFamily="34" charset="0"/>
                        </a:rPr>
                        <a:t>13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2"/>
                        </a:rPr>
                        <a:t>int indexOf(int ch)</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returns the specified char value index.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1891944"/>
                  </a:ext>
                </a:extLst>
              </a:tr>
            </a:tbl>
          </a:graphicData>
        </a:graphic>
      </p:graphicFrame>
      <p:graphicFrame>
        <p:nvGraphicFramePr>
          <p:cNvPr id="5" name="Table 4">
            <a:extLst>
              <a:ext uri="{FF2B5EF4-FFF2-40B4-BE49-F238E27FC236}">
                <a16:creationId xmlns:a16="http://schemas.microsoft.com/office/drawing/2014/main" id="{EC28AD00-1D66-4CFD-9BA3-C2A8525974C6}"/>
              </a:ext>
            </a:extLst>
          </p:cNvPr>
          <p:cNvGraphicFramePr>
            <a:graphicFrameLocks noGrp="1"/>
          </p:cNvGraphicFramePr>
          <p:nvPr>
            <p:extLst>
              <p:ext uri="{D42A27DB-BD31-4B8C-83A1-F6EECF244321}">
                <p14:modId xmlns:p14="http://schemas.microsoft.com/office/powerpoint/2010/main" val="1106369228"/>
              </p:ext>
            </p:extLst>
          </p:nvPr>
        </p:nvGraphicFramePr>
        <p:xfrm>
          <a:off x="1142497" y="1369463"/>
          <a:ext cx="9091080" cy="701040"/>
        </p:xfrm>
        <a:graphic>
          <a:graphicData uri="http://schemas.openxmlformats.org/drawingml/2006/table">
            <a:tbl>
              <a:tblPr/>
              <a:tblGrid>
                <a:gridCol w="3030360">
                  <a:extLst>
                    <a:ext uri="{9D8B030D-6E8A-4147-A177-3AD203B41FA5}">
                      <a16:colId xmlns:a16="http://schemas.microsoft.com/office/drawing/2014/main" val="3070150777"/>
                    </a:ext>
                  </a:extLst>
                </a:gridCol>
                <a:gridCol w="3030360">
                  <a:extLst>
                    <a:ext uri="{9D8B030D-6E8A-4147-A177-3AD203B41FA5}">
                      <a16:colId xmlns:a16="http://schemas.microsoft.com/office/drawing/2014/main" val="557556077"/>
                    </a:ext>
                  </a:extLst>
                </a:gridCol>
                <a:gridCol w="3030360">
                  <a:extLst>
                    <a:ext uri="{9D8B030D-6E8A-4147-A177-3AD203B41FA5}">
                      <a16:colId xmlns:a16="http://schemas.microsoft.com/office/drawing/2014/main" val="2880697368"/>
                    </a:ext>
                  </a:extLst>
                </a:gridCol>
              </a:tblGrid>
              <a:tr h="0">
                <a:tc>
                  <a:txBody>
                    <a:bodyPr/>
                    <a:lstStyle/>
                    <a:p>
                      <a:pPr algn="l" fontAlgn="t"/>
                      <a:r>
                        <a:rPr lang="en-US" dirty="0">
                          <a:solidFill>
                            <a:srgbClr val="000000"/>
                          </a:solidFill>
                          <a:effectLst/>
                          <a:latin typeface="verdana" panose="020B0604030504040204" pitchFamily="34" charset="0"/>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3"/>
                        </a:rPr>
                        <a:t>String toLowerCase()</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returns a string in lowercase.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29847802"/>
                  </a:ext>
                </a:extLst>
              </a:tr>
            </a:tbl>
          </a:graphicData>
        </a:graphic>
      </p:graphicFrame>
      <p:graphicFrame>
        <p:nvGraphicFramePr>
          <p:cNvPr id="6" name="Table 5">
            <a:extLst>
              <a:ext uri="{FF2B5EF4-FFF2-40B4-BE49-F238E27FC236}">
                <a16:creationId xmlns:a16="http://schemas.microsoft.com/office/drawing/2014/main" id="{0D056BDB-5EFF-4870-8116-351CF41A9143}"/>
              </a:ext>
            </a:extLst>
          </p:cNvPr>
          <p:cNvGraphicFramePr>
            <a:graphicFrameLocks noGrp="1"/>
          </p:cNvGraphicFramePr>
          <p:nvPr>
            <p:extLst>
              <p:ext uri="{D42A27DB-BD31-4B8C-83A1-F6EECF244321}">
                <p14:modId xmlns:p14="http://schemas.microsoft.com/office/powerpoint/2010/main" val="1983276143"/>
              </p:ext>
            </p:extLst>
          </p:nvPr>
        </p:nvGraphicFramePr>
        <p:xfrm>
          <a:off x="1142497" y="2070503"/>
          <a:ext cx="9091080" cy="701040"/>
        </p:xfrm>
        <a:graphic>
          <a:graphicData uri="http://schemas.openxmlformats.org/drawingml/2006/table">
            <a:tbl>
              <a:tblPr/>
              <a:tblGrid>
                <a:gridCol w="3030360">
                  <a:extLst>
                    <a:ext uri="{9D8B030D-6E8A-4147-A177-3AD203B41FA5}">
                      <a16:colId xmlns:a16="http://schemas.microsoft.com/office/drawing/2014/main" val="7757852"/>
                    </a:ext>
                  </a:extLst>
                </a:gridCol>
                <a:gridCol w="3030360">
                  <a:extLst>
                    <a:ext uri="{9D8B030D-6E8A-4147-A177-3AD203B41FA5}">
                      <a16:colId xmlns:a16="http://schemas.microsoft.com/office/drawing/2014/main" val="3507805229"/>
                    </a:ext>
                  </a:extLst>
                </a:gridCol>
                <a:gridCol w="3030360">
                  <a:extLst>
                    <a:ext uri="{9D8B030D-6E8A-4147-A177-3AD203B41FA5}">
                      <a16:colId xmlns:a16="http://schemas.microsoft.com/office/drawing/2014/main" val="453283719"/>
                    </a:ext>
                  </a:extLst>
                </a:gridCol>
              </a:tblGrid>
              <a:tr h="0">
                <a:tc>
                  <a:txBody>
                    <a:bodyPr/>
                    <a:lstStyle/>
                    <a:p>
                      <a:pPr algn="l" fontAlgn="t"/>
                      <a:r>
                        <a:rPr lang="en-US" dirty="0">
                          <a:solidFill>
                            <a:srgbClr val="000000"/>
                          </a:solidFill>
                          <a:effectLst/>
                          <a:latin typeface="verdana" panose="020B0604030504040204" pitchFamily="34" charset="0"/>
                        </a:rPr>
                        <a:t>15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4"/>
                        </a:rPr>
                        <a:t>String toUpperCase()</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returns a string in uppercase.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28187426"/>
                  </a:ext>
                </a:extLst>
              </a:tr>
            </a:tbl>
          </a:graphicData>
        </a:graphic>
      </p:graphicFrame>
      <p:graphicFrame>
        <p:nvGraphicFramePr>
          <p:cNvPr id="7" name="Table 6">
            <a:extLst>
              <a:ext uri="{FF2B5EF4-FFF2-40B4-BE49-F238E27FC236}">
                <a16:creationId xmlns:a16="http://schemas.microsoft.com/office/drawing/2014/main" id="{1CCFA917-95CE-4D6C-B51D-E26F0A52EB58}"/>
              </a:ext>
            </a:extLst>
          </p:cNvPr>
          <p:cNvGraphicFramePr>
            <a:graphicFrameLocks noGrp="1"/>
          </p:cNvGraphicFramePr>
          <p:nvPr>
            <p:extLst>
              <p:ext uri="{D42A27DB-BD31-4B8C-83A1-F6EECF244321}">
                <p14:modId xmlns:p14="http://schemas.microsoft.com/office/powerpoint/2010/main" val="2538365796"/>
              </p:ext>
            </p:extLst>
          </p:nvPr>
        </p:nvGraphicFramePr>
        <p:xfrm>
          <a:off x="1142497" y="2755338"/>
          <a:ext cx="9091080" cy="975360"/>
        </p:xfrm>
        <a:graphic>
          <a:graphicData uri="http://schemas.openxmlformats.org/drawingml/2006/table">
            <a:tbl>
              <a:tblPr/>
              <a:tblGrid>
                <a:gridCol w="3030360">
                  <a:extLst>
                    <a:ext uri="{9D8B030D-6E8A-4147-A177-3AD203B41FA5}">
                      <a16:colId xmlns:a16="http://schemas.microsoft.com/office/drawing/2014/main" val="3966687221"/>
                    </a:ext>
                  </a:extLst>
                </a:gridCol>
                <a:gridCol w="3030360">
                  <a:extLst>
                    <a:ext uri="{9D8B030D-6E8A-4147-A177-3AD203B41FA5}">
                      <a16:colId xmlns:a16="http://schemas.microsoft.com/office/drawing/2014/main" val="4230835201"/>
                    </a:ext>
                  </a:extLst>
                </a:gridCol>
                <a:gridCol w="3030360">
                  <a:extLst>
                    <a:ext uri="{9D8B030D-6E8A-4147-A177-3AD203B41FA5}">
                      <a16:colId xmlns:a16="http://schemas.microsoft.com/office/drawing/2014/main" val="1818480523"/>
                    </a:ext>
                  </a:extLst>
                </a:gridCol>
              </a:tblGrid>
              <a:tr h="0">
                <a:tc>
                  <a:txBody>
                    <a:bodyPr/>
                    <a:lstStyle/>
                    <a:p>
                      <a:pPr algn="l" fontAlgn="t"/>
                      <a:r>
                        <a:rPr lang="en-US" dirty="0">
                          <a:solidFill>
                            <a:srgbClr val="000000"/>
                          </a:solidFill>
                          <a:effectLst/>
                          <a:latin typeface="verdana" panose="020B0604030504040204" pitchFamily="34" charset="0"/>
                        </a:rPr>
                        <a:t>16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5"/>
                        </a:rPr>
                        <a:t>String trim()</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removes beginning and ending spaces of this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1186095"/>
                  </a:ext>
                </a:extLst>
              </a:tr>
            </a:tbl>
          </a:graphicData>
        </a:graphic>
      </p:graphicFrame>
    </p:spTree>
    <p:extLst>
      <p:ext uri="{BB962C8B-B14F-4D97-AF65-F5344CB8AC3E}">
        <p14:creationId xmlns:p14="http://schemas.microsoft.com/office/powerpoint/2010/main" val="294868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3493-2071-4FBB-97F3-DC83DDCE00A4}"/>
              </a:ext>
            </a:extLst>
          </p:cNvPr>
          <p:cNvSpPr>
            <a:spLocks noGrp="1"/>
          </p:cNvSpPr>
          <p:nvPr>
            <p:ph type="title"/>
          </p:nvPr>
        </p:nvSpPr>
        <p:spPr/>
        <p:txBody>
          <a:bodyPr/>
          <a:lstStyle/>
          <a:p>
            <a:r>
              <a:rPr lang="en-US" dirty="0"/>
              <a:t>There are three ways to compare string in java:</a:t>
            </a:r>
          </a:p>
        </p:txBody>
      </p:sp>
      <p:sp>
        <p:nvSpPr>
          <p:cNvPr id="3" name="Content Placeholder 2">
            <a:extLst>
              <a:ext uri="{FF2B5EF4-FFF2-40B4-BE49-F238E27FC236}">
                <a16:creationId xmlns:a16="http://schemas.microsoft.com/office/drawing/2014/main" id="{DAF5346C-E70D-4FCE-B91A-0E9B2635708B}"/>
              </a:ext>
            </a:extLst>
          </p:cNvPr>
          <p:cNvSpPr>
            <a:spLocks noGrp="1"/>
          </p:cNvSpPr>
          <p:nvPr>
            <p:ph idx="1"/>
          </p:nvPr>
        </p:nvSpPr>
        <p:spPr/>
        <p:txBody>
          <a:bodyPr/>
          <a:lstStyle/>
          <a:p>
            <a:r>
              <a:rPr lang="en-US" dirty="0"/>
              <a:t>By equals() method</a:t>
            </a:r>
          </a:p>
          <a:p>
            <a:r>
              <a:rPr lang="en-US" dirty="0"/>
              <a:t>By = = operator</a:t>
            </a:r>
          </a:p>
          <a:p>
            <a:r>
              <a:rPr lang="en-US" dirty="0"/>
              <a:t>By </a:t>
            </a:r>
            <a:r>
              <a:rPr lang="en-US" dirty="0" err="1"/>
              <a:t>compareTo</a:t>
            </a:r>
            <a:r>
              <a:rPr lang="en-US" dirty="0"/>
              <a:t>() method</a:t>
            </a:r>
          </a:p>
          <a:p>
            <a:endParaRPr lang="en-US" dirty="0"/>
          </a:p>
        </p:txBody>
      </p:sp>
    </p:spTree>
    <p:extLst>
      <p:ext uri="{BB962C8B-B14F-4D97-AF65-F5344CB8AC3E}">
        <p14:creationId xmlns:p14="http://schemas.microsoft.com/office/powerpoint/2010/main" val="309480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0A03E70-1ED7-49A1-B123-C41802F022E3}"/>
              </a:ext>
            </a:extLst>
          </p:cNvPr>
          <p:cNvSpPr>
            <a:spLocks noGrp="1" noChangeArrowheads="1"/>
          </p:cNvSpPr>
          <p:nvPr>
            <p:ph idx="1"/>
          </p:nvPr>
        </p:nvSpPr>
        <p:spPr bwMode="auto">
          <a:xfrm>
            <a:off x="506437" y="820171"/>
            <a:ext cx="11366015" cy="4585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10B38"/>
                </a:solidFill>
                <a:effectLst/>
                <a:latin typeface="erdana"/>
              </a:rPr>
              <a:t> </a:t>
            </a:r>
            <a:r>
              <a:rPr kumimoji="0" lang="en-US" altLang="en-US" sz="1400" b="0" i="0" u="none" strike="noStrike" cap="none" normalizeH="0" baseline="0" dirty="0">
                <a:ln>
                  <a:noFill/>
                </a:ln>
                <a:solidFill>
                  <a:srgbClr val="610B38"/>
                </a:solidFill>
                <a:effectLst/>
                <a:latin typeface="erdana"/>
              </a:rPr>
              <a:t>String compare by equals()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String equals() method compares the original content of the string. It compares values of string for equality. String class provides two methods: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Verdana" panose="020B0604030504040204" pitchFamily="34" charset="0"/>
              </a:rPr>
              <a:t>public </a:t>
            </a:r>
            <a:r>
              <a:rPr kumimoji="0" lang="en-US" altLang="en-US" sz="1400" b="1" i="0" u="none" strike="noStrike" cap="none" normalizeH="0" baseline="0" dirty="0" err="1">
                <a:ln>
                  <a:noFill/>
                </a:ln>
                <a:solidFill>
                  <a:srgbClr val="000000"/>
                </a:solidFill>
                <a:effectLst/>
                <a:latin typeface="Verdana" panose="020B0604030504040204" pitchFamily="34" charset="0"/>
              </a:rPr>
              <a:t>boolean</a:t>
            </a:r>
            <a:r>
              <a:rPr kumimoji="0" lang="en-US" altLang="en-US" sz="1400" b="1" i="0" u="none" strike="noStrike" cap="none" normalizeH="0" baseline="0" dirty="0">
                <a:ln>
                  <a:noFill/>
                </a:ln>
                <a:solidFill>
                  <a:srgbClr val="000000"/>
                </a:solidFill>
                <a:effectLst/>
                <a:latin typeface="Verdana" panose="020B0604030504040204" pitchFamily="34" charset="0"/>
              </a:rPr>
              <a:t> equals(Object another)</a:t>
            </a:r>
            <a:r>
              <a:rPr kumimoji="0" lang="en-US" altLang="en-US" sz="1400" b="0" i="0" u="none" strike="noStrike" cap="none" normalizeH="0" baseline="0" dirty="0">
                <a:ln>
                  <a:noFill/>
                </a:ln>
                <a:solidFill>
                  <a:srgbClr val="000000"/>
                </a:solidFill>
                <a:effectLst/>
                <a:latin typeface="Verdana" panose="020B0604030504040204" pitchFamily="34" charset="0"/>
              </a:rPr>
              <a:t> compares this string to the specified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Verdana" panose="020B0604030504040204" pitchFamily="34" charset="0"/>
              </a:rPr>
              <a:t>public </a:t>
            </a:r>
            <a:r>
              <a:rPr kumimoji="0" lang="en-US" altLang="en-US" sz="1400" b="1" i="0" u="none" strike="noStrike" cap="none" normalizeH="0" baseline="0" dirty="0" err="1">
                <a:ln>
                  <a:noFill/>
                </a:ln>
                <a:solidFill>
                  <a:srgbClr val="000000"/>
                </a:solidFill>
                <a:effectLst/>
                <a:latin typeface="Verdana" panose="020B0604030504040204" pitchFamily="34" charset="0"/>
              </a:rPr>
              <a:t>boolean</a:t>
            </a:r>
            <a:r>
              <a:rPr kumimoji="0" lang="en-US" altLang="en-US" sz="1400" b="1" i="0" u="none" strike="noStrike" cap="none" normalizeH="0" baseline="0" dirty="0">
                <a:ln>
                  <a:noFill/>
                </a:ln>
                <a:solidFill>
                  <a:srgbClr val="000000"/>
                </a:solidFill>
                <a:effectLst/>
                <a:latin typeface="Verdana" panose="020B0604030504040204" pitchFamily="34" charset="0"/>
              </a:rPr>
              <a:t> </a:t>
            </a:r>
            <a:r>
              <a:rPr kumimoji="0" lang="en-US" altLang="en-US" sz="1400" b="1" i="0" u="none" strike="noStrike" cap="none" normalizeH="0" baseline="0" dirty="0" err="1">
                <a:ln>
                  <a:noFill/>
                </a:ln>
                <a:solidFill>
                  <a:srgbClr val="000000"/>
                </a:solidFill>
                <a:effectLst/>
                <a:latin typeface="Verdana" panose="020B0604030504040204" pitchFamily="34" charset="0"/>
              </a:rPr>
              <a:t>equalsIgnoreCase</a:t>
            </a:r>
            <a:r>
              <a:rPr kumimoji="0" lang="en-US" altLang="en-US" sz="1400" b="1" i="0" u="none" strike="noStrike" cap="none" normalizeH="0" baseline="0" dirty="0">
                <a:ln>
                  <a:noFill/>
                </a:ln>
                <a:solidFill>
                  <a:srgbClr val="000000"/>
                </a:solidFill>
                <a:effectLst/>
                <a:latin typeface="Verdana" panose="020B0604030504040204" pitchFamily="34" charset="0"/>
              </a:rPr>
              <a:t>(String another)</a:t>
            </a:r>
            <a:r>
              <a:rPr kumimoji="0" lang="en-US" altLang="en-US" sz="1400" b="0" i="0" u="none" strike="noStrike" cap="none" normalizeH="0" baseline="0" dirty="0">
                <a:ln>
                  <a:noFill/>
                </a:ln>
                <a:solidFill>
                  <a:srgbClr val="000000"/>
                </a:solidFill>
                <a:effectLst/>
                <a:latin typeface="Verdana" panose="020B0604030504040204" pitchFamily="34" charset="0"/>
              </a:rPr>
              <a:t> compares this String to another string, ignoring case.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06699"/>
                </a:solidFill>
                <a:effectLst/>
                <a:latin typeface="Verdana" panose="020B0604030504040204" pitchFamily="34" charset="0"/>
              </a:rPr>
              <a:t>class</a:t>
            </a:r>
            <a:r>
              <a:rPr kumimoji="0" lang="en-US" altLang="en-US" sz="1400" b="0" i="0" u="none" strike="noStrike" cap="none" normalizeH="0" baseline="0" dirty="0">
                <a:ln>
                  <a:noFill/>
                </a:ln>
                <a:solidFill>
                  <a:srgbClr val="000000"/>
                </a:solidFill>
                <a:effectLst/>
                <a:latin typeface="Verdana" panose="020B0604030504040204" pitchFamily="34" charset="0"/>
              </a:rPr>
              <a:t> Teststringcomparison1{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a:t>
            </a:r>
            <a:r>
              <a:rPr kumimoji="0" lang="en-US" altLang="en-US" sz="1400" b="1" i="0" u="none" strike="noStrike" cap="none" normalizeH="0" baseline="0" dirty="0">
                <a:ln>
                  <a:noFill/>
                </a:ln>
                <a:solidFill>
                  <a:srgbClr val="006699"/>
                </a:solidFill>
                <a:effectLst/>
                <a:latin typeface="Verdana" panose="020B0604030504040204" pitchFamily="34" charset="0"/>
              </a:rPr>
              <a:t>public</a:t>
            </a:r>
            <a:r>
              <a:rPr kumimoji="0" lang="en-US" altLang="en-US" sz="1400" b="0" i="0" u="none" strike="noStrike" cap="none" normalizeH="0" baseline="0" dirty="0">
                <a:ln>
                  <a:noFill/>
                </a:ln>
                <a:solidFill>
                  <a:srgbClr val="000000"/>
                </a:solidFill>
                <a:effectLst/>
                <a:latin typeface="Verdana" panose="020B0604030504040204" pitchFamily="34" charset="0"/>
              </a:rPr>
              <a:t> </a:t>
            </a:r>
            <a:r>
              <a:rPr kumimoji="0" lang="en-US" altLang="en-US" sz="1400" b="1" i="0" u="none" strike="noStrike" cap="none" normalizeH="0" baseline="0" dirty="0">
                <a:ln>
                  <a:noFill/>
                </a:ln>
                <a:solidFill>
                  <a:srgbClr val="006699"/>
                </a:solidFill>
                <a:effectLst/>
                <a:latin typeface="Verdana" panose="020B0604030504040204" pitchFamily="34" charset="0"/>
              </a:rPr>
              <a:t>static</a:t>
            </a:r>
            <a:r>
              <a:rPr kumimoji="0" lang="en-US" altLang="en-US" sz="1400" b="0" i="0" u="none" strike="noStrike" cap="none" normalizeH="0" baseline="0" dirty="0">
                <a:ln>
                  <a:noFill/>
                </a:ln>
                <a:solidFill>
                  <a:srgbClr val="000000"/>
                </a:solidFill>
                <a:effectLst/>
                <a:latin typeface="Verdana" panose="020B0604030504040204" pitchFamily="34" charset="0"/>
              </a:rPr>
              <a:t> </a:t>
            </a:r>
            <a:r>
              <a:rPr kumimoji="0" lang="en-US" altLang="en-US" sz="1400" b="1" i="0" u="none" strike="noStrike" cap="none" normalizeH="0" baseline="0" dirty="0">
                <a:ln>
                  <a:noFill/>
                </a:ln>
                <a:solidFill>
                  <a:srgbClr val="006699"/>
                </a:solidFill>
                <a:effectLst/>
                <a:latin typeface="Verdana" panose="020B0604030504040204" pitchFamily="34" charset="0"/>
              </a:rPr>
              <a:t>void</a:t>
            </a:r>
            <a:r>
              <a:rPr kumimoji="0" lang="en-US" altLang="en-US" sz="1400" b="0" i="0" u="none" strike="noStrike" cap="none" normalizeH="0" baseline="0" dirty="0">
                <a:ln>
                  <a:noFill/>
                </a:ln>
                <a:solidFill>
                  <a:srgbClr val="000000"/>
                </a:solidFill>
                <a:effectLst/>
                <a:latin typeface="Verdana" panose="020B0604030504040204" pitchFamily="34" charset="0"/>
              </a:rPr>
              <a:t> main(String </a:t>
            </a:r>
            <a:r>
              <a:rPr kumimoji="0" lang="en-US" altLang="en-US" sz="1400" b="0" i="0" u="none" strike="noStrike" cap="none" normalizeH="0" baseline="0" dirty="0" err="1">
                <a:ln>
                  <a:noFill/>
                </a:ln>
                <a:solidFill>
                  <a:srgbClr val="000000"/>
                </a:solidFill>
                <a:effectLst/>
                <a:latin typeface="Verdana" panose="020B0604030504040204" pitchFamily="34" charset="0"/>
              </a:rPr>
              <a:t>args</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String s1=</a:t>
            </a:r>
            <a:r>
              <a:rPr kumimoji="0" lang="en-US" altLang="en-US" sz="1400" b="0" i="0" u="none" strike="noStrike" cap="none" normalizeH="0" baseline="0" dirty="0">
                <a:ln>
                  <a:noFill/>
                </a:ln>
                <a:solidFill>
                  <a:srgbClr val="0000FF"/>
                </a:solidFill>
                <a:effectLst/>
                <a:latin typeface="Verdana" panose="020B0604030504040204" pitchFamily="34" charset="0"/>
              </a:rPr>
              <a:t>"</a:t>
            </a:r>
            <a:r>
              <a:rPr kumimoji="0" lang="en-US" altLang="en-US" sz="1400" b="0" i="0" u="none" strike="noStrike" cap="none" normalizeH="0" baseline="0" dirty="0" err="1">
                <a:ln>
                  <a:noFill/>
                </a:ln>
                <a:solidFill>
                  <a:srgbClr val="0000FF"/>
                </a:solidFill>
                <a:effectLst/>
                <a:latin typeface="Verdana" panose="020B0604030504040204" pitchFamily="34" charset="0"/>
              </a:rPr>
              <a:t>Sachin</a:t>
            </a:r>
            <a:r>
              <a:rPr kumimoji="0" lang="en-US" altLang="en-US" sz="1400" b="0" i="0" u="none" strike="noStrike" cap="none" normalizeH="0" baseline="0" dirty="0">
                <a:ln>
                  <a:noFill/>
                </a:ln>
                <a:solidFill>
                  <a:srgbClr val="0000FF"/>
                </a:solidFill>
                <a:effectLst/>
                <a:latin typeface="Verdana" panose="020B0604030504040204" pitchFamily="34"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String s2=</a:t>
            </a:r>
            <a:r>
              <a:rPr kumimoji="0" lang="en-US" altLang="en-US" sz="1400" b="0" i="0" u="none" strike="noStrike" cap="none" normalizeH="0" baseline="0" dirty="0">
                <a:ln>
                  <a:noFill/>
                </a:ln>
                <a:solidFill>
                  <a:srgbClr val="0000FF"/>
                </a:solidFill>
                <a:effectLst/>
                <a:latin typeface="Verdana" panose="020B0604030504040204" pitchFamily="34" charset="0"/>
              </a:rPr>
              <a:t>"</a:t>
            </a:r>
            <a:r>
              <a:rPr kumimoji="0" lang="en-US" altLang="en-US" sz="1400" b="0" i="0" u="none" strike="noStrike" cap="none" normalizeH="0" baseline="0" dirty="0" err="1">
                <a:ln>
                  <a:noFill/>
                </a:ln>
                <a:solidFill>
                  <a:srgbClr val="0000FF"/>
                </a:solidFill>
                <a:effectLst/>
                <a:latin typeface="Verdana" panose="020B0604030504040204" pitchFamily="34" charset="0"/>
              </a:rPr>
              <a:t>Sachin</a:t>
            </a:r>
            <a:r>
              <a:rPr kumimoji="0" lang="en-US" altLang="en-US" sz="1400" b="0" i="0" u="none" strike="noStrike" cap="none" normalizeH="0" baseline="0" dirty="0">
                <a:ln>
                  <a:noFill/>
                </a:ln>
                <a:solidFill>
                  <a:srgbClr val="0000FF"/>
                </a:solidFill>
                <a:effectLst/>
                <a:latin typeface="Verdana" panose="020B0604030504040204" pitchFamily="34"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String s3=</a:t>
            </a:r>
            <a:r>
              <a:rPr kumimoji="0" lang="en-US" altLang="en-US" sz="1400" b="1" i="0" u="none" strike="noStrike" cap="none" normalizeH="0" baseline="0" dirty="0">
                <a:ln>
                  <a:noFill/>
                </a:ln>
                <a:solidFill>
                  <a:srgbClr val="006699"/>
                </a:solidFill>
                <a:effectLst/>
                <a:latin typeface="Verdana" panose="020B0604030504040204" pitchFamily="34" charset="0"/>
              </a:rPr>
              <a:t>new</a:t>
            </a:r>
            <a:r>
              <a:rPr kumimoji="0" lang="en-US" altLang="en-US" sz="1400" b="0" i="0" u="none" strike="noStrike" cap="none" normalizeH="0" baseline="0" dirty="0">
                <a:ln>
                  <a:noFill/>
                </a:ln>
                <a:solidFill>
                  <a:srgbClr val="000000"/>
                </a:solidFill>
                <a:effectLst/>
                <a:latin typeface="Verdana" panose="020B0604030504040204" pitchFamily="34" charset="0"/>
              </a:rPr>
              <a:t> String(</a:t>
            </a:r>
            <a:r>
              <a:rPr kumimoji="0" lang="en-US" altLang="en-US" sz="1400" b="0" i="0" u="none" strike="noStrike" cap="none" normalizeH="0" baseline="0" dirty="0">
                <a:ln>
                  <a:noFill/>
                </a:ln>
                <a:solidFill>
                  <a:srgbClr val="0000FF"/>
                </a:solidFill>
                <a:effectLst/>
                <a:latin typeface="Verdana" panose="020B0604030504040204" pitchFamily="34" charset="0"/>
              </a:rPr>
              <a:t>"</a:t>
            </a:r>
            <a:r>
              <a:rPr kumimoji="0" lang="en-US" altLang="en-US" sz="1400" b="0" i="0" u="none" strike="noStrike" cap="none" normalizeH="0" baseline="0" dirty="0" err="1">
                <a:ln>
                  <a:noFill/>
                </a:ln>
                <a:solidFill>
                  <a:srgbClr val="0000FF"/>
                </a:solidFill>
                <a:effectLst/>
                <a:latin typeface="Verdana" panose="020B0604030504040204" pitchFamily="34" charset="0"/>
              </a:rPr>
              <a:t>Sachin</a:t>
            </a:r>
            <a:r>
              <a:rPr kumimoji="0" lang="en-US" altLang="en-US" sz="1400" b="0" i="0" u="none" strike="noStrike" cap="none" normalizeH="0" baseline="0" dirty="0">
                <a:ln>
                  <a:noFill/>
                </a:ln>
                <a:solidFill>
                  <a:srgbClr val="0000FF"/>
                </a:solidFill>
                <a:effectLst/>
                <a:latin typeface="Verdana" panose="020B0604030504040204" pitchFamily="34"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String s4=</a:t>
            </a:r>
            <a:r>
              <a:rPr kumimoji="0" lang="en-US" altLang="en-US" sz="1400" b="0" i="0" u="none" strike="noStrike" cap="none" normalizeH="0" baseline="0" dirty="0">
                <a:ln>
                  <a:noFill/>
                </a:ln>
                <a:solidFill>
                  <a:srgbClr val="0000FF"/>
                </a:solidFill>
                <a:effectLst/>
                <a:latin typeface="Verdana" panose="020B0604030504040204" pitchFamily="34" charset="0"/>
              </a:rPr>
              <a:t>"Saurav"</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a:t>
            </a:r>
            <a:r>
              <a:rPr kumimoji="0" lang="en-US" altLang="en-US" sz="14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1400" b="0" i="0" u="none" strike="noStrike" cap="none" normalizeH="0" baseline="0" dirty="0">
                <a:ln>
                  <a:noFill/>
                </a:ln>
                <a:solidFill>
                  <a:srgbClr val="000000"/>
                </a:solidFill>
                <a:effectLst/>
                <a:latin typeface="Verdana" panose="020B0604030504040204" pitchFamily="34" charset="0"/>
              </a:rPr>
              <a:t>(s1.equals(s2));</a:t>
            </a:r>
            <a:r>
              <a:rPr kumimoji="0" lang="en-US" altLang="en-US" sz="1400" b="0" i="0" u="none" strike="noStrike" cap="none" normalizeH="0" baseline="0" dirty="0">
                <a:ln>
                  <a:noFill/>
                </a:ln>
                <a:solidFill>
                  <a:srgbClr val="008200"/>
                </a:solidFill>
                <a:effectLst/>
                <a:latin typeface="Verdana" panose="020B0604030504040204" pitchFamily="34" charset="0"/>
              </a:rPr>
              <a:t>//true</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a:t>
            </a:r>
            <a:r>
              <a:rPr kumimoji="0" lang="en-US" altLang="en-US" sz="14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1400" b="0" i="0" u="none" strike="noStrike" cap="none" normalizeH="0" baseline="0" dirty="0">
                <a:ln>
                  <a:noFill/>
                </a:ln>
                <a:solidFill>
                  <a:srgbClr val="000000"/>
                </a:solidFill>
                <a:effectLst/>
                <a:latin typeface="Verdana" panose="020B0604030504040204" pitchFamily="34" charset="0"/>
              </a:rPr>
              <a:t>(s1.equals(s3));</a:t>
            </a:r>
            <a:r>
              <a:rPr kumimoji="0" lang="en-US" altLang="en-US" sz="1400" b="0" i="0" u="none" strike="noStrike" cap="none" normalizeH="0" baseline="0" dirty="0">
                <a:ln>
                  <a:noFill/>
                </a:ln>
                <a:solidFill>
                  <a:srgbClr val="008200"/>
                </a:solidFill>
                <a:effectLst/>
                <a:latin typeface="Verdana" panose="020B0604030504040204" pitchFamily="34" charset="0"/>
              </a:rPr>
              <a:t>//true</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a:t>
            </a:r>
            <a:r>
              <a:rPr kumimoji="0" lang="en-US" altLang="en-US" sz="14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1400" b="0" i="0" u="none" strike="noStrike" cap="none" normalizeH="0" baseline="0" dirty="0">
                <a:ln>
                  <a:noFill/>
                </a:ln>
                <a:solidFill>
                  <a:srgbClr val="000000"/>
                </a:solidFill>
                <a:effectLst/>
                <a:latin typeface="Verdana" panose="020B0604030504040204" pitchFamily="34" charset="0"/>
              </a:rPr>
              <a:t>(s1.equals(s4));</a:t>
            </a:r>
            <a:r>
              <a:rPr kumimoji="0" lang="en-US" altLang="en-US" sz="1400" b="0" i="0" u="none" strike="noStrike" cap="none" normalizeH="0" baseline="0" dirty="0">
                <a:ln>
                  <a:noFill/>
                </a:ln>
                <a:solidFill>
                  <a:srgbClr val="008200"/>
                </a:solidFill>
                <a:effectLst/>
                <a:latin typeface="Verdana" panose="020B0604030504040204" pitchFamily="34" charset="0"/>
              </a:rPr>
              <a:t>//false</a:t>
            </a: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Verdana" panose="020B0604030504040204" pitchFamily="34" charset="0"/>
                <a:hlinkClick r:id="rId2"/>
              </a:rPr>
              <a:t>Test it Now</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false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828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311DA-9329-4A9A-9B38-E742284934D5}"/>
              </a:ext>
            </a:extLst>
          </p:cNvPr>
          <p:cNvSpPr>
            <a:spLocks noGrp="1"/>
          </p:cNvSpPr>
          <p:nvPr>
            <p:ph idx="1"/>
          </p:nvPr>
        </p:nvSpPr>
        <p:spPr>
          <a:xfrm>
            <a:off x="838200" y="633046"/>
            <a:ext cx="10515600" cy="5543917"/>
          </a:xfrm>
        </p:spPr>
        <p:txBody>
          <a:bodyPr>
            <a:normAutofit/>
          </a:bodyPr>
          <a:lstStyle/>
          <a:p>
            <a:r>
              <a:rPr lang="en-US" b="1" dirty="0"/>
              <a:t>class</a:t>
            </a:r>
            <a:r>
              <a:rPr lang="en-US" dirty="0"/>
              <a:t> Teststringcomparison2{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s1="</a:t>
            </a:r>
            <a:r>
              <a:rPr lang="en-US" dirty="0" err="1"/>
              <a:t>Sachin</a:t>
            </a:r>
            <a:r>
              <a:rPr lang="en-US" dirty="0"/>
              <a:t>";  </a:t>
            </a:r>
          </a:p>
          <a:p>
            <a:r>
              <a:rPr lang="en-US" dirty="0"/>
              <a:t>   String s2="SACHIN";  </a:t>
            </a:r>
          </a:p>
          <a:p>
            <a:r>
              <a:rPr lang="en-US" dirty="0"/>
              <a:t>  </a:t>
            </a:r>
          </a:p>
          <a:p>
            <a:r>
              <a:rPr lang="en-US" dirty="0"/>
              <a:t>   </a:t>
            </a:r>
            <a:r>
              <a:rPr lang="en-US" dirty="0" err="1"/>
              <a:t>System.out.println</a:t>
            </a:r>
            <a:r>
              <a:rPr lang="en-US" dirty="0"/>
              <a:t>(s1.equals(s2));//false  </a:t>
            </a:r>
          </a:p>
          <a:p>
            <a:r>
              <a:rPr lang="en-US" dirty="0"/>
              <a:t>   </a:t>
            </a:r>
            <a:r>
              <a:rPr lang="en-US" dirty="0" err="1"/>
              <a:t>System.out.println</a:t>
            </a:r>
            <a:r>
              <a:rPr lang="en-US" dirty="0"/>
              <a:t>(s1.equalsIgnoreCase(s2));//true  </a:t>
            </a:r>
          </a:p>
          <a:p>
            <a:r>
              <a:rPr lang="en-US" dirty="0"/>
              <a:t> }  </a:t>
            </a:r>
          </a:p>
          <a:p>
            <a:r>
              <a:rPr lang="en-US" dirty="0"/>
              <a:t>}  </a:t>
            </a:r>
          </a:p>
          <a:p>
            <a:endParaRPr lang="en-US" dirty="0"/>
          </a:p>
        </p:txBody>
      </p:sp>
    </p:spTree>
    <p:extLst>
      <p:ext uri="{BB962C8B-B14F-4D97-AF65-F5344CB8AC3E}">
        <p14:creationId xmlns:p14="http://schemas.microsoft.com/office/powerpoint/2010/main" val="25590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089FF-6388-409C-ABDE-F7DA21BD8052}"/>
              </a:ext>
            </a:extLst>
          </p:cNvPr>
          <p:cNvSpPr>
            <a:spLocks noGrp="1"/>
          </p:cNvSpPr>
          <p:nvPr>
            <p:ph idx="1"/>
          </p:nvPr>
        </p:nvSpPr>
        <p:spPr>
          <a:xfrm>
            <a:off x="658043" y="789607"/>
            <a:ext cx="10515600" cy="5330973"/>
          </a:xfrm>
        </p:spPr>
        <p:txBody>
          <a:bodyPr>
            <a:normAutofit fontScale="77500" lnSpcReduction="20000"/>
          </a:bodyPr>
          <a:lstStyle/>
          <a:p>
            <a:r>
              <a:rPr lang="en-US" dirty="0"/>
              <a:t>The = = operator compares references not values.</a:t>
            </a:r>
          </a:p>
          <a:p>
            <a:r>
              <a:rPr lang="en-US" b="1" dirty="0"/>
              <a:t>class</a:t>
            </a:r>
            <a:r>
              <a:rPr lang="en-US" dirty="0"/>
              <a:t> Teststringcomparison3{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s1="</a:t>
            </a:r>
            <a:r>
              <a:rPr lang="en-US" dirty="0" err="1"/>
              <a:t>Sachin</a:t>
            </a:r>
            <a:r>
              <a:rPr lang="en-US" dirty="0"/>
              <a:t>";  </a:t>
            </a:r>
          </a:p>
          <a:p>
            <a:r>
              <a:rPr lang="en-US" dirty="0"/>
              <a:t>   String s2="</a:t>
            </a:r>
            <a:r>
              <a:rPr lang="en-US" dirty="0" err="1"/>
              <a:t>Sachin</a:t>
            </a:r>
            <a:r>
              <a:rPr lang="en-US" dirty="0"/>
              <a:t>";  </a:t>
            </a:r>
          </a:p>
          <a:p>
            <a:r>
              <a:rPr lang="en-US" dirty="0"/>
              <a:t>String s4=“</a:t>
            </a:r>
            <a:r>
              <a:rPr lang="en-US" dirty="0" err="1"/>
              <a:t>Sachin</a:t>
            </a:r>
            <a:r>
              <a:rPr lang="en-US" dirty="0"/>
              <a:t>”;</a:t>
            </a:r>
          </a:p>
          <a:p>
            <a:r>
              <a:rPr lang="en-US" dirty="0"/>
              <a:t>   String s3=</a:t>
            </a:r>
            <a:r>
              <a:rPr lang="en-US" b="1" dirty="0"/>
              <a:t>new</a:t>
            </a:r>
            <a:r>
              <a:rPr lang="en-US" dirty="0"/>
              <a:t> String("</a:t>
            </a:r>
            <a:r>
              <a:rPr lang="en-US" dirty="0" err="1"/>
              <a:t>Sachin</a:t>
            </a:r>
            <a:r>
              <a:rPr lang="en-US" dirty="0"/>
              <a:t>");  </a:t>
            </a:r>
          </a:p>
          <a:p>
            <a:r>
              <a:rPr lang="en-US" dirty="0"/>
              <a:t>   </a:t>
            </a:r>
            <a:r>
              <a:rPr lang="en-US" dirty="0" err="1"/>
              <a:t>System.out.println</a:t>
            </a:r>
            <a:r>
              <a:rPr lang="en-US" dirty="0"/>
              <a:t>(s1==s2);//true (because both refer to same instance)  </a:t>
            </a:r>
          </a:p>
          <a:p>
            <a:r>
              <a:rPr lang="en-US" dirty="0"/>
              <a:t>   </a:t>
            </a:r>
            <a:r>
              <a:rPr lang="en-US" dirty="0" err="1"/>
              <a:t>System.out.println</a:t>
            </a:r>
            <a:r>
              <a:rPr lang="en-US" dirty="0"/>
              <a:t>(s1==s3);//false(because s3 refers to instance created in </a:t>
            </a:r>
            <a:r>
              <a:rPr lang="en-US" dirty="0" err="1"/>
              <a:t>nonpool</a:t>
            </a:r>
            <a:r>
              <a:rPr lang="en-US" dirty="0"/>
              <a:t>)  </a:t>
            </a:r>
          </a:p>
          <a:p>
            <a:r>
              <a:rPr lang="en-US" dirty="0"/>
              <a:t> }  </a:t>
            </a:r>
          </a:p>
          <a:p>
            <a:r>
              <a:rPr lang="en-US" dirty="0"/>
              <a:t>}  </a:t>
            </a:r>
          </a:p>
          <a:p>
            <a:r>
              <a:rPr lang="en-US" dirty="0"/>
              <a:t>Output</a:t>
            </a:r>
          </a:p>
          <a:p>
            <a:r>
              <a:rPr lang="en-US" dirty="0"/>
              <a:t>True</a:t>
            </a:r>
          </a:p>
          <a:p>
            <a:r>
              <a:rPr lang="en-US" dirty="0"/>
              <a:t>false</a:t>
            </a:r>
          </a:p>
          <a:p>
            <a:endParaRPr lang="en-US" dirty="0"/>
          </a:p>
          <a:p>
            <a:endParaRPr lang="en-US" dirty="0"/>
          </a:p>
          <a:p>
            <a:endParaRPr lang="en-US" dirty="0"/>
          </a:p>
        </p:txBody>
      </p:sp>
    </p:spTree>
    <p:extLst>
      <p:ext uri="{BB962C8B-B14F-4D97-AF65-F5344CB8AC3E}">
        <p14:creationId xmlns:p14="http://schemas.microsoft.com/office/powerpoint/2010/main" val="423984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C038D-21DB-446D-8817-F6B7FC4F8930}"/>
              </a:ext>
            </a:extLst>
          </p:cNvPr>
          <p:cNvSpPr>
            <a:spLocks noGrp="1"/>
          </p:cNvSpPr>
          <p:nvPr>
            <p:ph idx="1"/>
          </p:nvPr>
        </p:nvSpPr>
        <p:spPr>
          <a:xfrm>
            <a:off x="838200" y="604684"/>
            <a:ext cx="10515600" cy="6150077"/>
          </a:xfrm>
        </p:spPr>
        <p:txBody>
          <a:bodyPr>
            <a:normAutofit fontScale="77500" lnSpcReduction="20000"/>
          </a:bodyPr>
          <a:lstStyle/>
          <a:p>
            <a:pPr marL="0" indent="0">
              <a:buNone/>
            </a:pPr>
            <a:r>
              <a:rPr lang="en-US" dirty="0"/>
              <a:t>String compare by </a:t>
            </a:r>
            <a:r>
              <a:rPr lang="en-US" dirty="0" err="1"/>
              <a:t>compareTo</a:t>
            </a:r>
            <a:r>
              <a:rPr lang="en-US" dirty="0"/>
              <a:t>() method</a:t>
            </a:r>
          </a:p>
          <a:p>
            <a:r>
              <a:rPr lang="en-US" dirty="0"/>
              <a:t>The String </a:t>
            </a:r>
            <a:r>
              <a:rPr lang="en-US" dirty="0" err="1"/>
              <a:t>compareTo</a:t>
            </a:r>
            <a:r>
              <a:rPr lang="en-US" dirty="0"/>
              <a:t>() method compares values lexicographically and returns an integer value that describes if first string is less than, equal to or greater than second string.</a:t>
            </a:r>
          </a:p>
          <a:p>
            <a:r>
              <a:rPr lang="en-US" dirty="0"/>
              <a:t>Suppose s1 and s2 are two string variables. If:</a:t>
            </a:r>
          </a:p>
          <a:p>
            <a:r>
              <a:rPr lang="en-US" b="1" dirty="0"/>
              <a:t>s1 == s2</a:t>
            </a:r>
            <a:r>
              <a:rPr lang="en-US" dirty="0"/>
              <a:t> :0</a:t>
            </a:r>
          </a:p>
          <a:p>
            <a:r>
              <a:rPr lang="en-US" b="1" dirty="0"/>
              <a:t>s1 &gt; s2 </a:t>
            </a:r>
            <a:r>
              <a:rPr lang="en-US" dirty="0"/>
              <a:t>  :positive value</a:t>
            </a:r>
          </a:p>
          <a:p>
            <a:r>
              <a:rPr lang="en-US" b="1" dirty="0"/>
              <a:t>s1 &lt; s2 </a:t>
            </a:r>
            <a:r>
              <a:rPr lang="en-US" dirty="0"/>
              <a:t>  :negative value</a:t>
            </a:r>
          </a:p>
          <a:p>
            <a:r>
              <a:rPr lang="en-US" b="1" dirty="0"/>
              <a:t>class</a:t>
            </a:r>
            <a:r>
              <a:rPr lang="en-US" dirty="0"/>
              <a:t> Teststringcomparison4{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s1="</a:t>
            </a:r>
            <a:r>
              <a:rPr lang="en-US" dirty="0" err="1"/>
              <a:t>Sachin</a:t>
            </a:r>
            <a:r>
              <a:rPr lang="en-US" dirty="0"/>
              <a:t>";  </a:t>
            </a:r>
          </a:p>
          <a:p>
            <a:r>
              <a:rPr lang="en-US" dirty="0"/>
              <a:t>   String s2="</a:t>
            </a:r>
            <a:r>
              <a:rPr lang="en-US" dirty="0" err="1"/>
              <a:t>Sachin</a:t>
            </a:r>
            <a:r>
              <a:rPr lang="en-US" dirty="0"/>
              <a:t>";  </a:t>
            </a:r>
          </a:p>
          <a:p>
            <a:r>
              <a:rPr lang="en-US" dirty="0"/>
              <a:t>   String s3="Ratan";  </a:t>
            </a:r>
          </a:p>
          <a:p>
            <a:r>
              <a:rPr lang="en-US" dirty="0"/>
              <a:t>   </a:t>
            </a:r>
            <a:r>
              <a:rPr lang="en-US" dirty="0" err="1"/>
              <a:t>System.out.println</a:t>
            </a:r>
            <a:r>
              <a:rPr lang="en-US" dirty="0"/>
              <a:t>(s1.compareTo(s2));//0  </a:t>
            </a:r>
          </a:p>
          <a:p>
            <a:r>
              <a:rPr lang="en-US" dirty="0"/>
              <a:t>   </a:t>
            </a:r>
            <a:r>
              <a:rPr lang="en-US" dirty="0" err="1"/>
              <a:t>System.out.println</a:t>
            </a:r>
            <a:r>
              <a:rPr lang="en-US" dirty="0"/>
              <a:t>(s1.compareTo(s3));//1(because s1&gt;s3)  </a:t>
            </a:r>
          </a:p>
          <a:p>
            <a:r>
              <a:rPr lang="en-US" dirty="0"/>
              <a:t>   </a:t>
            </a:r>
            <a:r>
              <a:rPr lang="en-US" dirty="0" err="1"/>
              <a:t>System.out.println</a:t>
            </a:r>
            <a:r>
              <a:rPr lang="en-US" dirty="0"/>
              <a:t>(s3.compareTo(s1));//-1(because s3 &lt; s1 )  </a:t>
            </a:r>
          </a:p>
          <a:p>
            <a:r>
              <a:rPr lang="en-US" dirty="0"/>
              <a:t> }  </a:t>
            </a:r>
          </a:p>
          <a:p>
            <a:r>
              <a:rPr lang="en-US" dirty="0"/>
              <a:t>}  </a:t>
            </a:r>
          </a:p>
          <a:p>
            <a:endParaRPr lang="en-US" dirty="0"/>
          </a:p>
        </p:txBody>
      </p:sp>
    </p:spTree>
    <p:extLst>
      <p:ext uri="{BB962C8B-B14F-4D97-AF65-F5344CB8AC3E}">
        <p14:creationId xmlns:p14="http://schemas.microsoft.com/office/powerpoint/2010/main" val="336744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DE098-8ABE-4D18-8E8D-B7774183D96C}"/>
              </a:ext>
            </a:extLst>
          </p:cNvPr>
          <p:cNvSpPr>
            <a:spLocks noGrp="1"/>
          </p:cNvSpPr>
          <p:nvPr>
            <p:ph idx="1"/>
          </p:nvPr>
        </p:nvSpPr>
        <p:spPr>
          <a:xfrm>
            <a:off x="838200" y="436098"/>
            <a:ext cx="9247791" cy="5740865"/>
          </a:xfrm>
        </p:spPr>
        <p:txBody>
          <a:bodyPr>
            <a:normAutofit fontScale="62500" lnSpcReduction="20000"/>
          </a:bodyPr>
          <a:lstStyle/>
          <a:p>
            <a:r>
              <a:rPr lang="en-US" dirty="0"/>
              <a:t>String Concatenation in Java</a:t>
            </a:r>
          </a:p>
          <a:p>
            <a:pPr marL="0" indent="0">
              <a:buNone/>
            </a:pPr>
            <a:endParaRPr lang="en-US" dirty="0"/>
          </a:p>
          <a:p>
            <a:r>
              <a:rPr lang="en-US" dirty="0"/>
              <a:t>In java, string concatenation forms a new string </a:t>
            </a:r>
            <a:r>
              <a:rPr lang="en-US" i="1" dirty="0"/>
              <a:t>that is</a:t>
            </a:r>
            <a:r>
              <a:rPr lang="en-US" dirty="0"/>
              <a:t> the combination of multiple strings. There are two ways to </a:t>
            </a:r>
            <a:r>
              <a:rPr lang="en-US" dirty="0" err="1"/>
              <a:t>concate</a:t>
            </a:r>
            <a:r>
              <a:rPr lang="en-US" dirty="0"/>
              <a:t> string in java:</a:t>
            </a:r>
          </a:p>
          <a:p>
            <a:pPr marL="0" indent="0">
              <a:buNone/>
            </a:pPr>
            <a:endParaRPr lang="en-US" dirty="0"/>
          </a:p>
          <a:p>
            <a:r>
              <a:rPr lang="en-US" dirty="0"/>
              <a:t>By + (string concatenation) operator</a:t>
            </a:r>
          </a:p>
          <a:p>
            <a:r>
              <a:rPr lang="en-US" dirty="0"/>
              <a:t>By </a:t>
            </a:r>
            <a:r>
              <a:rPr lang="en-US" dirty="0" err="1"/>
              <a:t>concat</a:t>
            </a:r>
            <a:r>
              <a:rPr lang="en-US" dirty="0"/>
              <a:t>() method</a:t>
            </a:r>
          </a:p>
          <a:p>
            <a:pPr marL="0" indent="0">
              <a:buNone/>
            </a:pPr>
            <a:endParaRPr lang="en-US" dirty="0"/>
          </a:p>
          <a:p>
            <a:pPr marL="0" indent="0">
              <a:buNone/>
            </a:pPr>
            <a:r>
              <a:rPr lang="en-US" dirty="0"/>
              <a:t>1) String Concatenation by + (string concatenation) operator</a:t>
            </a:r>
          </a:p>
          <a:p>
            <a:pPr marL="0" indent="0">
              <a:buNone/>
            </a:pPr>
            <a:r>
              <a:rPr lang="en-US" dirty="0"/>
              <a:t>Java string concatenation operator (+) is used to add strings. For Example:</a:t>
            </a:r>
          </a:p>
          <a:p>
            <a:pPr marL="0" indent="0">
              <a:buNone/>
            </a:pPr>
            <a:r>
              <a:rPr lang="en-US" b="1" dirty="0"/>
              <a:t>class</a:t>
            </a:r>
            <a:r>
              <a:rPr lang="en-US" dirty="0"/>
              <a:t> TestStringConcatenation1{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String s="</a:t>
            </a:r>
            <a:r>
              <a:rPr lang="en-US" dirty="0" err="1"/>
              <a:t>Sachin</a:t>
            </a:r>
            <a:r>
              <a:rPr lang="en-US" dirty="0"/>
              <a:t>"+" Tendulkar";  </a:t>
            </a:r>
          </a:p>
          <a:p>
            <a:pPr marL="0" indent="0">
              <a:buNone/>
            </a:pPr>
            <a:r>
              <a:rPr lang="en-US" dirty="0" err="1"/>
              <a:t>System.out.println</a:t>
            </a:r>
            <a:r>
              <a:rPr lang="en-US" dirty="0"/>
              <a:t>(s);//</a:t>
            </a:r>
            <a:r>
              <a:rPr lang="en-US" dirty="0" err="1"/>
              <a:t>Sachin</a:t>
            </a:r>
            <a:r>
              <a:rPr lang="en-US" dirty="0"/>
              <a:t> Tendulkar  </a:t>
            </a:r>
          </a:p>
          <a:p>
            <a:pPr marL="0" indent="0">
              <a:buNone/>
            </a:pPr>
            <a:r>
              <a:rPr lang="en-US" dirty="0"/>
              <a:t> }  </a:t>
            </a:r>
          </a:p>
          <a:p>
            <a:pPr marL="0" indent="0">
              <a:buNone/>
            </a:pPr>
            <a:r>
              <a:rPr lang="en-US" dirty="0"/>
              <a:t>}  </a:t>
            </a:r>
          </a:p>
          <a:p>
            <a:r>
              <a:rPr lang="en-US" dirty="0"/>
              <a:t>Output</a:t>
            </a:r>
          </a:p>
          <a:p>
            <a:r>
              <a:rPr lang="en-US" dirty="0" err="1"/>
              <a:t>Sachin</a:t>
            </a:r>
            <a:r>
              <a:rPr lang="en-US" dirty="0"/>
              <a:t> Tendulkar</a:t>
            </a:r>
          </a:p>
          <a:p>
            <a:endParaRPr lang="en-US" dirty="0"/>
          </a:p>
          <a:p>
            <a:endParaRPr lang="en-US" dirty="0"/>
          </a:p>
          <a:p>
            <a:endParaRPr lang="en-US" dirty="0"/>
          </a:p>
        </p:txBody>
      </p:sp>
    </p:spTree>
    <p:extLst>
      <p:ext uri="{BB962C8B-B14F-4D97-AF65-F5344CB8AC3E}">
        <p14:creationId xmlns:p14="http://schemas.microsoft.com/office/powerpoint/2010/main" val="14563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03B14-BBE0-45A9-A27C-74F4F20FFD8F}"/>
              </a:ext>
            </a:extLst>
          </p:cNvPr>
          <p:cNvSpPr>
            <a:spLocks noGrp="1"/>
          </p:cNvSpPr>
          <p:nvPr>
            <p:ph idx="1"/>
          </p:nvPr>
        </p:nvSpPr>
        <p:spPr>
          <a:xfrm>
            <a:off x="838200" y="309489"/>
            <a:ext cx="10515600" cy="5867474"/>
          </a:xfrm>
        </p:spPr>
        <p:txBody>
          <a:bodyPr/>
          <a:lstStyle/>
          <a:p>
            <a:pPr marL="0" indent="0">
              <a:buNone/>
            </a:pPr>
            <a:r>
              <a:rPr lang="en-US" dirty="0"/>
              <a:t>Java String </a:t>
            </a:r>
            <a:r>
              <a:rPr lang="en-US" dirty="0" err="1"/>
              <a:t>toUpperCase</a:t>
            </a:r>
            <a:r>
              <a:rPr lang="en-US" dirty="0"/>
              <a:t>() and </a:t>
            </a:r>
            <a:r>
              <a:rPr lang="en-US" dirty="0" err="1"/>
              <a:t>toLowerCase</a:t>
            </a:r>
            <a:r>
              <a:rPr lang="en-US" dirty="0"/>
              <a:t>() method</a:t>
            </a:r>
          </a:p>
          <a:p>
            <a:pPr marL="0" indent="0">
              <a:buNone/>
            </a:pPr>
            <a:endParaRPr lang="en-US" dirty="0"/>
          </a:p>
          <a:p>
            <a:r>
              <a:rPr lang="en-US" dirty="0"/>
              <a:t>The java string </a:t>
            </a:r>
            <a:r>
              <a:rPr lang="en-US" dirty="0" err="1"/>
              <a:t>toUpperCase</a:t>
            </a:r>
            <a:r>
              <a:rPr lang="en-US" dirty="0"/>
              <a:t>() method converts this string into uppercase letter and string </a:t>
            </a:r>
            <a:r>
              <a:rPr lang="en-US" dirty="0" err="1"/>
              <a:t>toLowerCase</a:t>
            </a:r>
            <a:r>
              <a:rPr lang="en-US" dirty="0"/>
              <a:t>() method into lowercase letter.</a:t>
            </a:r>
          </a:p>
          <a:p>
            <a:pPr marL="0" indent="0">
              <a:buNone/>
            </a:pPr>
            <a:r>
              <a:rPr lang="en-US" dirty="0"/>
              <a:t>String s="</a:t>
            </a:r>
            <a:r>
              <a:rPr lang="en-US" dirty="0" err="1"/>
              <a:t>Sachin</a:t>
            </a:r>
            <a:r>
              <a:rPr lang="en-US" dirty="0"/>
              <a:t>";  </a:t>
            </a:r>
          </a:p>
          <a:p>
            <a:pPr marL="0" indent="0">
              <a:buNone/>
            </a:pPr>
            <a:r>
              <a:rPr lang="en-US" dirty="0" err="1"/>
              <a:t>System.out.println</a:t>
            </a:r>
            <a:r>
              <a:rPr lang="en-US" dirty="0"/>
              <a:t>(</a:t>
            </a:r>
            <a:r>
              <a:rPr lang="en-US" dirty="0" err="1"/>
              <a:t>s.toUpperCase</a:t>
            </a:r>
            <a:r>
              <a:rPr lang="en-US" dirty="0"/>
              <a:t>());//SACHIN  </a:t>
            </a:r>
          </a:p>
          <a:p>
            <a:pPr marL="0" indent="0">
              <a:buNone/>
            </a:pPr>
            <a:r>
              <a:rPr lang="en-US" dirty="0" err="1"/>
              <a:t>System.out.println</a:t>
            </a:r>
            <a:r>
              <a:rPr lang="en-US" dirty="0"/>
              <a:t>(</a:t>
            </a:r>
            <a:r>
              <a:rPr lang="en-US" dirty="0" err="1"/>
              <a:t>s.toLowerCase</a:t>
            </a:r>
            <a:r>
              <a:rPr lang="en-US" dirty="0"/>
              <a:t>());//</a:t>
            </a:r>
            <a:r>
              <a:rPr lang="en-US" dirty="0" err="1"/>
              <a:t>sachin</a:t>
            </a:r>
            <a:r>
              <a:rPr lang="en-US" dirty="0"/>
              <a:t>  </a:t>
            </a:r>
          </a:p>
          <a:p>
            <a:pPr marL="0" indent="0">
              <a:buNone/>
            </a:pPr>
            <a:r>
              <a:rPr lang="en-US" dirty="0" err="1"/>
              <a:t>System.out.println</a:t>
            </a:r>
            <a:r>
              <a:rPr lang="en-US" dirty="0"/>
              <a:t>(s);//</a:t>
            </a:r>
            <a:r>
              <a:rPr lang="en-US" dirty="0" err="1"/>
              <a:t>Sachin</a:t>
            </a:r>
            <a:r>
              <a:rPr lang="en-US" dirty="0"/>
              <a:t>(no change in original)  </a:t>
            </a:r>
          </a:p>
          <a:p>
            <a:endParaRPr lang="en-US" dirty="0"/>
          </a:p>
        </p:txBody>
      </p:sp>
    </p:spTree>
    <p:extLst>
      <p:ext uri="{BB962C8B-B14F-4D97-AF65-F5344CB8AC3E}">
        <p14:creationId xmlns:p14="http://schemas.microsoft.com/office/powerpoint/2010/main" val="402932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C98DB5B-1CC8-4614-B787-7CF38A7992EC}"/>
              </a:ext>
            </a:extLst>
          </p:cNvPr>
          <p:cNvGraphicFramePr>
            <a:graphicFrameLocks noGrp="1"/>
          </p:cNvGraphicFramePr>
          <p:nvPr>
            <p:ph idx="1"/>
            <p:extLst>
              <p:ext uri="{D42A27DB-BD31-4B8C-83A1-F6EECF244321}">
                <p14:modId xmlns:p14="http://schemas.microsoft.com/office/powerpoint/2010/main" val="117270572"/>
              </p:ext>
            </p:extLst>
          </p:nvPr>
        </p:nvGraphicFramePr>
        <p:xfrm>
          <a:off x="804872" y="412617"/>
          <a:ext cx="9091080" cy="2606040"/>
        </p:xfrm>
        <a:graphic>
          <a:graphicData uri="http://schemas.openxmlformats.org/drawingml/2006/table">
            <a:tbl>
              <a:tblPr/>
              <a:tblGrid>
                <a:gridCol w="4545540">
                  <a:extLst>
                    <a:ext uri="{9D8B030D-6E8A-4147-A177-3AD203B41FA5}">
                      <a16:colId xmlns:a16="http://schemas.microsoft.com/office/drawing/2014/main" val="2857332734"/>
                    </a:ext>
                  </a:extLst>
                </a:gridCol>
                <a:gridCol w="4545540">
                  <a:extLst>
                    <a:ext uri="{9D8B030D-6E8A-4147-A177-3AD203B41FA5}">
                      <a16:colId xmlns:a16="http://schemas.microsoft.com/office/drawing/2014/main" val="2806519247"/>
                    </a:ext>
                  </a:extLst>
                </a:gridCol>
              </a:tblGrid>
              <a:tr h="0">
                <a:tc>
                  <a:txBody>
                    <a:bodyPr/>
                    <a:lstStyle/>
                    <a:p>
                      <a:pPr algn="l" fontAlgn="t"/>
                      <a:r>
                        <a:rPr lang="en-US" dirty="0">
                          <a:solidFill>
                            <a:srgbClr val="000000"/>
                          </a:solidFill>
                          <a:effectLst/>
                          <a:latin typeface="times new roman" panose="02020603050405020304" pitchFamily="18" charset="0"/>
                        </a:rPr>
                        <a:t>Constructor</a:t>
                      </a:r>
                    </a:p>
                  </a:txBody>
                  <a:tcPr marL="114300" marR="114300" marT="114300" marB="114300">
                    <a:lnL w="9525" cap="flat" cmpd="sng" algn="ctr">
                      <a:solidFill>
                        <a:srgbClr val="D8B1AB"/>
                      </a:solidFill>
                      <a:prstDash val="solid"/>
                      <a:round/>
                      <a:headEnd type="none" w="med" len="med"/>
                      <a:tailEnd type="none" w="med" len="med"/>
                    </a:lnL>
                    <a:lnR w="9525" cap="flat" cmpd="sng" algn="ctr">
                      <a:solidFill>
                        <a:srgbClr val="D8B1AB"/>
                      </a:solidFill>
                      <a:prstDash val="solid"/>
                      <a:round/>
                      <a:headEnd type="none" w="med" len="med"/>
                      <a:tailEnd type="none" w="med" len="med"/>
                    </a:lnR>
                    <a:lnT w="9525" cap="flat" cmpd="sng" algn="ctr">
                      <a:solidFill>
                        <a:srgbClr val="D8B1A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D8B1AB"/>
                      </a:solidFill>
                      <a:prstDash val="solid"/>
                      <a:round/>
                      <a:headEnd type="none" w="med" len="med"/>
                      <a:tailEnd type="none" w="med" len="med"/>
                    </a:lnL>
                    <a:lnR w="9525" cap="flat" cmpd="sng" algn="ctr">
                      <a:solidFill>
                        <a:srgbClr val="D8B1AB"/>
                      </a:solidFill>
                      <a:prstDash val="solid"/>
                      <a:round/>
                      <a:headEnd type="none" w="med" len="med"/>
                      <a:tailEnd type="none" w="med" len="med"/>
                    </a:lnR>
                    <a:lnT w="9525" cap="flat" cmpd="sng" algn="ctr">
                      <a:solidFill>
                        <a:srgbClr val="D8B1A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32819879"/>
                  </a:ext>
                </a:extLst>
              </a:tr>
              <a:tr h="0">
                <a:tc>
                  <a:txBody>
                    <a:bodyPr/>
                    <a:lstStyle/>
                    <a:p>
                      <a:pPr algn="l" fontAlgn="t"/>
                      <a:r>
                        <a:rPr lang="en-US" dirty="0" err="1">
                          <a:solidFill>
                            <a:srgbClr val="000000"/>
                          </a:solidFill>
                          <a:effectLst/>
                          <a:latin typeface="verdana" panose="020B0604030504040204" pitchFamily="34" charset="0"/>
                        </a:rPr>
                        <a:t>StringBuffer</a:t>
                      </a:r>
                      <a:r>
                        <a:rPr lang="en-US" dirty="0">
                          <a:solidFill>
                            <a:srgbClr val="000000"/>
                          </a:solidFill>
                          <a:effectLst/>
                          <a:latin typeface="verdana" panose="020B0604030504040204" pitchFamily="34" charset="0"/>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buffer with the initial capacity of 16.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32495766"/>
                  </a:ext>
                </a:extLst>
              </a:tr>
              <a:tr h="0">
                <a:tc>
                  <a:txBody>
                    <a:bodyPr/>
                    <a:lstStyle/>
                    <a:p>
                      <a:pPr algn="l" fontAlgn="t"/>
                      <a:r>
                        <a:rPr lang="en-US" dirty="0" err="1">
                          <a:solidFill>
                            <a:srgbClr val="000000"/>
                          </a:solidFill>
                          <a:effectLst/>
                          <a:latin typeface="verdana" panose="020B0604030504040204" pitchFamily="34" charset="0"/>
                        </a:rPr>
                        <a:t>StringBuffer</a:t>
                      </a:r>
                      <a:r>
                        <a:rPr lang="en-US" dirty="0">
                          <a:solidFill>
                            <a:srgbClr val="000000"/>
                          </a:solidFill>
                          <a:effectLst/>
                          <a:latin typeface="verdana" panose="020B0604030504040204" pitchFamily="34" charset="0"/>
                        </a:rPr>
                        <a:t>(String str)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creates a string buffer with the specified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7110570"/>
                  </a:ext>
                </a:extLst>
              </a:tr>
              <a:tr h="0">
                <a:tc>
                  <a:txBody>
                    <a:bodyPr/>
                    <a:lstStyle/>
                    <a:p>
                      <a:pPr algn="l" fontAlgn="t"/>
                      <a:r>
                        <a:rPr lang="en-US">
                          <a:solidFill>
                            <a:srgbClr val="000000"/>
                          </a:solidFill>
                          <a:effectLst/>
                          <a:latin typeface="verdana" panose="020B0604030504040204" pitchFamily="34" charset="0"/>
                        </a:rPr>
                        <a:t>StringBuffer(int capacity)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buffer with the specified capacity as length.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74999051"/>
                  </a:ext>
                </a:extLst>
              </a:tr>
            </a:tbl>
          </a:graphicData>
        </a:graphic>
      </p:graphicFrame>
      <p:sp>
        <p:nvSpPr>
          <p:cNvPr id="5" name="Rectangle 2">
            <a:extLst>
              <a:ext uri="{FF2B5EF4-FFF2-40B4-BE49-F238E27FC236}">
                <a16:creationId xmlns:a16="http://schemas.microsoft.com/office/drawing/2014/main" id="{13E7F764-4ADA-496A-966B-B6FEB25464AC}"/>
              </a:ext>
            </a:extLst>
          </p:cNvPr>
          <p:cNvSpPr>
            <a:spLocks noChangeArrowheads="1"/>
          </p:cNvSpPr>
          <p:nvPr/>
        </p:nvSpPr>
        <p:spPr bwMode="auto">
          <a:xfrm>
            <a:off x="0" y="44582"/>
            <a:ext cx="92398" cy="3680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9D5320B-6580-4B79-BC39-C911D0A6E30E}"/>
              </a:ext>
            </a:extLst>
          </p:cNvPr>
          <p:cNvSpPr txBox="1"/>
          <p:nvPr/>
        </p:nvSpPr>
        <p:spPr>
          <a:xfrm>
            <a:off x="1026941" y="3018657"/>
            <a:ext cx="9200272" cy="3662541"/>
          </a:xfrm>
          <a:prstGeom prst="rect">
            <a:avLst/>
          </a:prstGeom>
          <a:noFill/>
        </p:spPr>
        <p:txBody>
          <a:bodyPr wrap="square" rtlCol="0">
            <a:spAutoFit/>
          </a:bodyPr>
          <a:lstStyle/>
          <a:p>
            <a:pPr lvl="0" eaLnBrk="0" fontAlgn="base" hangingPunct="0">
              <a:spcBef>
                <a:spcPct val="0"/>
              </a:spcBef>
              <a:spcAft>
                <a:spcPct val="0"/>
              </a:spcAft>
            </a:pPr>
            <a:r>
              <a:rPr kumimoji="0" lang="en-US" altLang="en-US" sz="4800" b="0" i="0" u="none" strike="noStrike" cap="none" normalizeH="0" baseline="0" dirty="0">
                <a:ln>
                  <a:noFill/>
                </a:ln>
                <a:solidFill>
                  <a:srgbClr val="610B38"/>
                </a:solidFill>
                <a:effectLst/>
                <a:latin typeface="erdana"/>
              </a:rPr>
              <a:t>Java </a:t>
            </a:r>
            <a:r>
              <a:rPr kumimoji="0" lang="en-US" altLang="en-US" sz="4800" b="0" i="0" u="none" strike="noStrike" cap="none" normalizeH="0" baseline="0" dirty="0" err="1">
                <a:ln>
                  <a:noFill/>
                </a:ln>
                <a:solidFill>
                  <a:srgbClr val="610B38"/>
                </a:solidFill>
                <a:effectLst/>
                <a:latin typeface="erdana"/>
              </a:rPr>
              <a:t>StringBuffer</a:t>
            </a:r>
            <a:r>
              <a:rPr kumimoji="0" lang="en-US" altLang="en-US" sz="4800" b="0" i="0" u="none" strike="noStrike" cap="none" normalizeH="0" baseline="0" dirty="0">
                <a:ln>
                  <a:noFill/>
                </a:ln>
                <a:solidFill>
                  <a:srgbClr val="610B38"/>
                </a:solidFill>
                <a:effectLst/>
                <a:latin typeface="erdana"/>
              </a:rPr>
              <a:t> class</a:t>
            </a:r>
          </a:p>
          <a:p>
            <a:pPr lvl="0" eaLnBrk="0" fontAlgn="base" hangingPunct="0">
              <a:spcBef>
                <a:spcPct val="0"/>
              </a:spcBef>
              <a:spcAft>
                <a:spcPct val="0"/>
              </a:spcAft>
            </a:pPr>
            <a:r>
              <a:rPr lang="en-US" altLang="en-US" dirty="0">
                <a:solidFill>
                  <a:srgbClr val="000000"/>
                </a:solidFill>
                <a:latin typeface="Verdana" panose="020B0604030504040204" pitchFamily="34" charset="0"/>
              </a:rPr>
              <a:t>Java </a:t>
            </a:r>
            <a:r>
              <a:rPr lang="en-US" altLang="en-US" dirty="0" err="1">
                <a:solidFill>
                  <a:srgbClr val="000000"/>
                </a:solidFill>
                <a:latin typeface="Verdana" panose="020B0604030504040204" pitchFamily="34" charset="0"/>
              </a:rPr>
              <a:t>StringBuffer</a:t>
            </a:r>
            <a:r>
              <a:rPr lang="en-US" altLang="en-US" dirty="0">
                <a:solidFill>
                  <a:srgbClr val="000000"/>
                </a:solidFill>
                <a:latin typeface="Verdana" panose="020B0604030504040204" pitchFamily="34" charset="0"/>
              </a:rPr>
              <a:t> class is used to create mutable (modifiable) string. The </a:t>
            </a:r>
            <a:r>
              <a:rPr lang="en-US" altLang="en-US" dirty="0" err="1">
                <a:solidFill>
                  <a:srgbClr val="000000"/>
                </a:solidFill>
                <a:latin typeface="Verdana" panose="020B0604030504040204" pitchFamily="34" charset="0"/>
              </a:rPr>
              <a:t>StringBuffer</a:t>
            </a:r>
            <a:r>
              <a:rPr lang="en-US" altLang="en-US" dirty="0">
                <a:solidFill>
                  <a:srgbClr val="000000"/>
                </a:solidFill>
                <a:latin typeface="Verdana" panose="020B0604030504040204" pitchFamily="34" charset="0"/>
              </a:rPr>
              <a:t> class in java is same as String class except it is mutable i.e. it can be changed.</a:t>
            </a:r>
            <a:endPar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Java </a:t>
            </a:r>
            <a:r>
              <a:rPr kumimoji="0" lang="en-US" altLang="en-US" sz="2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StringBuffer</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class is thread-safe i.e. multiple threads cannot access it simultaneously. So it is safe and will result in an order.</a:t>
            </a:r>
          </a:p>
          <a:p>
            <a:pPr lvl="0" eaLnBrk="0" fontAlgn="base" hangingPunct="0">
              <a:spcBef>
                <a:spcPct val="0"/>
              </a:spcBef>
              <a:spcAft>
                <a:spcPct val="0"/>
              </a:spcAft>
            </a:pPr>
            <a:endParaRPr kumimoji="0" lang="en-US" altLang="en-US" sz="4000" b="0" i="0" u="none" strike="noStrike" cap="none" normalizeH="0" baseline="0" dirty="0">
              <a:ln>
                <a:noFill/>
              </a:ln>
              <a:solidFill>
                <a:srgbClr val="610B38"/>
              </a:solidFill>
              <a:effectLst/>
              <a:latin typeface="erdana"/>
            </a:endParaRPr>
          </a:p>
          <a:p>
            <a:endParaRPr lang="en-US" dirty="0"/>
          </a:p>
        </p:txBody>
      </p:sp>
    </p:spTree>
    <p:extLst>
      <p:ext uri="{BB962C8B-B14F-4D97-AF65-F5344CB8AC3E}">
        <p14:creationId xmlns:p14="http://schemas.microsoft.com/office/powerpoint/2010/main" val="374318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3BCC-2FFF-47D7-9E4B-7179B57C1B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4A3A55-99AA-4DD1-84C8-48150421CF93}"/>
              </a:ext>
            </a:extLst>
          </p:cNvPr>
          <p:cNvSpPr>
            <a:spLocks noGrp="1"/>
          </p:cNvSpPr>
          <p:nvPr>
            <p:ph idx="1"/>
          </p:nvPr>
        </p:nvSpPr>
        <p:spPr/>
        <p:txBody>
          <a:bodyPr>
            <a:normAutofit lnSpcReduction="10000"/>
          </a:bodyPr>
          <a:lstStyle/>
          <a:p>
            <a:pPr marL="0" indent="0">
              <a:buNone/>
            </a:pPr>
            <a:r>
              <a:rPr lang="en-US" dirty="0"/>
              <a:t>1)Int capacity()</a:t>
            </a:r>
            <a:r>
              <a:rPr lang="en-US" dirty="0">
                <a:sym typeface="Wingdings" panose="05000000000000000000" pitchFamily="2" charset="2"/>
              </a:rPr>
              <a:t>return current capacity of the storage available for characters in the buffer.</a:t>
            </a:r>
          </a:p>
          <a:p>
            <a:r>
              <a:rPr lang="en-US" dirty="0" err="1">
                <a:sym typeface="Wingdings" panose="05000000000000000000" pitchFamily="2" charset="2"/>
              </a:rPr>
              <a:t>S.capacity</a:t>
            </a:r>
            <a:r>
              <a:rPr lang="en-US" dirty="0">
                <a:sym typeface="Wingdings" panose="05000000000000000000" pitchFamily="2" charset="2"/>
              </a:rPr>
              <a:t>();</a:t>
            </a:r>
          </a:p>
          <a:p>
            <a:r>
              <a:rPr lang="en-US" dirty="0">
                <a:sym typeface="Wingdings" panose="05000000000000000000" pitchFamily="2" charset="2"/>
              </a:rPr>
              <a:t>2)</a:t>
            </a:r>
            <a:r>
              <a:rPr lang="en-US" dirty="0" err="1">
                <a:sym typeface="Wingdings" panose="05000000000000000000" pitchFamily="2" charset="2"/>
              </a:rPr>
              <a:t>StringBuffer</a:t>
            </a:r>
            <a:r>
              <a:rPr lang="en-US" dirty="0">
                <a:sym typeface="Wingdings" panose="05000000000000000000" pitchFamily="2" charset="2"/>
              </a:rPr>
              <a:t> append(String s);to add at the end</a:t>
            </a:r>
          </a:p>
          <a:p>
            <a:r>
              <a:rPr lang="en-US" dirty="0" err="1">
                <a:sym typeface="Wingdings" panose="05000000000000000000" pitchFamily="2" charset="2"/>
              </a:rPr>
              <a:t>System.out.println</a:t>
            </a:r>
            <a:r>
              <a:rPr lang="en-US" dirty="0">
                <a:sym typeface="Wingdings" panose="05000000000000000000" pitchFamily="2" charset="2"/>
              </a:rPr>
              <a:t>(“Always”+</a:t>
            </a:r>
            <a:r>
              <a:rPr lang="en-US" dirty="0" err="1">
                <a:sym typeface="Wingdings" panose="05000000000000000000" pitchFamily="2" charset="2"/>
              </a:rPr>
              <a:t>s.append</a:t>
            </a:r>
            <a:r>
              <a:rPr lang="en-US" dirty="0">
                <a:sym typeface="Wingdings" panose="05000000000000000000" pitchFamily="2" charset="2"/>
              </a:rPr>
              <a:t>(“Be Happy”));</a:t>
            </a:r>
          </a:p>
          <a:p>
            <a:r>
              <a:rPr lang="en-US" dirty="0">
                <a:sym typeface="Wingdings" panose="05000000000000000000" pitchFamily="2" charset="2"/>
              </a:rPr>
              <a:t>Always Be Happy</a:t>
            </a:r>
          </a:p>
          <a:p>
            <a:r>
              <a:rPr lang="en-US" dirty="0">
                <a:sym typeface="Wingdings" panose="05000000000000000000" pitchFamily="2" charset="2"/>
              </a:rPr>
              <a:t>3)replace(int </a:t>
            </a:r>
            <a:r>
              <a:rPr lang="en-US" dirty="0" err="1">
                <a:sym typeface="Wingdings" panose="05000000000000000000" pitchFamily="2" charset="2"/>
              </a:rPr>
              <a:t>s_address,int</a:t>
            </a:r>
            <a:r>
              <a:rPr lang="en-US" dirty="0">
                <a:sym typeface="Wingdings" panose="05000000000000000000" pitchFamily="2" charset="2"/>
              </a:rPr>
              <a:t> </a:t>
            </a:r>
            <a:r>
              <a:rPr lang="en-US" dirty="0" err="1">
                <a:sym typeface="Wingdings" panose="05000000000000000000" pitchFamily="2" charset="2"/>
              </a:rPr>
              <a:t>e_address,string</a:t>
            </a:r>
            <a:r>
              <a:rPr lang="en-US" dirty="0">
                <a:sym typeface="Wingdings" panose="05000000000000000000" pitchFamily="2" charset="2"/>
              </a:rPr>
              <a:t> ss);</a:t>
            </a:r>
          </a:p>
          <a:p>
            <a:r>
              <a:rPr lang="en-US" dirty="0" err="1">
                <a:sym typeface="Wingdings" panose="05000000000000000000" pitchFamily="2" charset="2"/>
              </a:rPr>
              <a:t>S.replace</a:t>
            </a:r>
            <a:r>
              <a:rPr lang="en-US" dirty="0">
                <a:sym typeface="Wingdings" panose="05000000000000000000" pitchFamily="2" charset="2"/>
              </a:rPr>
              <a:t>(6,10,”fgfgf”);</a:t>
            </a:r>
          </a:p>
          <a:p>
            <a:r>
              <a:rPr lang="en-US" dirty="0">
                <a:sym typeface="Wingdings" panose="05000000000000000000" pitchFamily="2" charset="2"/>
              </a:rPr>
              <a:t>Reverse();</a:t>
            </a:r>
            <a:r>
              <a:rPr lang="en-US" dirty="0" err="1">
                <a:sym typeface="Wingdings" panose="05000000000000000000" pitchFamily="2" charset="2"/>
              </a:rPr>
              <a:t>s.reverse</a:t>
            </a:r>
            <a:r>
              <a:rPr lang="en-US">
                <a:sym typeface="Wingdings" panose="05000000000000000000" pitchFamily="2" charset="2"/>
              </a:rPr>
              <a:t>();</a:t>
            </a: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24926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50CFE71-9FCA-40CB-9673-BCFFAAE6096D}"/>
              </a:ext>
            </a:extLst>
          </p:cNvPr>
          <p:cNvSpPr>
            <a:spLocks noChangeArrowheads="1"/>
          </p:cNvSpPr>
          <p:nvPr/>
        </p:nvSpPr>
        <p:spPr bwMode="auto">
          <a:xfrm>
            <a:off x="648931" y="1641988"/>
            <a:ext cx="3508294" cy="37854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rPr>
              <a:t>The java.lang.String class implements </a:t>
            </a:r>
            <a:r>
              <a:rPr kumimoji="0" lang="en-US" altLang="en-US" sz="2000" b="0" i="1" u="none" strike="noStrike" cap="none" normalizeH="0" baseline="0">
                <a:ln>
                  <a:noFill/>
                </a:ln>
                <a:effectLst/>
              </a:rPr>
              <a:t>Serializable</a:t>
            </a:r>
            <a:r>
              <a:rPr kumimoji="0" lang="en-US" altLang="en-US" sz="2000" b="0" i="0" u="none" strike="noStrike" cap="none" normalizeH="0" baseline="0">
                <a:ln>
                  <a:noFill/>
                </a:ln>
                <a:effectLst/>
              </a:rPr>
              <a:t>, </a:t>
            </a:r>
            <a:r>
              <a:rPr kumimoji="0" lang="en-US" altLang="en-US" sz="2000" b="0" i="1" u="none" strike="noStrike" cap="none" normalizeH="0" baseline="0">
                <a:ln>
                  <a:noFill/>
                </a:ln>
                <a:effectLst/>
              </a:rPr>
              <a:t>Comparable</a:t>
            </a:r>
            <a:r>
              <a:rPr kumimoji="0" lang="en-US" altLang="en-US" sz="2000" b="0" i="0" u="none" strike="noStrike" cap="none" normalizeH="0" baseline="0">
                <a:ln>
                  <a:noFill/>
                </a:ln>
                <a:effectLst/>
              </a:rPr>
              <a:t> and </a:t>
            </a:r>
            <a:r>
              <a:rPr kumimoji="0" lang="en-US" altLang="en-US" sz="2000" b="0" i="1" u="none" strike="noStrike" cap="none" normalizeH="0" baseline="0">
                <a:ln>
                  <a:noFill/>
                </a:ln>
                <a:effectLst/>
              </a:rPr>
              <a:t>CharSequence</a:t>
            </a:r>
            <a:r>
              <a:rPr kumimoji="0" lang="en-US" altLang="en-US" sz="2000" b="0" i="0" u="none" strike="noStrike" cap="none" normalizeH="0" baseline="0">
                <a:ln>
                  <a:noFill/>
                </a:ln>
                <a:effectLst/>
              </a:rPr>
              <a:t> </a:t>
            </a:r>
            <a:r>
              <a:rPr kumimoji="0" lang="en-US" altLang="en-US" sz="2000" b="0" i="0" u="none" strike="noStrike" cap="none" normalizeH="0" baseline="0">
                <a:ln>
                  <a:noFill/>
                </a:ln>
                <a:effectLst/>
                <a:hlinkClick r:id="rId2"/>
              </a:rPr>
              <a:t>interfaces</a:t>
            </a:r>
            <a:r>
              <a:rPr kumimoji="0" lang="en-US" altLang="en-US" sz="2000" b="0" i="0" u="none" strike="noStrike" cap="none" normalizeH="0" baseline="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rPr>
              <a:t>           </a:t>
            </a:r>
          </a:p>
        </p:txBody>
      </p:sp>
      <p:sp>
        <p:nvSpPr>
          <p:cNvPr id="135" name="Rectangle 1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tring in Java">
            <a:extLst>
              <a:ext uri="{FF2B5EF4-FFF2-40B4-BE49-F238E27FC236}">
                <a16:creationId xmlns:a16="http://schemas.microsoft.com/office/drawing/2014/main" id="{B3FA06B9-FA5F-44B2-9DC7-0FD2BC630E5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405863" y="787837"/>
            <a:ext cx="6024138" cy="368625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92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7BB4E57-EBCB-4DFC-8BE7-24F8A76B8BCF}"/>
              </a:ext>
            </a:extLst>
          </p:cNvPr>
          <p:cNvSpPr>
            <a:spLocks noGrp="1"/>
          </p:cNvSpPr>
          <p:nvPr>
            <p:ph type="title"/>
          </p:nvPr>
        </p:nvSpPr>
        <p:spPr>
          <a:xfrm>
            <a:off x="66390" y="948205"/>
            <a:ext cx="3588733" cy="3071906"/>
          </a:xfrm>
        </p:spPr>
        <p:txBody>
          <a:bodyPr vert="horz" lIns="91440" tIns="45720" rIns="91440" bIns="45720" rtlCol="0" anchor="t">
            <a:normAutofit/>
          </a:bodyPr>
          <a:lstStyle/>
          <a:p>
            <a:r>
              <a:rPr lang="en-US" sz="1900" b="1" kern="1200" dirty="0">
                <a:solidFill>
                  <a:srgbClr val="FFFFFF"/>
                </a:solidFill>
                <a:latin typeface="+mj-lt"/>
                <a:ea typeface="+mj-ea"/>
                <a:cs typeface="+mj-cs"/>
              </a:rPr>
              <a:t>The </a:t>
            </a:r>
            <a:r>
              <a:rPr lang="en-US" sz="1900" b="1" kern="1200" dirty="0" err="1">
                <a:solidFill>
                  <a:srgbClr val="FFFFFF"/>
                </a:solidFill>
                <a:latin typeface="+mj-lt"/>
                <a:ea typeface="+mj-ea"/>
                <a:cs typeface="+mj-cs"/>
              </a:rPr>
              <a:t>CharSequence</a:t>
            </a:r>
            <a:r>
              <a:rPr lang="en-US" sz="1900" b="1" kern="1200" dirty="0">
                <a:solidFill>
                  <a:srgbClr val="FFFFFF"/>
                </a:solidFill>
                <a:latin typeface="+mj-lt"/>
                <a:ea typeface="+mj-ea"/>
                <a:cs typeface="+mj-cs"/>
              </a:rPr>
              <a:t> interface is used to represent the sequence of characters. String, </a:t>
            </a:r>
            <a:r>
              <a:rPr lang="en-US" sz="1900" b="1" kern="1200" dirty="0" err="1">
                <a:solidFill>
                  <a:srgbClr val="FFFFFF"/>
                </a:solidFill>
                <a:latin typeface="+mj-lt"/>
                <a:ea typeface="+mj-ea"/>
                <a:cs typeface="+mj-cs"/>
                <a:hlinkClick r:id="rId2"/>
              </a:rPr>
              <a:t>StringBuffer</a:t>
            </a:r>
            <a:r>
              <a:rPr lang="en-US" sz="1900" b="1" kern="1200" dirty="0">
                <a:solidFill>
                  <a:srgbClr val="FFFFFF"/>
                </a:solidFill>
                <a:latin typeface="+mj-lt"/>
                <a:ea typeface="+mj-ea"/>
                <a:cs typeface="+mj-cs"/>
              </a:rPr>
              <a:t> and </a:t>
            </a:r>
            <a:r>
              <a:rPr lang="en-US" sz="1900" b="1" kern="1200" dirty="0">
                <a:solidFill>
                  <a:srgbClr val="FFFFFF"/>
                </a:solidFill>
                <a:latin typeface="+mj-lt"/>
                <a:ea typeface="+mj-ea"/>
                <a:cs typeface="+mj-cs"/>
                <a:hlinkClick r:id="rId3"/>
              </a:rPr>
              <a:t>StringBuilder</a:t>
            </a:r>
            <a:r>
              <a:rPr lang="en-US" sz="1900" b="1" kern="1200" dirty="0">
                <a:solidFill>
                  <a:srgbClr val="FFFFFF"/>
                </a:solidFill>
                <a:latin typeface="+mj-lt"/>
                <a:ea typeface="+mj-ea"/>
                <a:cs typeface="+mj-cs"/>
              </a:rPr>
              <a:t> classes implement it. It means, we can create strings in java by using these three classes.</a:t>
            </a:r>
            <a:br>
              <a:rPr lang="en-US" sz="1900" b="1" kern="1200" dirty="0">
                <a:solidFill>
                  <a:srgbClr val="FFFFFF"/>
                </a:solidFill>
                <a:latin typeface="+mj-lt"/>
                <a:ea typeface="+mj-ea"/>
                <a:cs typeface="+mj-cs"/>
              </a:rPr>
            </a:br>
            <a:endParaRPr lang="en-US" sz="1900" b="1" kern="1200" dirty="0">
              <a:solidFill>
                <a:srgbClr val="FFFFFF"/>
              </a:solidFill>
              <a:latin typeface="+mj-lt"/>
              <a:ea typeface="+mj-ea"/>
              <a:cs typeface="+mj-cs"/>
            </a:endParaRPr>
          </a:p>
        </p:txBody>
      </p:sp>
      <p:pic>
        <p:nvPicPr>
          <p:cNvPr id="2052" name="Picture 4" descr="CharSequence in Java">
            <a:extLst>
              <a:ext uri="{FF2B5EF4-FFF2-40B4-BE49-F238E27FC236}">
                <a16:creationId xmlns:a16="http://schemas.microsoft.com/office/drawing/2014/main" id="{93DA1690-68EB-4E59-869F-3A04B3E5510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02428" y="1148194"/>
            <a:ext cx="7225748" cy="45616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3032995-AEA9-4BCA-A661-86400AAB2C93}"/>
              </a:ext>
            </a:extLst>
          </p:cNvPr>
          <p:cNvSpPr>
            <a:spLocks noChangeArrowheads="1"/>
          </p:cNvSpPr>
          <p:nvPr/>
        </p:nvSpPr>
        <p:spPr bwMode="auto">
          <a:xfrm>
            <a:off x="0" y="-1025589"/>
            <a:ext cx="4429418" cy="250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err="1">
                <a:ln>
                  <a:noFill/>
                </a:ln>
                <a:solidFill>
                  <a:srgbClr val="000000"/>
                </a:solidFill>
                <a:effectLst/>
                <a:latin typeface="Verdana" panose="020B0604030504040204" pitchFamily="34" charset="0"/>
              </a:rPr>
              <a:t>sses</a:t>
            </a:r>
            <a:r>
              <a:rPr kumimoji="0" lang="en-US" altLang="en-US" sz="1000" b="0" i="0" u="none" strike="noStrike" cap="none" normalizeH="0" baseline="0" dirty="0">
                <a:ln>
                  <a:noFill/>
                </a:ln>
                <a:solidFill>
                  <a:srgbClr val="000000"/>
                </a:solidFill>
                <a:effectLst/>
                <a:latin typeface="Verdana" panose="020B0604030504040204" pitchFamily="34"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2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3836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E6CF2-C40B-4211-B576-8AD22642A459}"/>
              </a:ext>
            </a:extLst>
          </p:cNvPr>
          <p:cNvSpPr>
            <a:spLocks noGrp="1"/>
          </p:cNvSpPr>
          <p:nvPr>
            <p:ph idx="1"/>
          </p:nvPr>
        </p:nvSpPr>
        <p:spPr/>
        <p:txBody>
          <a:bodyPr/>
          <a:lstStyle/>
          <a:p>
            <a:r>
              <a:rPr lang="en-US" dirty="0"/>
              <a:t>The Java String is immutable which means it cannot be changed. Whenever we change any string, a new instance is created. For mutable strings, you can use </a:t>
            </a:r>
            <a:r>
              <a:rPr lang="en-US" dirty="0" err="1"/>
              <a:t>StringBuffer</a:t>
            </a:r>
            <a:r>
              <a:rPr lang="en-US" dirty="0"/>
              <a:t> and StringBuilder classes.</a:t>
            </a:r>
            <a:endParaRPr lang="en-US" b="1" dirty="0"/>
          </a:p>
        </p:txBody>
      </p:sp>
    </p:spTree>
    <p:extLst>
      <p:ext uri="{BB962C8B-B14F-4D97-AF65-F5344CB8AC3E}">
        <p14:creationId xmlns:p14="http://schemas.microsoft.com/office/powerpoint/2010/main" val="4616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8DD0-662F-4C15-9FF1-CE736C341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2B7324-9C22-4C3D-81C2-FC49E1E0EA8F}"/>
              </a:ext>
            </a:extLst>
          </p:cNvPr>
          <p:cNvSpPr>
            <a:spLocks noGrp="1"/>
          </p:cNvSpPr>
          <p:nvPr>
            <p:ph idx="1"/>
          </p:nvPr>
        </p:nvSpPr>
        <p:spPr/>
        <p:txBody>
          <a:bodyPr/>
          <a:lstStyle/>
          <a:p>
            <a:r>
              <a:rPr lang="en-US" dirty="0"/>
              <a:t>The </a:t>
            </a:r>
            <a:r>
              <a:rPr lang="en-US" dirty="0" err="1"/>
              <a:t>java.lang.String</a:t>
            </a:r>
            <a:r>
              <a:rPr lang="en-US" dirty="0"/>
              <a:t> class is used to create a string object.</a:t>
            </a:r>
          </a:p>
          <a:p>
            <a:r>
              <a:rPr lang="en-US" dirty="0"/>
              <a:t>How to create a string object?</a:t>
            </a:r>
          </a:p>
          <a:p>
            <a:r>
              <a:rPr lang="en-US" dirty="0"/>
              <a:t>There are two ways to create String object:</a:t>
            </a:r>
          </a:p>
          <a:p>
            <a:r>
              <a:rPr lang="en-US" dirty="0"/>
              <a:t>By string literal</a:t>
            </a:r>
          </a:p>
          <a:p>
            <a:r>
              <a:rPr lang="en-US" dirty="0"/>
              <a:t>By new keyword</a:t>
            </a:r>
          </a:p>
          <a:p>
            <a:endParaRPr lang="en-US" dirty="0"/>
          </a:p>
        </p:txBody>
      </p:sp>
    </p:spTree>
    <p:extLst>
      <p:ext uri="{BB962C8B-B14F-4D97-AF65-F5344CB8AC3E}">
        <p14:creationId xmlns:p14="http://schemas.microsoft.com/office/powerpoint/2010/main" val="127691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D593-0DED-41F9-A619-2199A3D3DA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65A874-93D3-4208-82AA-D63150D0E44C}"/>
              </a:ext>
            </a:extLst>
          </p:cNvPr>
          <p:cNvSpPr>
            <a:spLocks noGrp="1"/>
          </p:cNvSpPr>
          <p:nvPr>
            <p:ph idx="1"/>
          </p:nvPr>
        </p:nvSpPr>
        <p:spPr/>
        <p:txBody>
          <a:bodyPr>
            <a:normAutofit lnSpcReduction="10000"/>
          </a:bodyPr>
          <a:lstStyle/>
          <a:p>
            <a:r>
              <a:rPr lang="en-US" dirty="0"/>
              <a:t>String Literal</a:t>
            </a:r>
          </a:p>
          <a:p>
            <a:r>
              <a:rPr lang="en-US" dirty="0"/>
              <a:t>Java String literal is created by using double quotes. For Example:</a:t>
            </a:r>
          </a:p>
          <a:p>
            <a:r>
              <a:rPr lang="en-US" dirty="0"/>
              <a:t>String s=“AMITY";  </a:t>
            </a:r>
          </a:p>
          <a:p>
            <a:r>
              <a:rPr lang="en-US" dirty="0"/>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p>
          <a:p>
            <a:r>
              <a:rPr lang="en-US" dirty="0"/>
              <a:t>String s1=“AMITY";  </a:t>
            </a:r>
          </a:p>
          <a:p>
            <a:r>
              <a:rPr lang="en-US" dirty="0"/>
              <a:t>String s2=“AMITY";//It doesn't create a new instance  </a:t>
            </a:r>
          </a:p>
          <a:p>
            <a:endParaRPr lang="en-US" dirty="0"/>
          </a:p>
        </p:txBody>
      </p:sp>
    </p:spTree>
    <p:extLst>
      <p:ext uri="{BB962C8B-B14F-4D97-AF65-F5344CB8AC3E}">
        <p14:creationId xmlns:p14="http://schemas.microsoft.com/office/powerpoint/2010/main" val="49765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C5BF2-6919-47DD-B29E-F54C64442019}"/>
              </a:ext>
            </a:extLst>
          </p:cNvPr>
          <p:cNvSpPr>
            <a:spLocks noGrp="1"/>
          </p:cNvSpPr>
          <p:nvPr>
            <p:ph type="title"/>
          </p:nvPr>
        </p:nvSpPr>
        <p:spPr>
          <a:xfrm>
            <a:off x="466722" y="586855"/>
            <a:ext cx="3261216" cy="5335643"/>
          </a:xfrm>
        </p:spPr>
        <p:txBody>
          <a:bodyPr anchor="b">
            <a:normAutofit fontScale="90000"/>
          </a:bodyPr>
          <a:lstStyle/>
          <a:p>
            <a:pPr algn="r"/>
            <a:r>
              <a:rPr lang="en-US" sz="4000" dirty="0">
                <a:solidFill>
                  <a:srgbClr val="FFFFFF"/>
                </a:solidFill>
              </a:rPr>
              <a:t>Output</a:t>
            </a:r>
            <a:br>
              <a:rPr lang="en-US" sz="4000" dirty="0">
                <a:solidFill>
                  <a:srgbClr val="FFFFFF"/>
                </a:solidFill>
              </a:rPr>
            </a:br>
            <a:r>
              <a:rPr kumimoji="0" lang="en-US" altLang="en-US" sz="4000" b="0" i="0" u="none" strike="noStrike" cap="none" normalizeH="0" baseline="0" dirty="0">
                <a:ln>
                  <a:noFill/>
                </a:ln>
                <a:solidFill>
                  <a:srgbClr val="FF0000"/>
                </a:solidFill>
                <a:effectLst/>
                <a:latin typeface="Arial Unicode MS"/>
              </a:rPr>
              <a:t>java </a:t>
            </a:r>
            <a:br>
              <a:rPr kumimoji="0" lang="en-US" altLang="en-US" sz="4000" b="0" i="0" u="none" strike="noStrike" cap="none" normalizeH="0" baseline="0" dirty="0">
                <a:ln>
                  <a:noFill/>
                </a:ln>
                <a:solidFill>
                  <a:srgbClr val="FF0000"/>
                </a:solidFill>
                <a:effectLst/>
                <a:latin typeface="Arial Unicode MS"/>
              </a:rPr>
            </a:br>
            <a:r>
              <a:rPr kumimoji="0" lang="en-US" altLang="en-US" sz="4000" b="0" i="0" u="none" strike="noStrike" cap="none" normalizeH="0" baseline="0" dirty="0">
                <a:ln>
                  <a:noFill/>
                </a:ln>
                <a:solidFill>
                  <a:srgbClr val="FF0000"/>
                </a:solidFill>
                <a:effectLst/>
                <a:latin typeface="Arial Unicode MS"/>
              </a:rPr>
              <a:t>strings example</a:t>
            </a:r>
            <a:r>
              <a:rPr kumimoji="0" lang="en-US" altLang="en-US" sz="4800" b="0" i="0" u="none" strike="noStrike" cap="none" normalizeH="0" baseline="0" dirty="0">
                <a:ln>
                  <a:noFill/>
                </a:ln>
                <a:solidFill>
                  <a:srgbClr val="FF0000"/>
                </a:solidFill>
                <a:effectLst/>
              </a:rPr>
              <a:t> </a:t>
            </a:r>
            <a:br>
              <a:rPr kumimoji="0" lang="en-US" altLang="en-US" sz="7200" b="0" i="0" u="none" strike="noStrike" cap="none" normalizeH="0" baseline="0" dirty="0">
                <a:ln>
                  <a:noFill/>
                </a:ln>
                <a:solidFill>
                  <a:schemeClr val="tx1"/>
                </a:solidFill>
                <a:effectLst/>
                <a:latin typeface="Arial" panose="020B0604020202020204" pitchFamily="34" charset="0"/>
              </a:rPr>
            </a:b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27DE466D-1773-466E-BE84-152CC6BA4F83}"/>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public</a:t>
            </a:r>
            <a:r>
              <a:rPr lang="en-US" sz="2000" dirty="0"/>
              <a:t> </a:t>
            </a:r>
            <a:r>
              <a:rPr lang="en-US" sz="2000" b="1" dirty="0"/>
              <a:t>class</a:t>
            </a:r>
            <a:r>
              <a:rPr lang="en-US" sz="2000" dirty="0"/>
              <a:t> </a:t>
            </a:r>
            <a:r>
              <a:rPr lang="en-US" sz="2000" dirty="0" err="1"/>
              <a:t>StringExample</a:t>
            </a:r>
            <a:r>
              <a:rPr lang="en-US" sz="2000" dirty="0"/>
              <a:t>{  </a:t>
            </a:r>
          </a:p>
          <a:p>
            <a:pPr marL="0" indent="0">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String s1="java";//creating string by java string literal  </a:t>
            </a:r>
          </a:p>
          <a:p>
            <a:pPr marL="0" indent="0">
              <a:buNone/>
            </a:pPr>
            <a:r>
              <a:rPr lang="en-US" sz="2000" b="1" dirty="0"/>
              <a:t>char</a:t>
            </a:r>
            <a:r>
              <a:rPr lang="en-US" sz="2000" dirty="0"/>
              <a:t> </a:t>
            </a:r>
            <a:r>
              <a:rPr lang="en-US" sz="2000" dirty="0" err="1"/>
              <a:t>ch</a:t>
            </a:r>
            <a:r>
              <a:rPr lang="en-US" sz="2000" dirty="0"/>
              <a:t>[]={'s','t','r','</a:t>
            </a:r>
            <a:r>
              <a:rPr lang="en-US" sz="2000" dirty="0" err="1"/>
              <a:t>i</a:t>
            </a:r>
            <a:r>
              <a:rPr lang="en-US" sz="2000" dirty="0"/>
              <a:t>','</a:t>
            </a:r>
            <a:r>
              <a:rPr lang="en-US" sz="2000" dirty="0" err="1"/>
              <a:t>n','g','s</a:t>
            </a:r>
            <a:r>
              <a:rPr lang="en-US" sz="2000" dirty="0"/>
              <a:t>'};  </a:t>
            </a:r>
          </a:p>
          <a:p>
            <a:pPr marL="0" indent="0">
              <a:buNone/>
            </a:pPr>
            <a:r>
              <a:rPr lang="en-US" sz="2000" dirty="0"/>
              <a:t>String s2=</a:t>
            </a:r>
            <a:r>
              <a:rPr lang="en-US" sz="2000" b="1" dirty="0"/>
              <a:t>new</a:t>
            </a:r>
            <a:r>
              <a:rPr lang="en-US" sz="2000" dirty="0"/>
              <a:t> String(</a:t>
            </a:r>
            <a:r>
              <a:rPr lang="en-US" sz="2000" dirty="0" err="1"/>
              <a:t>ch</a:t>
            </a:r>
            <a:r>
              <a:rPr lang="en-US" sz="2000" dirty="0"/>
              <a:t>);//converting char array to string  </a:t>
            </a:r>
          </a:p>
          <a:p>
            <a:pPr marL="0" indent="0">
              <a:buNone/>
            </a:pPr>
            <a:r>
              <a:rPr lang="en-US" sz="2000" dirty="0"/>
              <a:t>String s3=</a:t>
            </a:r>
            <a:r>
              <a:rPr lang="en-US" sz="2000" b="1" dirty="0"/>
              <a:t>new</a:t>
            </a:r>
            <a:r>
              <a:rPr lang="en-US" sz="2000" dirty="0"/>
              <a:t> String("example");//creating java string by new keyword  </a:t>
            </a:r>
          </a:p>
          <a:p>
            <a:pPr marL="0" indent="0">
              <a:buNone/>
            </a:pPr>
            <a:r>
              <a:rPr lang="en-US" sz="2000" dirty="0" err="1"/>
              <a:t>System.out.println</a:t>
            </a:r>
            <a:r>
              <a:rPr lang="en-US" sz="2000" dirty="0"/>
              <a:t>(s1);  </a:t>
            </a:r>
          </a:p>
          <a:p>
            <a:pPr marL="0" indent="0">
              <a:buNone/>
            </a:pPr>
            <a:r>
              <a:rPr lang="en-US" sz="2000" dirty="0" err="1"/>
              <a:t>System.out.println</a:t>
            </a:r>
            <a:r>
              <a:rPr lang="en-US" sz="2000" dirty="0"/>
              <a:t>(s2);  </a:t>
            </a:r>
          </a:p>
          <a:p>
            <a:pPr marL="0" indent="0">
              <a:buNone/>
            </a:pPr>
            <a:r>
              <a:rPr lang="en-US" sz="2000" dirty="0" err="1"/>
              <a:t>System.out.println</a:t>
            </a:r>
            <a:r>
              <a:rPr lang="en-US" sz="2000" dirty="0"/>
              <a:t>(s3);  </a:t>
            </a:r>
          </a:p>
          <a:p>
            <a:pPr marL="0" indent="0">
              <a:buNone/>
            </a:pPr>
            <a:r>
              <a:rPr lang="en-US" sz="2000" dirty="0"/>
              <a:t>}}  </a:t>
            </a:r>
          </a:p>
          <a:p>
            <a:endParaRPr lang="en-US" sz="2000" dirty="0"/>
          </a:p>
        </p:txBody>
      </p:sp>
    </p:spTree>
    <p:extLst>
      <p:ext uri="{BB962C8B-B14F-4D97-AF65-F5344CB8AC3E}">
        <p14:creationId xmlns:p14="http://schemas.microsoft.com/office/powerpoint/2010/main" val="116821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B41AF610-DEFC-441F-AC96-220A4D9BD648}"/>
              </a:ext>
            </a:extLst>
          </p:cNvPr>
          <p:cNvGraphicFramePr>
            <a:graphicFrameLocks noGrp="1"/>
          </p:cNvGraphicFramePr>
          <p:nvPr>
            <p:ph idx="1"/>
            <p:extLst>
              <p:ext uri="{D42A27DB-BD31-4B8C-83A1-F6EECF244321}">
                <p14:modId xmlns:p14="http://schemas.microsoft.com/office/powerpoint/2010/main" val="3755598958"/>
              </p:ext>
            </p:extLst>
          </p:nvPr>
        </p:nvGraphicFramePr>
        <p:xfrm>
          <a:off x="1800666" y="512760"/>
          <a:ext cx="9509760" cy="4230378"/>
        </p:xfrm>
        <a:graphic>
          <a:graphicData uri="http://schemas.openxmlformats.org/drawingml/2006/table">
            <a:tbl>
              <a:tblPr/>
              <a:tblGrid>
                <a:gridCol w="548639">
                  <a:extLst>
                    <a:ext uri="{9D8B030D-6E8A-4147-A177-3AD203B41FA5}">
                      <a16:colId xmlns:a16="http://schemas.microsoft.com/office/drawing/2014/main" val="1113804313"/>
                    </a:ext>
                  </a:extLst>
                </a:gridCol>
                <a:gridCol w="4923692">
                  <a:extLst>
                    <a:ext uri="{9D8B030D-6E8A-4147-A177-3AD203B41FA5}">
                      <a16:colId xmlns:a16="http://schemas.microsoft.com/office/drawing/2014/main" val="4015891576"/>
                    </a:ext>
                  </a:extLst>
                </a:gridCol>
                <a:gridCol w="4037429">
                  <a:extLst>
                    <a:ext uri="{9D8B030D-6E8A-4147-A177-3AD203B41FA5}">
                      <a16:colId xmlns:a16="http://schemas.microsoft.com/office/drawing/2014/main" val="1962374001"/>
                    </a:ext>
                  </a:extLst>
                </a:gridCol>
              </a:tblGrid>
              <a:tr h="277416">
                <a:tc>
                  <a:txBody>
                    <a:bodyPr/>
                    <a:lstStyle/>
                    <a:p>
                      <a:pPr algn="l" fontAlgn="t"/>
                      <a:r>
                        <a:rPr lang="en-US" sz="1600" dirty="0">
                          <a:solidFill>
                            <a:srgbClr val="000000"/>
                          </a:solidFill>
                          <a:effectLst/>
                          <a:latin typeface="times new roman" panose="02020603050405020304" pitchFamily="18" charset="0"/>
                        </a:rPr>
                        <a:t>No.</a:t>
                      </a:r>
                    </a:p>
                  </a:txBody>
                  <a:tcPr marL="48492" marR="48492" marT="48492" marB="48492">
                    <a:lnL w="9525" cap="flat" cmpd="sng" algn="ctr">
                      <a:solidFill>
                        <a:srgbClr val="7033CB"/>
                      </a:solidFill>
                      <a:prstDash val="solid"/>
                      <a:round/>
                      <a:headEnd type="none" w="med" len="med"/>
                      <a:tailEnd type="none" w="med" len="med"/>
                    </a:lnL>
                    <a:lnR w="9525" cap="flat" cmpd="sng" algn="ctr">
                      <a:solidFill>
                        <a:srgbClr val="7033CB"/>
                      </a:solidFill>
                      <a:prstDash val="solid"/>
                      <a:round/>
                      <a:headEnd type="none" w="med" len="med"/>
                      <a:tailEnd type="none" w="med" len="med"/>
                    </a:lnR>
                    <a:lnT w="9525" cap="flat" cmpd="sng" algn="ctr">
                      <a:solidFill>
                        <a:srgbClr val="7033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times new roman" panose="02020603050405020304" pitchFamily="18" charset="0"/>
                        </a:rPr>
                        <a:t>Method</a:t>
                      </a:r>
                    </a:p>
                  </a:txBody>
                  <a:tcPr marL="48492" marR="48492" marT="48492" marB="48492">
                    <a:lnL w="9525" cap="flat" cmpd="sng" algn="ctr">
                      <a:solidFill>
                        <a:srgbClr val="7033CB"/>
                      </a:solidFill>
                      <a:prstDash val="solid"/>
                      <a:round/>
                      <a:headEnd type="none" w="med" len="med"/>
                      <a:tailEnd type="none" w="med" len="med"/>
                    </a:lnL>
                    <a:lnR w="9525" cap="flat" cmpd="sng" algn="ctr">
                      <a:solidFill>
                        <a:srgbClr val="7033CB"/>
                      </a:solidFill>
                      <a:prstDash val="solid"/>
                      <a:round/>
                      <a:headEnd type="none" w="med" len="med"/>
                      <a:tailEnd type="none" w="med" len="med"/>
                    </a:lnR>
                    <a:lnT w="9525" cap="flat" cmpd="sng" algn="ctr">
                      <a:solidFill>
                        <a:srgbClr val="7033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48492" marR="48492" marT="48492" marB="48492">
                    <a:lnL w="9525" cap="flat" cmpd="sng" algn="ctr">
                      <a:solidFill>
                        <a:srgbClr val="7033CB"/>
                      </a:solidFill>
                      <a:prstDash val="solid"/>
                      <a:round/>
                      <a:headEnd type="none" w="med" len="med"/>
                      <a:tailEnd type="none" w="med" len="med"/>
                    </a:lnL>
                    <a:lnR w="9525" cap="flat" cmpd="sng" algn="ctr">
                      <a:solidFill>
                        <a:srgbClr val="7033CB"/>
                      </a:solidFill>
                      <a:prstDash val="solid"/>
                      <a:round/>
                      <a:headEnd type="none" w="med" len="med"/>
                      <a:tailEnd type="none" w="med" len="med"/>
                    </a:lnR>
                    <a:lnT w="9525" cap="flat" cmpd="sng" algn="ctr">
                      <a:solidFill>
                        <a:srgbClr val="7033C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36378767"/>
                  </a:ext>
                </a:extLst>
              </a:tr>
              <a:tr h="376914">
                <a:tc>
                  <a:txBody>
                    <a:bodyPr/>
                    <a:lstStyle/>
                    <a:p>
                      <a:pPr algn="l" fontAlgn="t"/>
                      <a:r>
                        <a:rPr lang="en-US" sz="1600">
                          <a:solidFill>
                            <a:srgbClr val="000000"/>
                          </a:solidFill>
                          <a:effectLst/>
                          <a:latin typeface="verdana" panose="020B0604030504040204" pitchFamily="34" charset="0"/>
                        </a:rPr>
                        <a:t>1</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dirty="0">
                          <a:solidFill>
                            <a:srgbClr val="008000"/>
                          </a:solidFill>
                          <a:effectLst/>
                          <a:latin typeface="verdana" panose="020B0604030504040204" pitchFamily="34" charset="0"/>
                          <a:hlinkClick r:id="rId2"/>
                        </a:rPr>
                        <a:t>char </a:t>
                      </a:r>
                      <a:r>
                        <a:rPr lang="en-US" sz="1600" u="none" strike="noStrike" dirty="0" err="1">
                          <a:solidFill>
                            <a:srgbClr val="008000"/>
                          </a:solidFill>
                          <a:effectLst/>
                          <a:latin typeface="verdana" panose="020B0604030504040204" pitchFamily="34" charset="0"/>
                          <a:hlinkClick r:id="rId2"/>
                        </a:rPr>
                        <a:t>charAt</a:t>
                      </a:r>
                      <a:r>
                        <a:rPr lang="en-US" sz="1600" u="none" strike="noStrike" dirty="0">
                          <a:solidFill>
                            <a:srgbClr val="008000"/>
                          </a:solidFill>
                          <a:effectLst/>
                          <a:latin typeface="verdana" panose="020B0604030504040204" pitchFamily="34" charset="0"/>
                          <a:hlinkClick r:id="rId2"/>
                        </a:rPr>
                        <a:t>(int index)</a:t>
                      </a:r>
                      <a:endParaRPr lang="en-US" sz="1600" dirty="0">
                        <a:solidFill>
                          <a:srgbClr val="000000"/>
                        </a:solidFill>
                        <a:effectLst/>
                        <a:latin typeface="verdana" panose="020B0604030504040204" pitchFamily="34" charset="0"/>
                      </a:endParaRP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returns char value for the particular index</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48019645"/>
                  </a:ext>
                </a:extLst>
              </a:tr>
              <a:tr h="236446">
                <a:tc>
                  <a:txBody>
                    <a:bodyPr/>
                    <a:lstStyle/>
                    <a:p>
                      <a:pPr algn="l" fontAlgn="t"/>
                      <a:r>
                        <a:rPr lang="en-US" sz="1600">
                          <a:solidFill>
                            <a:srgbClr val="000000"/>
                          </a:solidFill>
                          <a:effectLst/>
                          <a:latin typeface="verdana" panose="020B0604030504040204" pitchFamily="34" charset="0"/>
                        </a:rPr>
                        <a:t>2</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dirty="0">
                          <a:solidFill>
                            <a:srgbClr val="008000"/>
                          </a:solidFill>
                          <a:effectLst/>
                          <a:latin typeface="verdana" panose="020B0604030504040204" pitchFamily="34" charset="0"/>
                          <a:hlinkClick r:id="rId3"/>
                        </a:rPr>
                        <a:t>int length()</a:t>
                      </a:r>
                      <a:endParaRPr lang="en-US" sz="1600" dirty="0">
                        <a:solidFill>
                          <a:srgbClr val="000000"/>
                        </a:solidFill>
                        <a:effectLst/>
                        <a:latin typeface="verdana" panose="020B0604030504040204" pitchFamily="34" charset="0"/>
                      </a:endParaRP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returns string length</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83214978"/>
                  </a:ext>
                </a:extLst>
              </a:tr>
              <a:tr h="376914">
                <a:tc>
                  <a:txBody>
                    <a:bodyPr/>
                    <a:lstStyle/>
                    <a:p>
                      <a:pPr algn="l" fontAlgn="t"/>
                      <a:r>
                        <a:rPr lang="en-US" sz="1600" dirty="0">
                          <a:solidFill>
                            <a:srgbClr val="000000"/>
                          </a:solidFill>
                          <a:effectLst/>
                          <a:latin typeface="verdana" panose="020B0604030504040204" pitchFamily="34" charset="0"/>
                        </a:rPr>
                        <a:t>3</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a:solidFill>
                            <a:srgbClr val="008000"/>
                          </a:solidFill>
                          <a:effectLst/>
                          <a:latin typeface="verdana" panose="020B0604030504040204" pitchFamily="34" charset="0"/>
                          <a:hlinkClick r:id="rId4"/>
                        </a:rPr>
                        <a:t>String substring(int beginIndex)</a:t>
                      </a:r>
                      <a:endParaRPr lang="en-US" sz="1600">
                        <a:solidFill>
                          <a:srgbClr val="000000"/>
                        </a:solidFill>
                        <a:effectLst/>
                        <a:latin typeface="verdana" panose="020B0604030504040204" pitchFamily="34" charset="0"/>
                      </a:endParaRP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returns substring for given begin index.</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36061915"/>
                  </a:ext>
                </a:extLst>
              </a:tr>
              <a:tr h="524402">
                <a:tc>
                  <a:txBody>
                    <a:bodyPr/>
                    <a:lstStyle/>
                    <a:p>
                      <a:pPr algn="l" fontAlgn="t"/>
                      <a:r>
                        <a:rPr lang="en-US" sz="1600" dirty="0">
                          <a:solidFill>
                            <a:srgbClr val="000000"/>
                          </a:solidFill>
                          <a:effectLst/>
                          <a:latin typeface="verdana" panose="020B0604030504040204" pitchFamily="34" charset="0"/>
                        </a:rPr>
                        <a:t>4</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a:solidFill>
                            <a:srgbClr val="008000"/>
                          </a:solidFill>
                          <a:effectLst/>
                          <a:latin typeface="verdana" panose="020B0604030504040204" pitchFamily="34" charset="0"/>
                          <a:hlinkClick r:id="rId4"/>
                        </a:rPr>
                        <a:t>String substring(int beginIndex, int endIndex)</a:t>
                      </a:r>
                      <a:endParaRPr lang="en-US" sz="1600">
                        <a:solidFill>
                          <a:srgbClr val="000000"/>
                        </a:solidFill>
                        <a:effectLst/>
                        <a:latin typeface="verdana" panose="020B0604030504040204" pitchFamily="34" charset="0"/>
                      </a:endParaRP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returns substring for given begin index and end index.</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86130396"/>
                  </a:ext>
                </a:extLst>
              </a:tr>
              <a:tr h="524402">
                <a:tc>
                  <a:txBody>
                    <a:bodyPr/>
                    <a:lstStyle/>
                    <a:p>
                      <a:pPr algn="l" fontAlgn="t"/>
                      <a:r>
                        <a:rPr lang="en-US" sz="1600" dirty="0">
                          <a:solidFill>
                            <a:srgbClr val="000000"/>
                          </a:solidFill>
                          <a:effectLst/>
                          <a:latin typeface="verdana" panose="020B0604030504040204" pitchFamily="34" charset="0"/>
                        </a:rPr>
                        <a:t>5</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u="none" strike="noStrike">
                          <a:solidFill>
                            <a:srgbClr val="008000"/>
                          </a:solidFill>
                          <a:effectLst/>
                          <a:latin typeface="verdana" panose="020B0604030504040204" pitchFamily="34" charset="0"/>
                          <a:hlinkClick r:id="rId5"/>
                        </a:rPr>
                        <a:t>boolean contains(CharSequence s)</a:t>
                      </a:r>
                      <a:endParaRPr lang="en-US" sz="1600">
                        <a:solidFill>
                          <a:srgbClr val="000000"/>
                        </a:solidFill>
                        <a:effectLst/>
                        <a:latin typeface="verdana" panose="020B0604030504040204" pitchFamily="34" charset="0"/>
                      </a:endParaRP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returns true or false after matching the sequence of char value.</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91107656"/>
                  </a:ext>
                </a:extLst>
              </a:tr>
              <a:tr h="819378">
                <a:tc>
                  <a:txBody>
                    <a:bodyPr/>
                    <a:lstStyle/>
                    <a:p>
                      <a:pPr algn="l" fontAlgn="t"/>
                      <a:r>
                        <a:rPr lang="en-US" sz="1600" dirty="0">
                          <a:solidFill>
                            <a:srgbClr val="000000"/>
                          </a:solidFill>
                          <a:effectLst/>
                          <a:latin typeface="verdana" panose="020B0604030504040204" pitchFamily="34" charset="0"/>
                        </a:rPr>
                        <a:t>6</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a:solidFill>
                            <a:srgbClr val="008000"/>
                          </a:solidFill>
                          <a:effectLst/>
                          <a:latin typeface="verdana" panose="020B0604030504040204" pitchFamily="34" charset="0"/>
                          <a:hlinkClick r:id="rId6"/>
                        </a:rPr>
                        <a:t>static String join(CharSequence delimiter, CharSequence... elements)</a:t>
                      </a:r>
                      <a:endParaRPr lang="en-US" sz="1600">
                        <a:solidFill>
                          <a:srgbClr val="000000"/>
                        </a:solidFill>
                        <a:effectLst/>
                        <a:latin typeface="verdana" panose="020B0604030504040204" pitchFamily="34" charset="0"/>
                      </a:endParaRP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returns a joined string.</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3667997"/>
                  </a:ext>
                </a:extLst>
              </a:tr>
              <a:tr h="524402">
                <a:tc>
                  <a:txBody>
                    <a:bodyPr/>
                    <a:lstStyle/>
                    <a:p>
                      <a:pPr algn="l" fontAlgn="t"/>
                      <a:r>
                        <a:rPr lang="en-US" sz="1600" dirty="0">
                          <a:solidFill>
                            <a:srgbClr val="000000"/>
                          </a:solidFill>
                          <a:effectLst/>
                          <a:latin typeface="verdana" panose="020B0604030504040204" pitchFamily="34" charset="0"/>
                        </a:rPr>
                        <a:t>7</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u="none" strike="noStrike">
                          <a:solidFill>
                            <a:srgbClr val="008000"/>
                          </a:solidFill>
                          <a:effectLst/>
                          <a:latin typeface="verdana" panose="020B0604030504040204" pitchFamily="34" charset="0"/>
                          <a:hlinkClick r:id="rId7"/>
                        </a:rPr>
                        <a:t>boolean equals(Object another)</a:t>
                      </a:r>
                      <a:endParaRPr lang="en-US" sz="1600">
                        <a:solidFill>
                          <a:srgbClr val="000000"/>
                        </a:solidFill>
                        <a:effectLst/>
                        <a:latin typeface="verdana" panose="020B0604030504040204" pitchFamily="34" charset="0"/>
                      </a:endParaRP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checks the equality of string with the given object.</a:t>
                      </a:r>
                    </a:p>
                  </a:txBody>
                  <a:tcPr marL="32328" marR="32328" marT="32328" marB="323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79586266"/>
                  </a:ext>
                </a:extLst>
              </a:tr>
            </a:tbl>
          </a:graphicData>
        </a:graphic>
      </p:graphicFrame>
    </p:spTree>
    <p:extLst>
      <p:ext uri="{BB962C8B-B14F-4D97-AF65-F5344CB8AC3E}">
        <p14:creationId xmlns:p14="http://schemas.microsoft.com/office/powerpoint/2010/main" val="39174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BC3F77-3CDD-4DCF-B225-EC660EDC899E}"/>
              </a:ext>
            </a:extLst>
          </p:cNvPr>
          <p:cNvGraphicFramePr>
            <a:graphicFrameLocks noGrp="1"/>
          </p:cNvGraphicFramePr>
          <p:nvPr>
            <p:ph idx="1"/>
            <p:extLst>
              <p:ext uri="{D42A27DB-BD31-4B8C-83A1-F6EECF244321}">
                <p14:modId xmlns:p14="http://schemas.microsoft.com/office/powerpoint/2010/main" val="1678697008"/>
              </p:ext>
            </p:extLst>
          </p:nvPr>
        </p:nvGraphicFramePr>
        <p:xfrm>
          <a:off x="1550460" y="1254589"/>
          <a:ext cx="9091080" cy="4053840"/>
        </p:xfrm>
        <a:graphic>
          <a:graphicData uri="http://schemas.openxmlformats.org/drawingml/2006/table">
            <a:tbl>
              <a:tblPr/>
              <a:tblGrid>
                <a:gridCol w="3030360">
                  <a:extLst>
                    <a:ext uri="{9D8B030D-6E8A-4147-A177-3AD203B41FA5}">
                      <a16:colId xmlns:a16="http://schemas.microsoft.com/office/drawing/2014/main" val="4126355430"/>
                    </a:ext>
                  </a:extLst>
                </a:gridCol>
                <a:gridCol w="3030360">
                  <a:extLst>
                    <a:ext uri="{9D8B030D-6E8A-4147-A177-3AD203B41FA5}">
                      <a16:colId xmlns:a16="http://schemas.microsoft.com/office/drawing/2014/main" val="145738598"/>
                    </a:ext>
                  </a:extLst>
                </a:gridCol>
                <a:gridCol w="3030360">
                  <a:extLst>
                    <a:ext uri="{9D8B030D-6E8A-4147-A177-3AD203B41FA5}">
                      <a16:colId xmlns:a16="http://schemas.microsoft.com/office/drawing/2014/main" val="3699971676"/>
                    </a:ext>
                  </a:extLst>
                </a:gridCol>
              </a:tblGrid>
              <a:tr h="0">
                <a:tc>
                  <a:txBody>
                    <a:bodyPr/>
                    <a:lstStyle/>
                    <a:p>
                      <a:pPr algn="l" fontAlgn="t"/>
                      <a:r>
                        <a:rPr lang="en-US" dirty="0">
                          <a:solidFill>
                            <a:srgbClr val="000000"/>
                          </a:solidFill>
                          <a:effectLst/>
                          <a:latin typeface="verdana" panose="020B0604030504040204" pitchFamily="34" charset="0"/>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2"/>
                        </a:rPr>
                        <a:t>boolean isEmpty()</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checks if string is empty.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83762218"/>
                  </a:ext>
                </a:extLst>
              </a:tr>
              <a:tr h="0">
                <a:tc>
                  <a:txBody>
                    <a:bodyPr/>
                    <a:lstStyle/>
                    <a:p>
                      <a:pPr algn="l" fontAlgn="t"/>
                      <a:r>
                        <a:rPr lang="en-US" dirty="0">
                          <a:solidFill>
                            <a:srgbClr val="000000"/>
                          </a:solidFill>
                          <a:effectLst/>
                          <a:latin typeface="verdana" panose="020B0604030504040204" pitchFamily="34" charset="0"/>
                        </a:rPr>
                        <a:t>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3"/>
                        </a:rPr>
                        <a:t>String concat(String str)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concatenates the specified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31760605"/>
                  </a:ext>
                </a:extLst>
              </a:tr>
              <a:tr h="0">
                <a:tc>
                  <a:txBody>
                    <a:bodyPr/>
                    <a:lstStyle/>
                    <a:p>
                      <a:pPr algn="l" fontAlgn="t"/>
                      <a:r>
                        <a:rPr lang="en-US" dirty="0">
                          <a:solidFill>
                            <a:srgbClr val="000000"/>
                          </a:solidFill>
                          <a:effectLst/>
                          <a:latin typeface="verdana" panose="020B0604030504040204" pitchFamily="34" charset="0"/>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4"/>
                        </a:rPr>
                        <a:t>String replace(char old, char new)</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replaces all occurrences of the specified char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86121750"/>
                  </a:ext>
                </a:extLst>
              </a:tr>
              <a:tr h="0">
                <a:tc>
                  <a:txBody>
                    <a:bodyPr/>
                    <a:lstStyle/>
                    <a:p>
                      <a:pPr algn="l" fontAlgn="t"/>
                      <a:r>
                        <a:rPr lang="en-US" dirty="0">
                          <a:solidFill>
                            <a:srgbClr val="000000"/>
                          </a:solidFill>
                          <a:effectLst/>
                          <a:latin typeface="verdana" panose="020B0604030504040204" pitchFamily="34" charset="0"/>
                        </a:rPr>
                        <a:t>11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4"/>
                        </a:rPr>
                        <a:t>String replace(CharSequence old, CharSequence new)</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replaces all occurrences of the specified CharSequence.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1933501"/>
                  </a:ext>
                </a:extLst>
              </a:tr>
              <a:tr h="0">
                <a:tc>
                  <a:txBody>
                    <a:bodyPr/>
                    <a:lstStyle/>
                    <a:p>
                      <a:pPr algn="l" fontAlgn="t"/>
                      <a:r>
                        <a:rPr lang="en-US" dirty="0">
                          <a:solidFill>
                            <a:srgbClr val="000000"/>
                          </a:solidFill>
                          <a:effectLst/>
                          <a:latin typeface="verdana" panose="020B0604030504040204" pitchFamily="34" charset="0"/>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5"/>
                        </a:rPr>
                        <a:t>static String equalsIgnoreCase(String another)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compares another string. It doesn't check 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9182295"/>
                  </a:ext>
                </a:extLst>
              </a:tr>
            </a:tbl>
          </a:graphicData>
        </a:graphic>
      </p:graphicFrame>
    </p:spTree>
    <p:extLst>
      <p:ext uri="{BB962C8B-B14F-4D97-AF65-F5344CB8AC3E}">
        <p14:creationId xmlns:p14="http://schemas.microsoft.com/office/powerpoint/2010/main" val="822923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FBDC95DF54D64FADBB28A60DFA38BB" ma:contentTypeVersion="8" ma:contentTypeDescription="Create a new document." ma:contentTypeScope="" ma:versionID="f03c0408c4868eb65e2a17b216b983f2">
  <xsd:schema xmlns:xsd="http://www.w3.org/2001/XMLSchema" xmlns:xs="http://www.w3.org/2001/XMLSchema" xmlns:p="http://schemas.microsoft.com/office/2006/metadata/properties" xmlns:ns2="f527a6e7-19bc-4d85-9adc-0a5f574ac7fa" targetNamespace="http://schemas.microsoft.com/office/2006/metadata/properties" ma:root="true" ma:fieldsID="28dd9ee7985decc9aa68e1eb28532c01" ns2:_="">
    <xsd:import namespace="f527a6e7-19bc-4d85-9adc-0a5f574ac7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27a6e7-19bc-4d85-9adc-0a5f574ac7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99E35F-8F35-434B-9191-D8B966F1DBCC}"/>
</file>

<file path=customXml/itemProps2.xml><?xml version="1.0" encoding="utf-8"?>
<ds:datastoreItem xmlns:ds="http://schemas.openxmlformats.org/officeDocument/2006/customXml" ds:itemID="{C7713966-9D2D-4BC5-A15E-6D47A52F1B8C}"/>
</file>

<file path=customXml/itemProps3.xml><?xml version="1.0" encoding="utf-8"?>
<ds:datastoreItem xmlns:ds="http://schemas.openxmlformats.org/officeDocument/2006/customXml" ds:itemID="{E03817FF-8E8D-4CA7-BAF3-43C260560393}"/>
</file>

<file path=docProps/app.xml><?xml version="1.0" encoding="utf-8"?>
<Properties xmlns="http://schemas.openxmlformats.org/officeDocument/2006/extended-properties" xmlns:vt="http://schemas.openxmlformats.org/officeDocument/2006/docPropsVTypes">
  <TotalTime>114</TotalTime>
  <Words>1571</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Unicode MS</vt:lpstr>
      <vt:lpstr>Calibri</vt:lpstr>
      <vt:lpstr>Calibri Light</vt:lpstr>
      <vt:lpstr>erdana</vt:lpstr>
      <vt:lpstr>Times New Roman</vt:lpstr>
      <vt:lpstr>Verdana</vt:lpstr>
      <vt:lpstr>Verdana</vt:lpstr>
      <vt:lpstr>Office Theme</vt:lpstr>
      <vt:lpstr>Java String </vt:lpstr>
      <vt:lpstr>PowerPoint Presentation</vt:lpstr>
      <vt:lpstr>The CharSequence interface is used to represent the sequence of characters. String, StringBuffer and StringBuilder classes implement it. It means, we can create strings in java by using these three classes. </vt:lpstr>
      <vt:lpstr>PowerPoint Presentation</vt:lpstr>
      <vt:lpstr>PowerPoint Presentation</vt:lpstr>
      <vt:lpstr>PowerPoint Presentation</vt:lpstr>
      <vt:lpstr>Output java  strings example       </vt:lpstr>
      <vt:lpstr>PowerPoint Presentation</vt:lpstr>
      <vt:lpstr>PowerPoint Presentation</vt:lpstr>
      <vt:lpstr>PowerPoint Presentation</vt:lpstr>
      <vt:lpstr>There are three ways to compare string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String </dc:title>
  <dc:creator>Rashmi Shekhar</dc:creator>
  <cp:lastModifiedBy>Rashmi Shekhar</cp:lastModifiedBy>
  <cp:revision>8</cp:revision>
  <dcterms:created xsi:type="dcterms:W3CDTF">2021-03-22T04:41:54Z</dcterms:created>
  <dcterms:modified xsi:type="dcterms:W3CDTF">2021-03-22T06:36:29Z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0x010100C1FBDC95DF54D64FADBB28A60DFA38BB</vt:lpwstr>
  </property>
</Properties>
</file>