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4"/>
  </p:sldMasterIdLst>
  <p:notesMasterIdLst>
    <p:notesMasterId r:id="rId20"/>
  </p:notesMasterIdLst>
  <p:sldIdLst>
    <p:sldId id="281" r:id="rId5"/>
    <p:sldId id="257" r:id="rId6"/>
    <p:sldId id="258" r:id="rId7"/>
    <p:sldId id="277" r:id="rId8"/>
    <p:sldId id="302" r:id="rId9"/>
    <p:sldId id="304" r:id="rId10"/>
    <p:sldId id="293" r:id="rId11"/>
    <p:sldId id="301" r:id="rId12"/>
    <p:sldId id="314" r:id="rId13"/>
    <p:sldId id="305" r:id="rId14"/>
    <p:sldId id="315" r:id="rId15"/>
    <p:sldId id="285" r:id="rId16"/>
    <p:sldId id="317" r:id="rId17"/>
    <p:sldId id="316" r:id="rId18"/>
    <p:sldId id="2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2DE3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C7F8D1-8DE7-4020-8B48-FFF4A87CE4DF}" v="323" dt="2023-11-08T06:27:27.596"/>
    <p1510:client id="{957D85AC-51B3-4A1E-92A9-1F78FD8B77BA}" v="712" dt="2023-11-08T08:03:27.099"/>
    <p1510:client id="{A07D9B2E-658C-43DE-BCE4-DDD266FB970D}" v="190" dt="2023-11-08T08:34:41.687"/>
    <p1510:client id="{E5D97C2F-CC03-4AF9-B1EA-FE61D5CB68E8}" v="146" dt="2023-11-08T04:35:03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048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41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377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0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0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9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8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8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4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3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3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ingle-element-in-a-sorted-array/descriptio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952ED1-E2C1-0D21-1801-9C2A886C9126}"/>
              </a:ext>
            </a:extLst>
          </p:cNvPr>
          <p:cNvSpPr txBox="1"/>
          <p:nvPr/>
        </p:nvSpPr>
        <p:spPr>
          <a:xfrm>
            <a:off x="801511" y="1013178"/>
            <a:ext cx="9502422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Times New Roman"/>
                <a:cs typeface="Times New Roman"/>
              </a:rPr>
              <a:t>SUMMER INTERN PROJECT PRESENTATION</a:t>
            </a:r>
          </a:p>
          <a:p>
            <a:pPr algn="ctr"/>
            <a:endParaRPr lang="en-US" b="1">
              <a:latin typeface="Times New Roman"/>
              <a:cs typeface="Times New Roman"/>
            </a:endParaRPr>
          </a:p>
          <a:p>
            <a:pPr algn="ctr"/>
            <a:r>
              <a:rPr lang="en-US">
                <a:latin typeface="Times New Roman"/>
                <a:cs typeface="Times New Roman"/>
              </a:rPr>
              <a:t>DEPARTMENT OF ELECTRICAL ENGINEERING</a:t>
            </a:r>
          </a:p>
          <a:p>
            <a:pPr algn="ctr"/>
            <a:endParaRPr lang="en-US">
              <a:latin typeface="Times New Roman"/>
              <a:cs typeface="Times New Roman"/>
            </a:endParaRPr>
          </a:p>
          <a:p>
            <a:pPr algn="ctr"/>
            <a:endParaRPr lang="en-US">
              <a:latin typeface="Times New Roman"/>
              <a:cs typeface="Times New Roman"/>
            </a:endParaRPr>
          </a:p>
          <a:p>
            <a:pPr algn="ctr"/>
            <a:endParaRPr lang="en-US">
              <a:latin typeface="Times New Roman"/>
              <a:cs typeface="Times New Roman"/>
            </a:endParaRP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>
              <a:latin typeface="Trebuchet MS"/>
              <a:cs typeface="Times New Roman"/>
            </a:endParaRPr>
          </a:p>
          <a:p>
            <a:pPr algn="ctr"/>
            <a:endParaRPr lang="en-US">
              <a:latin typeface="Trebuchet MS"/>
              <a:cs typeface="Times New Roman"/>
            </a:endParaRPr>
          </a:p>
          <a:p>
            <a:pPr algn="ctr"/>
            <a:endParaRPr lang="en-US">
              <a:latin typeface="Trebuchet MS"/>
              <a:cs typeface="Times New Roman"/>
            </a:endParaRPr>
          </a:p>
          <a:p>
            <a:pPr algn="ctr"/>
            <a:endParaRPr lang="en-US">
              <a:latin typeface="Trebuchet MS"/>
              <a:cs typeface="Times New Roman"/>
            </a:endParaRPr>
          </a:p>
          <a:p>
            <a:pPr algn="ctr"/>
            <a:endParaRPr lang="en-US">
              <a:latin typeface="Trebuchet MS"/>
              <a:cs typeface="Times New Roman"/>
            </a:endParaRPr>
          </a:p>
          <a:p>
            <a:pPr algn="ctr"/>
            <a:endParaRPr lang="en-US">
              <a:latin typeface="Trebuchet MS"/>
              <a:cs typeface="Times New Roman"/>
            </a:endParaRPr>
          </a:p>
          <a:p>
            <a:pPr algn="ctr"/>
            <a:r>
              <a:rPr lang="en-US">
                <a:latin typeface="Times New Roman"/>
                <a:cs typeface="Times New Roman"/>
              </a:rPr>
              <a:t>NATIONAL INSTITUTE OF TECHNOLOGY SILCHAR</a:t>
            </a:r>
            <a:endParaRPr lang="en-US">
              <a:latin typeface="Trebuchet MS"/>
              <a:cs typeface="Times New Roman"/>
            </a:endParaRPr>
          </a:p>
          <a:p>
            <a:pPr algn="ctr"/>
            <a:r>
              <a:rPr lang="en-US">
                <a:latin typeface="Times New Roman"/>
                <a:cs typeface="Times New Roman"/>
              </a:rPr>
              <a:t>ASSAM</a:t>
            </a: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41E630AA-4839-32EA-A4EF-1A1614CD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037" y="2295352"/>
            <a:ext cx="2556650" cy="2556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19F7E2-6A13-9426-74A2-3C735C992672}"/>
              </a:ext>
            </a:extLst>
          </p:cNvPr>
          <p:cNvSpPr txBox="1"/>
          <p:nvPr/>
        </p:nvSpPr>
        <p:spPr>
          <a:xfrm>
            <a:off x="11246555" y="6307666"/>
            <a:ext cx="380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9612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EEE6-F03B-9E3C-4E84-9D6FB890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56" y="628453"/>
            <a:ext cx="7589973" cy="531043"/>
          </a:xfrm>
        </p:spPr>
        <p:txBody>
          <a:bodyPr>
            <a:normAutofit fontScale="90000"/>
          </a:bodyPr>
          <a:lstStyle/>
          <a:p>
            <a:r>
              <a:rPr lang="en-US" sz="4000" i="1">
                <a:solidFill>
                  <a:srgbClr val="002060"/>
                </a:solidFill>
                <a:latin typeface="Algerian" panose="04020705040A02060702" pitchFamily="82" charset="0"/>
                <a:cs typeface="Times New Roman"/>
              </a:rPr>
              <a:t>Model Architecture:</a:t>
            </a:r>
            <a:endParaRPr lang="en-IN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38606"/>
            <a:ext cx="7589973" cy="44833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consists of an Embedding layer, followed by a 1D Convolutional layer, Global Max Pooling, and Dense layers. 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Embedding layer: </a:t>
            </a: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learns the representation of each character in the URL. 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Conv1D layer: </a:t>
            </a: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performs convolutions over the character embeddings to capture local patterns.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Max Pooling layer: </a:t>
            </a: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extracts the most important features from the convolutional layer. 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 layers: </a:t>
            </a: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layer with </a:t>
            </a:r>
            <a:r>
              <a:rPr lang="en-US" sz="20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 and Dropout are used for classification.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Dropout Layer: 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layer randomly drops 50% of the neurons during training. This helps prevent overfitting by reducing the reliance on specific neurons.</a:t>
            </a:r>
            <a:br>
              <a:rPr lang="en-US" sz="2000"/>
            </a:b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Ø"/>
            </a:pPr>
            <a:endParaRPr lang="en-US" sz="20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algn="just">
              <a:buFont typeface="Wingdings" charset="2"/>
              <a:buChar char="Ø"/>
            </a:pPr>
            <a:endParaRPr lang="en-US" sz="2000">
              <a:solidFill>
                <a:srgbClr val="1F2023"/>
              </a:solidFill>
              <a:latin typeface="Times New Roman"/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en-US" sz="2000">
              <a:solidFill>
                <a:srgbClr val="1F2023"/>
              </a:solidFill>
              <a:latin typeface="Trebuchet MS"/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en-US" sz="2000">
              <a:solidFill>
                <a:srgbClr val="1F2023"/>
              </a:solidFill>
              <a:latin typeface="Times New Roman"/>
              <a:ea typeface="Calibri"/>
              <a:cs typeface="Times New Roman"/>
            </a:endParaRPr>
          </a:p>
          <a:p>
            <a:pPr algn="just"/>
            <a:endParaRPr lang="en-US">
              <a:solidFill>
                <a:srgbClr val="1F2023"/>
              </a:solidFill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 charset="2"/>
              <a:buChar char="•"/>
            </a:pPr>
            <a:endParaRPr lang="en-US" sz="1600">
              <a:solidFill>
                <a:srgbClr val="1F2023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0846B-EE90-B7DD-5E53-32C720354558}"/>
              </a:ext>
            </a:extLst>
          </p:cNvPr>
          <p:cNvSpPr txBox="1"/>
          <p:nvPr/>
        </p:nvSpPr>
        <p:spPr>
          <a:xfrm>
            <a:off x="11246555" y="6307666"/>
            <a:ext cx="4728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3555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B08DBC-B35E-2543-A98A-90721539AA57}"/>
              </a:ext>
            </a:extLst>
          </p:cNvPr>
          <p:cNvSpPr/>
          <p:nvPr/>
        </p:nvSpPr>
        <p:spPr>
          <a:xfrm>
            <a:off x="4353885" y="276837"/>
            <a:ext cx="2021747" cy="453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F1DAA-20A1-EA34-009D-54CFA87D67E4}"/>
              </a:ext>
            </a:extLst>
          </p:cNvPr>
          <p:cNvSpPr/>
          <p:nvPr/>
        </p:nvSpPr>
        <p:spPr>
          <a:xfrm>
            <a:off x="4353885" y="1862352"/>
            <a:ext cx="2021747" cy="394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Conv1D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8ADFC-5F6C-C030-6123-AB2C135FC784}"/>
              </a:ext>
            </a:extLst>
          </p:cNvPr>
          <p:cNvSpPr/>
          <p:nvPr/>
        </p:nvSpPr>
        <p:spPr>
          <a:xfrm>
            <a:off x="4353886" y="3480910"/>
            <a:ext cx="2021746" cy="478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Global Max Poling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20D98-FA6C-CF99-3E2F-0E6361069E39}"/>
              </a:ext>
            </a:extLst>
          </p:cNvPr>
          <p:cNvSpPr/>
          <p:nvPr/>
        </p:nvSpPr>
        <p:spPr>
          <a:xfrm>
            <a:off x="4353885" y="5317047"/>
            <a:ext cx="2021747" cy="385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Dense Layer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BEEC8-95AC-60F6-C916-76B7D1BCCBE5}"/>
              </a:ext>
            </a:extLst>
          </p:cNvPr>
          <p:cNvSpPr/>
          <p:nvPr/>
        </p:nvSpPr>
        <p:spPr>
          <a:xfrm>
            <a:off x="2520888" y="1036031"/>
            <a:ext cx="6002325" cy="604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 h is embedded as </a:t>
            </a:r>
            <a:r>
              <a:rPr lang="en-IN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[0.123, 0.456, 0.789, ...] and every letter represented as 1D vector.</a:t>
            </a:r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27C727-2F2C-AAB1-B023-53B2C47D676B}"/>
              </a:ext>
            </a:extLst>
          </p:cNvPr>
          <p:cNvSpPr/>
          <p:nvPr/>
        </p:nvSpPr>
        <p:spPr>
          <a:xfrm>
            <a:off x="2520888" y="2478953"/>
            <a:ext cx="6002325" cy="780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[[0.1, 0.2, 0.3], [0.4, 0.5, 0.6], [0.7, 0.8, 0.9]](filter) convolutes with character embeddings to </a:t>
            </a:r>
          </a:p>
          <a:p>
            <a:pPr algn="ctr"/>
            <a:r>
              <a:rPr lang="en-IN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[Feature map 1] [Feature map 2] [Feature map 3]]</a:t>
            </a:r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674BB1-CBA9-7BF1-A414-416FE115E0D2}"/>
              </a:ext>
            </a:extLst>
          </p:cNvPr>
          <p:cNvSpPr/>
          <p:nvPr/>
        </p:nvSpPr>
        <p:spPr>
          <a:xfrm>
            <a:off x="2520889" y="4180866"/>
            <a:ext cx="600232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global max pooling layer reduces the dimensionality of the data, while still preserving the most important features.</a:t>
            </a:r>
          </a:p>
          <a:p>
            <a:pPr algn="ctr"/>
            <a:r>
              <a:rPr lang="en-IN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[0.876, 0.923, 0.754, ...]</a:t>
            </a:r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CA8E23-9F9A-59F7-4539-EF2023D03328}"/>
              </a:ext>
            </a:extLst>
          </p:cNvPr>
          <p:cNvSpPr/>
          <p:nvPr/>
        </p:nvSpPr>
        <p:spPr>
          <a:xfrm>
            <a:off x="4356191" y="5935211"/>
            <a:ext cx="2021747" cy="385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85F0BEF-1F9D-B730-7911-EC3A2847D74F}"/>
              </a:ext>
            </a:extLst>
          </p:cNvPr>
          <p:cNvSpPr/>
          <p:nvPr/>
        </p:nvSpPr>
        <p:spPr>
          <a:xfrm flipH="1">
            <a:off x="5274366" y="729842"/>
            <a:ext cx="180784" cy="2925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C34B57-610E-4D14-5855-A23B3B29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285" y="1639866"/>
            <a:ext cx="170865" cy="2278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B0C76E-D96E-D546-9325-9CD891FAC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47" y="2259990"/>
            <a:ext cx="170703" cy="2255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7BC743-319F-A590-021B-7C6B9B543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47" y="3252520"/>
            <a:ext cx="170703" cy="2255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389599-0BB2-8506-A4CE-D91D7B2E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66" y="3958511"/>
            <a:ext cx="170703" cy="2255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1EAC34-12ED-9A3E-B197-D9495B838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47" y="5095266"/>
            <a:ext cx="170703" cy="225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3A94A80-A3E4-7BD9-1359-5CCFD1B60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210" y="5709183"/>
            <a:ext cx="170703" cy="2255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BAC9C4-2969-2BD0-A4B0-BD2D6636A503}"/>
              </a:ext>
            </a:extLst>
          </p:cNvPr>
          <p:cNvSpPr/>
          <p:nvPr/>
        </p:nvSpPr>
        <p:spPr>
          <a:xfrm>
            <a:off x="7189364" y="5788403"/>
            <a:ext cx="171974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3FBA237-47F7-7A8C-F040-20ACBB49DE6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387515" y="5509994"/>
            <a:ext cx="801849" cy="50700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73D9EF-61C4-2AC3-76F2-DBB3522EB774}"/>
              </a:ext>
            </a:extLst>
          </p:cNvPr>
          <p:cNvSpPr txBox="1"/>
          <p:nvPr/>
        </p:nvSpPr>
        <p:spPr>
          <a:xfrm>
            <a:off x="10274085" y="6128287"/>
            <a:ext cx="6250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9168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03B92-EA58-582E-0CCE-ED6CDD48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00" y="564327"/>
            <a:ext cx="8596668" cy="31603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5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trained on the training data using the Adam optimizer and the sparse categorical cross-entropy loss function.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trained for 10 epochs.</a:t>
            </a:r>
            <a:endParaRPr lang="en-US" sz="25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evaluated on the testing data.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achieved an accuracy of 98% on the testing data.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000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9FB30-AAF9-01C0-F355-BED4EFF54238}"/>
              </a:ext>
            </a:extLst>
          </p:cNvPr>
          <p:cNvSpPr txBox="1"/>
          <p:nvPr/>
        </p:nvSpPr>
        <p:spPr>
          <a:xfrm>
            <a:off x="11246555" y="6307666"/>
            <a:ext cx="598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554FC170-597A-19F9-5484-5F30BF4C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21" y="3724713"/>
            <a:ext cx="6381750" cy="2457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6963DB-8AAC-6064-5291-8D5381D280F5}"/>
              </a:ext>
            </a:extLst>
          </p:cNvPr>
          <p:cNvSpPr txBox="1"/>
          <p:nvPr/>
        </p:nvSpPr>
        <p:spPr>
          <a:xfrm>
            <a:off x="3724713" y="6182163"/>
            <a:ext cx="278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Fig2: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8486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18CB-F420-AA4D-B772-833AEB60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024"/>
          </a:xfrm>
        </p:spPr>
        <p:txBody>
          <a:bodyPr>
            <a:normAutofit/>
          </a:bodyPr>
          <a:lstStyle/>
          <a:p>
            <a:r>
              <a:rPr lang="en-US" sz="4000" i="1">
                <a:solidFill>
                  <a:srgbClr val="002060"/>
                </a:solidFill>
                <a:latin typeface="Algerian"/>
                <a:cs typeface="Times New Roman"/>
              </a:rPr>
              <a:t>results:</a:t>
            </a:r>
          </a:p>
        </p:txBody>
      </p:sp>
      <p:pic>
        <p:nvPicPr>
          <p:cNvPr id="8" name="Content Placeholder 7" descr="A graph of a graph showing the results of a train test&#10;&#10;Description automatically generated">
            <a:extLst>
              <a:ext uri="{FF2B5EF4-FFF2-40B4-BE49-F238E27FC236}">
                <a16:creationId xmlns:a16="http://schemas.microsoft.com/office/drawing/2014/main" id="{6D6DB216-6ACB-EA87-6523-76E448189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596" y="1450624"/>
            <a:ext cx="5160814" cy="428744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E9FB30-AAF9-01C0-F355-BED4EFF54238}"/>
              </a:ext>
            </a:extLst>
          </p:cNvPr>
          <p:cNvSpPr txBox="1"/>
          <p:nvPr/>
        </p:nvSpPr>
        <p:spPr>
          <a:xfrm>
            <a:off x="11246555" y="6307666"/>
            <a:ext cx="598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A1828-E9E2-CEC8-91DD-A8D5ADF9F22C}"/>
              </a:ext>
            </a:extLst>
          </p:cNvPr>
          <p:cNvSpPr txBox="1"/>
          <p:nvPr/>
        </p:nvSpPr>
        <p:spPr>
          <a:xfrm>
            <a:off x="2692542" y="4689378"/>
            <a:ext cx="5706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0.65</a:t>
            </a:r>
            <a:endParaRPr lang="en-IN" sz="150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11B1F-6021-BF3C-2C4A-9EE2CE33BECC}"/>
              </a:ext>
            </a:extLst>
          </p:cNvPr>
          <p:cNvSpPr txBox="1"/>
          <p:nvPr/>
        </p:nvSpPr>
        <p:spPr>
          <a:xfrm>
            <a:off x="2698870" y="4253218"/>
            <a:ext cx="5212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0.70</a:t>
            </a:r>
            <a:endParaRPr lang="en-IN" sz="150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41D55-B574-0C7F-53EC-3EE3B89A4CA2}"/>
              </a:ext>
            </a:extLst>
          </p:cNvPr>
          <p:cNvSpPr txBox="1"/>
          <p:nvPr/>
        </p:nvSpPr>
        <p:spPr>
          <a:xfrm>
            <a:off x="2692542" y="3848354"/>
            <a:ext cx="5212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en-IN" sz="150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FFDD8-C8FC-A663-0EE5-1B9E42DDACD2}"/>
              </a:ext>
            </a:extLst>
          </p:cNvPr>
          <p:cNvSpPr txBox="1"/>
          <p:nvPr/>
        </p:nvSpPr>
        <p:spPr>
          <a:xfrm>
            <a:off x="2698870" y="3361792"/>
            <a:ext cx="5212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0.80</a:t>
            </a:r>
            <a:endParaRPr lang="en-IN" sz="150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685207-3290-9F1A-7CBF-1D01A0BF9597}"/>
              </a:ext>
            </a:extLst>
          </p:cNvPr>
          <p:cNvSpPr txBox="1"/>
          <p:nvPr/>
        </p:nvSpPr>
        <p:spPr>
          <a:xfrm>
            <a:off x="2692542" y="2916079"/>
            <a:ext cx="5212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0.85</a:t>
            </a:r>
            <a:endParaRPr lang="en-IN" sz="150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E3142-3F23-B798-D514-03E819BB07D7}"/>
              </a:ext>
            </a:extLst>
          </p:cNvPr>
          <p:cNvSpPr txBox="1"/>
          <p:nvPr/>
        </p:nvSpPr>
        <p:spPr>
          <a:xfrm>
            <a:off x="2705000" y="2466048"/>
            <a:ext cx="5212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0.90</a:t>
            </a:r>
            <a:endParaRPr lang="en-IN" sz="150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F0CE0D-A67E-D137-9687-FBF917917021}"/>
              </a:ext>
            </a:extLst>
          </p:cNvPr>
          <p:cNvSpPr txBox="1"/>
          <p:nvPr/>
        </p:nvSpPr>
        <p:spPr>
          <a:xfrm>
            <a:off x="2723434" y="1989523"/>
            <a:ext cx="5212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endParaRPr lang="en-IN" sz="150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2C6FA-5B57-C767-EFE2-A546C5FE0D97}"/>
              </a:ext>
            </a:extLst>
          </p:cNvPr>
          <p:cNvSpPr txBox="1"/>
          <p:nvPr/>
        </p:nvSpPr>
        <p:spPr>
          <a:xfrm>
            <a:off x="3976382" y="5848290"/>
            <a:ext cx="3697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Fig3: Train &amp; Test accuracy graph</a:t>
            </a:r>
          </a:p>
        </p:txBody>
      </p:sp>
    </p:spTree>
    <p:extLst>
      <p:ext uri="{BB962C8B-B14F-4D97-AF65-F5344CB8AC3E}">
        <p14:creationId xmlns:p14="http://schemas.microsoft.com/office/powerpoint/2010/main" val="182606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18CB-F420-AA4D-B772-833AEB60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024"/>
          </a:xfrm>
        </p:spPr>
        <p:txBody>
          <a:bodyPr>
            <a:normAutofit/>
          </a:bodyPr>
          <a:lstStyle/>
          <a:p>
            <a:r>
              <a:rPr lang="en-US" sz="4000" i="1" dirty="0">
                <a:solidFill>
                  <a:srgbClr val="002060"/>
                </a:solidFill>
                <a:latin typeface="Algerian"/>
                <a:cs typeface="Times New Roman"/>
              </a:rPr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9FB30-AAF9-01C0-F355-BED4EFF54238}"/>
              </a:ext>
            </a:extLst>
          </p:cNvPr>
          <p:cNvSpPr txBox="1"/>
          <p:nvPr/>
        </p:nvSpPr>
        <p:spPr>
          <a:xfrm>
            <a:off x="11246555" y="6307666"/>
            <a:ext cx="598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8378165-8B62-3CFF-3FBC-7E24F3EB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3" y="1488613"/>
            <a:ext cx="8596668" cy="3880773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CNN model is effective for malicious URL detection. The model achieved a high accuracy on the testing dataset, demonstrating its ability to generalize to new data. The model is also relatively simple and can be easily implemented, making it a suitable model for use in real-world applications.</a:t>
            </a:r>
            <a:br>
              <a:rPr lang="en-US" sz="20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67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2862" y="2412051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95166" y="2412053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8281" y="2412054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6790" y="2412054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23393" y="2412050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6470" y="3294530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52027" y="3294526"/>
            <a:ext cx="122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35907" y="3294522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Arial Black" panose="020B0A04020102020204" pitchFamily="34" charset="0"/>
              </a:rPr>
              <a:t>U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119501" y="2321448"/>
            <a:ext cx="4085947" cy="2173403"/>
            <a:chOff x="8119501" y="2321448"/>
            <a:chExt cx="4085946" cy="2173402"/>
          </a:xfrm>
        </p:grpSpPr>
        <p:sp>
          <p:nvSpPr>
            <p:cNvPr id="15" name="Rectangle 14"/>
            <p:cNvSpPr/>
            <p:nvPr/>
          </p:nvSpPr>
          <p:spPr>
            <a:xfrm>
              <a:off x="8145463" y="2321448"/>
              <a:ext cx="4059984" cy="2173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19501" y="2356768"/>
              <a:ext cx="215153" cy="21380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94010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-0.33658 0.0032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57" y="334897"/>
            <a:ext cx="8685532" cy="12786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solidFill>
                  <a:srgbClr val="002060"/>
                </a:solidFill>
                <a:latin typeface="Baskerville Old Face"/>
                <a:cs typeface="Calibri"/>
              </a:rPr>
              <a:t>Malware Hunter: A CNN powered malicious URL detection system</a:t>
            </a:r>
            <a:endParaRPr lang="en-US" sz="4800" b="1">
              <a:solidFill>
                <a:srgbClr val="002060"/>
              </a:solidFill>
              <a:latin typeface="Baskerville Old Face" panose="02020602080505020303" pitchFamily="18" charset="0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892" y="1818401"/>
            <a:ext cx="9821515" cy="179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u="sng">
                <a:solidFill>
                  <a:schemeClr val="tx1"/>
                </a:solidFill>
                <a:latin typeface="Times New Roman"/>
                <a:cs typeface="Times New Roman"/>
              </a:rPr>
              <a:t>Presented By: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Anand Kumar                  2013008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Mula Ganesh                   2013067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DB1354-C04E-A9E1-C27E-54F170821EF5}"/>
              </a:ext>
            </a:extLst>
          </p:cNvPr>
          <p:cNvSpPr txBox="1">
            <a:spLocks/>
          </p:cNvSpPr>
          <p:nvPr/>
        </p:nvSpPr>
        <p:spPr>
          <a:xfrm>
            <a:off x="1065891" y="4020173"/>
            <a:ext cx="9821515" cy="20121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>
                <a:latin typeface="Times New Roman"/>
                <a:cs typeface="Times New Roman"/>
              </a:rPr>
              <a:t>Under the Guidance of:</a:t>
            </a:r>
          </a:p>
          <a:p>
            <a:r>
              <a:rPr lang="en-US" sz="1800">
                <a:latin typeface="Times New Roman"/>
                <a:cs typeface="Times New Roman"/>
              </a:rPr>
              <a:t>Dr. Ripon </a:t>
            </a:r>
            <a:r>
              <a:rPr lang="en-US" sz="1800" err="1">
                <a:latin typeface="Times New Roman"/>
                <a:cs typeface="Times New Roman"/>
              </a:rPr>
              <a:t>Patgiri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IN" sz="1800" i="0">
                <a:effectLst/>
                <a:latin typeface="Times New Roman"/>
                <a:cs typeface="Times New Roman"/>
              </a:rPr>
              <a:t>Assistant Professor 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cs typeface="Times New Roman"/>
              </a:rPr>
              <a:t>Department of Computer Science and Engineering</a:t>
            </a:r>
          </a:p>
          <a:p>
            <a:r>
              <a:rPr lang="en-US" sz="1800">
                <a:latin typeface="Times New Roman"/>
                <a:cs typeface="Times New Roman"/>
              </a:rPr>
              <a:t>National Institute of Technology </a:t>
            </a:r>
            <a:r>
              <a:rPr lang="en-US" sz="1800" err="1">
                <a:latin typeface="Times New Roman"/>
                <a:cs typeface="Times New Roman"/>
              </a:rPr>
              <a:t>Silchar</a:t>
            </a:r>
            <a:endParaRPr lang="en-US" sz="18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0FBDB-AB19-65A3-A683-F711D4022429}"/>
              </a:ext>
            </a:extLst>
          </p:cNvPr>
          <p:cNvSpPr txBox="1"/>
          <p:nvPr/>
        </p:nvSpPr>
        <p:spPr>
          <a:xfrm>
            <a:off x="11246555" y="6307666"/>
            <a:ext cx="380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46" y="87163"/>
            <a:ext cx="8582291" cy="865324"/>
          </a:xfrm>
        </p:spPr>
        <p:txBody>
          <a:bodyPr>
            <a:normAutofit/>
          </a:bodyPr>
          <a:lstStyle/>
          <a:p>
            <a:r>
              <a:rPr lang="en-US" i="1">
                <a:solidFill>
                  <a:srgbClr val="002060"/>
                </a:solidFill>
                <a:latin typeface="Algerian"/>
                <a:cs typeface="Times New Roman"/>
              </a:rPr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8BD200-A3C4-CF4F-34E5-635B29C9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502" y="1278521"/>
            <a:ext cx="8596668" cy="401153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Malicious URLs are one of the biggest threats to this digital world and preventing it is one of the challenging tasks in the domain of cyber security.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 to tackle malicious URLs using hard-coded features have proven good indeed, but it comes with the limitation that these features are non-exhaustive and therefore detection algorithms fail to recognize new or unseen malicious URLs.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with the deep learning revolution, this problem can be easily solved, since deep learning models extract features of their own by learning from patterns occurring in such URLs.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0846B-EE90-B7DD-5E53-32C720354558}"/>
              </a:ext>
            </a:extLst>
          </p:cNvPr>
          <p:cNvSpPr txBox="1"/>
          <p:nvPr/>
        </p:nvSpPr>
        <p:spPr>
          <a:xfrm>
            <a:off x="11246555" y="6307666"/>
            <a:ext cx="380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6007FB-124A-CBF4-C431-DC75EF4E1B89}"/>
              </a:ext>
            </a:extLst>
          </p:cNvPr>
          <p:cNvSpPr txBox="1"/>
          <p:nvPr/>
        </p:nvSpPr>
        <p:spPr>
          <a:xfrm>
            <a:off x="11246555" y="6307666"/>
            <a:ext cx="477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23D3DB2-060A-8731-F338-612799B17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3DB8A78-18E4-D4C0-5D05-D5B680C9D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24294"/>
              </p:ext>
            </p:extLst>
          </p:nvPr>
        </p:nvGraphicFramePr>
        <p:xfrm>
          <a:off x="654675" y="1599126"/>
          <a:ext cx="8615969" cy="4762066"/>
        </p:xfrm>
        <a:graphic>
          <a:graphicData uri="http://schemas.openxmlformats.org/drawingml/2006/table">
            <a:tbl>
              <a:tblPr/>
              <a:tblGrid>
                <a:gridCol w="2595178">
                  <a:extLst>
                    <a:ext uri="{9D8B030D-6E8A-4147-A177-3AD203B41FA5}">
                      <a16:colId xmlns:a16="http://schemas.microsoft.com/office/drawing/2014/main" val="1303209923"/>
                    </a:ext>
                  </a:extLst>
                </a:gridCol>
                <a:gridCol w="2940237">
                  <a:extLst>
                    <a:ext uri="{9D8B030D-6E8A-4147-A177-3AD203B41FA5}">
                      <a16:colId xmlns:a16="http://schemas.microsoft.com/office/drawing/2014/main" val="3761136294"/>
                    </a:ext>
                  </a:extLst>
                </a:gridCol>
                <a:gridCol w="3080554">
                  <a:extLst>
                    <a:ext uri="{9D8B030D-6E8A-4147-A177-3AD203B41FA5}">
                      <a16:colId xmlns:a16="http://schemas.microsoft.com/office/drawing/2014/main" val="1593435356"/>
                    </a:ext>
                  </a:extLst>
                </a:gridCol>
              </a:tblGrid>
              <a:tr h="40071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Article</a:t>
                      </a:r>
                    </a:p>
                  </a:txBody>
                  <a:tcPr marL="70572" marR="70572" marT="35286" marB="3528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70572" marR="70572" marT="35286" marB="3528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Findings</a:t>
                      </a:r>
                    </a:p>
                  </a:txBody>
                  <a:tcPr marL="70572" marR="70572" marT="35286" marB="3528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290972"/>
                  </a:ext>
                </a:extLst>
              </a:tr>
              <a:tr h="2583904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/>
                          <a:cs typeface="Times New Roman"/>
                        </a:rPr>
                        <a:t>1. 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Deep Approaches on Malicious URL Classification</a:t>
                      </a:r>
                      <a:endParaRPr lang="en-IN" sz="1400">
                        <a:latin typeface="Times New Roman"/>
                        <a:cs typeface="Times New Roman"/>
                      </a:endParaRPr>
                    </a:p>
                  </a:txBody>
                  <a:tcPr marL="70572" marR="70572" marT="35286" marB="3528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Arijit Das , Ankita Das , Anisha Datta, Shukrity Si and Subhas Barman</a:t>
                      </a:r>
                      <a:endParaRPr lang="en-IN" sz="1400">
                        <a:latin typeface="Times New Roman"/>
                        <a:cs typeface="Times New Roman"/>
                      </a:endParaRPr>
                    </a:p>
                  </a:txBody>
                  <a:tcPr marL="70572" marR="70572" marT="35286" marB="3528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The CNN LSTM hybrid model is trained for 120 epochs using preprocessed URLs and their corresponding class labels.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The model is validated on a test set of 58,440 URLs.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The CNN LSTM model achieves an accuracy of 93.59%.</a:t>
                      </a:r>
                      <a:endParaRPr lang="en-IN" sz="1400">
                        <a:latin typeface="Times New Roman"/>
                        <a:cs typeface="Times New Roman" panose="02020603050405020304" pitchFamily="18" charset="0"/>
                      </a:endParaRPr>
                    </a:p>
                  </a:txBody>
                  <a:tcPr marL="70572" marR="70572" marT="35286" marB="3528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944198"/>
                  </a:ext>
                </a:extLst>
              </a:tr>
              <a:tr h="16304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2.</a:t>
                      </a:r>
                      <a:r>
                        <a:rPr lang="en-US" sz="1400">
                          <a:latin typeface="Times New Roman"/>
                        </a:rPr>
                        <a:t> 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Malicious URL Detection using Deep Learning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</a:txBody>
                  <a:tcPr marL="70571" marR="70571" marT="35285" marB="35285" anchor="ctr">
                    <a:lnL w="7620">
                      <a:solidFill>
                        <a:srgbClr val="000000"/>
                      </a:solidFill>
                    </a:lnL>
                    <a:lnR w="7620">
                      <a:solidFill>
                        <a:srgbClr val="000000"/>
                      </a:solidFill>
                    </a:lnR>
                    <a:lnT w="7620">
                      <a:solidFill>
                        <a:srgbClr val="000000"/>
                      </a:solidFill>
                    </a:lnT>
                    <a:lnB w="762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R, vinayakumar; S, Sriram; KP, Soman; Alazab, Mamoun </a:t>
                      </a:r>
                      <a:endParaRPr lang="en-IN" sz="1400">
                        <a:latin typeface="Times New Roman"/>
                        <a:cs typeface="Times New Roman"/>
                      </a:endParaRPr>
                    </a:p>
                  </a:txBody>
                  <a:tcPr marL="70571" marR="70571" marT="35285" marB="35285" anchor="ctr">
                    <a:lnL w="7620">
                      <a:solidFill>
                        <a:srgbClr val="000000"/>
                      </a:solidFill>
                    </a:lnL>
                    <a:lnR w="7620">
                      <a:solidFill>
                        <a:srgbClr val="000000"/>
                      </a:solidFill>
                    </a:lnR>
                    <a:lnT w="7620">
                      <a:solidFill>
                        <a:srgbClr val="000000"/>
                      </a:solidFill>
                    </a:lnT>
                    <a:lnB w="762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Objective is to classify whether the URL is either benign or malicious.</a:t>
                      </a:r>
                      <a:endParaRPr lang="en-IN" sz="1400">
                        <a:latin typeface="Times New Roman"/>
                        <a:cs typeface="Times New Roman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Character-level embedding methods were used for text representation.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Most of the models performed well on Data set 1 in comparison to Data set 2 random split and Data set 2 time split.</a:t>
                      </a:r>
                    </a:p>
                  </a:txBody>
                  <a:tcPr marL="70571" marR="70571" marT="35285" marB="35285" anchor="ctr">
                    <a:lnL w="7620">
                      <a:solidFill>
                        <a:srgbClr val="000000"/>
                      </a:solidFill>
                    </a:lnL>
                    <a:lnR w="7620">
                      <a:solidFill>
                        <a:srgbClr val="000000"/>
                      </a:solidFill>
                    </a:lnR>
                    <a:lnT w="7620">
                      <a:solidFill>
                        <a:srgbClr val="000000"/>
                      </a:solidFill>
                    </a:lnT>
                    <a:lnB w="762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714555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01F982B-E5E4-9CD1-279F-FDD1A73F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06" y="421064"/>
            <a:ext cx="8596668" cy="1320800"/>
          </a:xfrm>
        </p:spPr>
        <p:txBody>
          <a:bodyPr/>
          <a:lstStyle/>
          <a:p>
            <a:r>
              <a:rPr lang="en-US" i="1">
                <a:solidFill>
                  <a:srgbClr val="002060"/>
                </a:solidFill>
                <a:latin typeface="Algerian"/>
                <a:cs typeface="Times New Roman"/>
              </a:rPr>
              <a:t>Literature Survey: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69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5" y="381600"/>
            <a:ext cx="8582291" cy="865324"/>
          </a:xfrm>
        </p:spPr>
        <p:txBody>
          <a:bodyPr>
            <a:normAutofit/>
          </a:bodyPr>
          <a:lstStyle/>
          <a:p>
            <a:r>
              <a:rPr lang="en-US" i="1">
                <a:solidFill>
                  <a:srgbClr val="002060"/>
                </a:solidFill>
                <a:latin typeface="Algerian"/>
                <a:cs typeface="Times New Roman"/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036" y="1580294"/>
            <a:ext cx="7308870" cy="31425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u="none" strike="noStrike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CNN model for malicious URLs classification that is accurate and efficient.</a:t>
            </a:r>
            <a:endParaRPr lang="en-US">
              <a:solidFill>
                <a:srgbClr val="1F2023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u="none" strike="noStrike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performance of the proposed model on a real-world dataset.</a:t>
            </a:r>
            <a:r>
              <a:rPr lang="en-US">
                <a:solidFill>
                  <a:srgbClr val="1F2023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</a:p>
          <a:p>
            <a:pPr marL="342900" indent="-342900" rtl="0" fontAlgn="base">
              <a:spcBef>
                <a:spcPts val="300"/>
              </a:spcBef>
              <a:spcAft>
                <a:spcPts val="11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limitations of the proposed model and suggest directions for future work</a:t>
            </a:r>
            <a:r>
              <a:rPr lang="en-US" sz="1800" b="0" i="0" u="none" strike="noStrike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0846B-EE90-B7DD-5E53-32C720354558}"/>
              </a:ext>
            </a:extLst>
          </p:cNvPr>
          <p:cNvSpPr txBox="1"/>
          <p:nvPr/>
        </p:nvSpPr>
        <p:spPr>
          <a:xfrm>
            <a:off x="11246555" y="6307666"/>
            <a:ext cx="380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5458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5" y="381600"/>
            <a:ext cx="8582291" cy="865324"/>
          </a:xfrm>
        </p:spPr>
        <p:txBody>
          <a:bodyPr>
            <a:normAutofit/>
          </a:bodyPr>
          <a:lstStyle/>
          <a:p>
            <a:r>
              <a:rPr lang="en-US" i="1">
                <a:solidFill>
                  <a:srgbClr val="002060"/>
                </a:solidFill>
                <a:latin typeface="Algerian"/>
                <a:cs typeface="Times New Roman"/>
              </a:rPr>
              <a:t>Methodology: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8BD200-A3C4-CF4F-34E5-635B29C9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774" y="1423232"/>
            <a:ext cx="8596668" cy="4011535"/>
          </a:xfrm>
        </p:spPr>
        <p:txBody>
          <a:bodyPr>
            <a:normAutofit/>
          </a:bodyPr>
          <a:lstStyle/>
          <a:p>
            <a:pPr marL="342900" indent="-342900" rtl="0">
              <a:spcBef>
                <a:spcPts val="300"/>
              </a:spcBef>
              <a:spcAft>
                <a:spcPts val="11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>
                <a:solidFill>
                  <a:srgbClr val="1F1F1F"/>
                </a:solidFill>
                <a:effectLst/>
                <a:latin typeface="Times New Roman" panose="02020603050405020304" pitchFamily="18" charset="0"/>
              </a:rPr>
              <a:t>Collect a dataset of malicious and benign URLs.</a:t>
            </a:r>
            <a:endParaRPr lang="en-US" b="0">
              <a:effectLst/>
            </a:endParaRPr>
          </a:p>
          <a:p>
            <a:pPr marL="342900" indent="-342900" rtl="0">
              <a:spcBef>
                <a:spcPts val="300"/>
              </a:spcBef>
              <a:spcAft>
                <a:spcPts val="11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>
                <a:solidFill>
                  <a:srgbClr val="1F1F1F"/>
                </a:solidFill>
                <a:effectLst/>
                <a:latin typeface="Times New Roman" panose="02020603050405020304" pitchFamily="18" charset="0"/>
              </a:rPr>
              <a:t>Preprocess the data by tokenizing the URLs by characters and padding them to a fixed length.</a:t>
            </a:r>
            <a:endParaRPr lang="en-US" b="0">
              <a:effectLst/>
            </a:endParaRPr>
          </a:p>
          <a:p>
            <a:pPr marL="342900" indent="-342900" rtl="0">
              <a:spcBef>
                <a:spcPts val="300"/>
              </a:spcBef>
              <a:spcAft>
                <a:spcPts val="11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>
                <a:solidFill>
                  <a:srgbClr val="1F1F1F"/>
                </a:solidFill>
                <a:effectLst/>
                <a:latin typeface="Times New Roman" panose="02020603050405020304" pitchFamily="18" charset="0"/>
              </a:rPr>
              <a:t>Train a CNN model on the training data using the Adam optimizer and the sparse categorical crossentropy loss function.</a:t>
            </a:r>
            <a:endParaRPr lang="en-US" b="0">
              <a:effectLst/>
            </a:endParaRPr>
          </a:p>
          <a:p>
            <a:pPr marL="342900" indent="-342900" rtl="0">
              <a:spcBef>
                <a:spcPts val="300"/>
              </a:spcBef>
              <a:spcAft>
                <a:spcPts val="11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>
                <a:solidFill>
                  <a:srgbClr val="1F1F1F"/>
                </a:solidFill>
                <a:effectLst/>
                <a:latin typeface="Times New Roman" panose="02020603050405020304" pitchFamily="18" charset="0"/>
              </a:rPr>
              <a:t>Evaluate the model on the testing data.</a:t>
            </a:r>
            <a:endParaRPr lang="en-US" b="0">
              <a:effectLst/>
            </a:endParaRPr>
          </a:p>
          <a:p>
            <a:br>
              <a:rPr lang="en-US" sz="1600"/>
            </a:br>
            <a:endParaRPr lang="en-IN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0846B-EE90-B7DD-5E53-32C720354558}"/>
              </a:ext>
            </a:extLst>
          </p:cNvPr>
          <p:cNvSpPr txBox="1"/>
          <p:nvPr/>
        </p:nvSpPr>
        <p:spPr>
          <a:xfrm>
            <a:off x="11246555" y="6307666"/>
            <a:ext cx="489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9234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EEE6-F03B-9E3C-4E84-9D6FB890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589973" cy="531043"/>
          </a:xfrm>
        </p:spPr>
        <p:txBody>
          <a:bodyPr>
            <a:normAutofit/>
          </a:bodyPr>
          <a:lstStyle/>
          <a:p>
            <a:r>
              <a:rPr lang="en-I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607"/>
            <a:ext cx="7589973" cy="2864277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>
              <a:spcBef>
                <a:spcPts val="300"/>
              </a:spcBef>
              <a:spcAft>
                <a:spcPts val="1100"/>
              </a:spcAft>
              <a:buFont typeface="Wingdings" panose="05000000000000000000" pitchFamily="2" charset="2"/>
              <a:buChar char="Ø"/>
            </a:pP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The dataset is loaded from a CSV file containing two columns: '</a:t>
            </a:r>
            <a:r>
              <a:rPr lang="en-US" sz="20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url</a:t>
            </a: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' and 'label'.</a:t>
            </a:r>
            <a:endParaRPr lang="en-US" sz="2000" b="0" i="0" u="none" strike="noStrike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cs typeface="Times New Roman"/>
            </a:endParaRPr>
          </a:p>
          <a:p>
            <a:pPr>
              <a:spcBef>
                <a:spcPts val="300"/>
              </a:spcBef>
              <a:spcAft>
                <a:spcPts val="1100"/>
              </a:spcAft>
              <a:buFont typeface="Wingdings" panose="05000000000000000000" pitchFamily="2" charset="2"/>
              <a:buChar char="Ø"/>
            </a:pP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'</a:t>
            </a:r>
            <a:r>
              <a:rPr lang="en-US" sz="20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url</a:t>
            </a: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' column contains the URLs to be classified.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 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1100"/>
              </a:spcAft>
              <a:buFont typeface="Wingdings" panose="05000000000000000000" pitchFamily="2" charset="2"/>
              <a:buChar char="Ø"/>
            </a:pP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'label' column contains the corresponding labels (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'phishing</a:t>
            </a: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'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,  </a:t>
            </a:r>
            <a:r>
              <a:rPr lang="en-US" sz="20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'benign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',  'defacement' and 'malware').</a:t>
            </a:r>
            <a:endParaRPr lang="en-US" sz="20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cs typeface="Times New Roman"/>
            </a:endParaRPr>
          </a:p>
          <a:p>
            <a:pPr rtl="0">
              <a:spcBef>
                <a:spcPts val="300"/>
              </a:spcBef>
              <a:spcAft>
                <a:spcPts val="110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>
                <a:solidFill>
                  <a:srgbClr val="1F1F1F"/>
                </a:solidFill>
                <a:effectLst/>
                <a:latin typeface="Times New Roman"/>
                <a:cs typeface="Times New Roman"/>
              </a:rPr>
              <a:t>The URLs were collected from a variety of sources, including public blacklists, phishing websites, and legitimate websites.</a:t>
            </a:r>
            <a:br>
              <a:rPr lang="en-US"/>
            </a:br>
            <a:endParaRPr lang="en-US" sz="2000">
              <a:solidFill>
                <a:srgbClr val="1F2023"/>
              </a:solidFill>
              <a:latin typeface="Trebuchet MS"/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en-US" sz="2000">
              <a:solidFill>
                <a:srgbClr val="1F2023"/>
              </a:solidFill>
              <a:latin typeface="Times New Roman"/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en-US">
              <a:solidFill>
                <a:srgbClr val="1F2023"/>
              </a:solidFill>
              <a:latin typeface="Times New Roman"/>
              <a:ea typeface="Calibri"/>
              <a:cs typeface="Calibri"/>
            </a:endParaRPr>
          </a:p>
          <a:p>
            <a:pPr marL="3143250" lvl="7" indent="0" algn="just">
              <a:buNone/>
            </a:pPr>
            <a:endParaRPr lang="en-US">
              <a:solidFill>
                <a:srgbClr val="1F2023"/>
              </a:solidFill>
              <a:latin typeface="Times New Roman"/>
              <a:ea typeface="Calibri"/>
              <a:cs typeface="Calibri"/>
            </a:endParaRPr>
          </a:p>
          <a:p>
            <a:pPr marL="3143250" lvl="7" indent="0" algn="just">
              <a:buNone/>
            </a:pPr>
            <a:r>
              <a:rPr lang="en-US" sz="2000">
                <a:solidFill>
                  <a:srgbClr val="1F2023"/>
                </a:solidFill>
                <a:latin typeface="Times New Roman"/>
                <a:ea typeface="Calibri"/>
                <a:cs typeface="Calibri"/>
              </a:rPr>
              <a:t>Fig1: Sample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0846B-EE90-B7DD-5E53-32C720354558}"/>
              </a:ext>
            </a:extLst>
          </p:cNvPr>
          <p:cNvSpPr txBox="1"/>
          <p:nvPr/>
        </p:nvSpPr>
        <p:spPr>
          <a:xfrm>
            <a:off x="11246555" y="6307666"/>
            <a:ext cx="548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6" name="Picture 5" descr="A close-up of a list of text&#10;&#10;Description automatically generated">
            <a:extLst>
              <a:ext uri="{FF2B5EF4-FFF2-40B4-BE49-F238E27FC236}">
                <a16:creationId xmlns:a16="http://schemas.microsoft.com/office/drawing/2014/main" id="{C083DCB2-C643-6A66-F983-4DBEAE7E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209" y="4202884"/>
            <a:ext cx="4397121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5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9669-0F36-41DF-6A49-62777E84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5" y="-497462"/>
            <a:ext cx="8596668" cy="1558470"/>
          </a:xfrm>
        </p:spPr>
        <p:txBody>
          <a:bodyPr/>
          <a:lstStyle/>
          <a:p>
            <a:r>
              <a:rPr lang="en-US" i="1">
                <a:solidFill>
                  <a:srgbClr val="002060"/>
                </a:solidFill>
                <a:latin typeface="Algerian" panose="04020705040A02060702" pitchFamily="82" charset="0"/>
                <a:cs typeface="Times New Roman"/>
              </a:rPr>
              <a:t>Data preprocessing: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D0433-1D92-772E-2985-E29827FD6159}"/>
              </a:ext>
            </a:extLst>
          </p:cNvPr>
          <p:cNvSpPr txBox="1"/>
          <p:nvPr/>
        </p:nvSpPr>
        <p:spPr>
          <a:xfrm>
            <a:off x="11246555" y="6307666"/>
            <a:ext cx="5567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313360-451B-339B-2E95-2A7821D8AB5E}"/>
              </a:ext>
            </a:extLst>
          </p:cNvPr>
          <p:cNvSpPr txBox="1">
            <a:spLocks/>
          </p:cNvSpPr>
          <p:nvPr/>
        </p:nvSpPr>
        <p:spPr>
          <a:xfrm>
            <a:off x="646367" y="1061008"/>
            <a:ext cx="8286224" cy="56159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en-US" b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Label Conversion: </a:t>
            </a:r>
            <a:r>
              <a:rPr lang="en-US" b="0" i="0" u="none" strike="noStrike">
                <a:solidFill>
                  <a:srgbClr val="404155"/>
                </a:solidFill>
                <a:effectLst/>
                <a:latin typeface="Times New Roman"/>
                <a:cs typeface="Times New Roman"/>
              </a:rPr>
              <a:t>We converted the labels to numerical format so that the model could better understand them.</a:t>
            </a:r>
            <a:r>
              <a:rPr lang="en-US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 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Benign as 0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Defacement as 1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Phishing as 2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Malware as 3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Data Splitting: </a:t>
            </a:r>
            <a:r>
              <a:rPr lang="en-US" b="0" i="0" u="none" strike="noStrike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We then split the dataset into training and testing sets to prevent overfitting and to assess the model’s performance effectively.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Train data contains 80% of dataset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Test data contains 20% of dataset</a:t>
            </a: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118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9669-0F36-41DF-6A49-62777E84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5" y="-497462"/>
            <a:ext cx="8596668" cy="1558470"/>
          </a:xfrm>
        </p:spPr>
        <p:txBody>
          <a:bodyPr/>
          <a:lstStyle/>
          <a:p>
            <a:r>
              <a:rPr lang="en-US" i="1">
                <a:solidFill>
                  <a:srgbClr val="002060"/>
                </a:solidFill>
                <a:latin typeface="Algerian" panose="04020705040A02060702" pitchFamily="82" charset="0"/>
                <a:cs typeface="Times New Roman"/>
              </a:rPr>
              <a:t>Continuation: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D0433-1D92-772E-2985-E29827FD6159}"/>
              </a:ext>
            </a:extLst>
          </p:cNvPr>
          <p:cNvSpPr txBox="1"/>
          <p:nvPr/>
        </p:nvSpPr>
        <p:spPr>
          <a:xfrm>
            <a:off x="11246555" y="6307666"/>
            <a:ext cx="5567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313360-451B-339B-2E95-2A7821D8AB5E}"/>
              </a:ext>
            </a:extLst>
          </p:cNvPr>
          <p:cNvSpPr txBox="1">
            <a:spLocks/>
          </p:cNvSpPr>
          <p:nvPr/>
        </p:nvSpPr>
        <p:spPr>
          <a:xfrm>
            <a:off x="646367" y="1061008"/>
            <a:ext cx="8286224" cy="4282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Tokenize The URLs: </a:t>
            </a:r>
            <a:r>
              <a:rPr lang="en-US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URLs are tokenized by characters using the Tokenizer from </a:t>
            </a:r>
            <a:r>
              <a:rPr lang="en-US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0" i="0">
                <a:solidFill>
                  <a:srgbClr val="542D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0" i="0" u="none" strike="noStrike">
                <a:solidFill>
                  <a:srgbClr val="542D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https://leetcode.com/problems/single-element-in-a-sorted-array/description/</a:t>
            </a:r>
            <a:r>
              <a:rPr lang="en-US" b="0" i="0">
                <a:solidFill>
                  <a:srgbClr val="542D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r>
              <a:rPr lang="en-IN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Tokenized URL: ['h', 't', 't', 'p', 's', ':', '/', '/', 'l', 'e', 'e', 't', 'c', 'o', 'd', 'e', '.', 'c', 'o', 'm', '/', 'p', 'r', 'o', 'b', 'l', 'e', 'm', 's', '/', 's', '</a:t>
            </a:r>
            <a:r>
              <a:rPr lang="en-IN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'n', 'g', 'l', 'e', '-’, ……]</a:t>
            </a: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Times New Roman"/>
              </a:rPr>
              <a:t>Sequence Padding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sequences are padded to a fixed length (</a:t>
            </a:r>
            <a:r>
              <a:rPr lang="en-US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=100)  to ensure uniform input shape for the CNN model.</a:t>
            </a: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65892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1051</Words>
  <Application>Microsoft Office PowerPoint</Application>
  <PresentationFormat>Widescreen</PresentationFormat>
  <Paragraphs>142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PowerPoint Presentation</vt:lpstr>
      <vt:lpstr>Malware Hunter: A CNN powered malicious URL detection system</vt:lpstr>
      <vt:lpstr>Introduction</vt:lpstr>
      <vt:lpstr>Literature Survey:</vt:lpstr>
      <vt:lpstr>OBJECTIVES:</vt:lpstr>
      <vt:lpstr>Methodology:</vt:lpstr>
      <vt:lpstr>Dataset:</vt:lpstr>
      <vt:lpstr>Data preprocessing:</vt:lpstr>
      <vt:lpstr>Continuation:</vt:lpstr>
      <vt:lpstr>Model Architecture:</vt:lpstr>
      <vt:lpstr>PowerPoint Presentation</vt:lpstr>
      <vt:lpstr>PowerPoint Presentation</vt:lpstr>
      <vt:lpstr>results: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Anish</dc:creator>
  <cp:lastModifiedBy>Ganesh Mula</cp:lastModifiedBy>
  <cp:revision>2</cp:revision>
  <dcterms:created xsi:type="dcterms:W3CDTF">2022-10-15T07:27:11Z</dcterms:created>
  <dcterms:modified xsi:type="dcterms:W3CDTF">2023-11-10T13:18:22Z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