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Arimo Bold" charset="1" panose="020B0704020202020204"/>
      <p:regular r:id="rId20"/>
    </p:embeddedFont>
    <p:embeddedFont>
      <p:font typeface="Arimo" charset="1" panose="020B0604020202020204"/>
      <p:regular r:id="rId21"/>
    </p:embeddedFont>
    <p:embeddedFont>
      <p:font typeface="Canva Sans" charset="1" panose="020B0503030501040103"/>
      <p:regular r:id="rId22"/>
    </p:embeddedFont>
    <p:embeddedFont>
      <p:font typeface="Canva Sans Bold" charset="1" panose="020B0803030501040103"/>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 red and blue rectangle with black background  Description automatically generated"/>
          <p:cNvSpPr/>
          <p:nvPr/>
        </p:nvSpPr>
        <p:spPr>
          <a:xfrm flipH="false" flipV="false" rot="0">
            <a:off x="158192" y="9621970"/>
            <a:ext cx="1099108" cy="641146"/>
          </a:xfrm>
          <a:custGeom>
            <a:avLst/>
            <a:gdLst/>
            <a:ahLst/>
            <a:cxnLst/>
            <a:rect r="r" b="b" t="t" l="l"/>
            <a:pathLst>
              <a:path h="641146" w="1099108">
                <a:moveTo>
                  <a:pt x="0" y="0"/>
                </a:moveTo>
                <a:lnTo>
                  <a:pt x="1099108" y="0"/>
                </a:lnTo>
                <a:lnTo>
                  <a:pt x="1099108" y="641147"/>
                </a:lnTo>
                <a:lnTo>
                  <a:pt x="0" y="641147"/>
                </a:lnTo>
                <a:lnTo>
                  <a:pt x="0" y="0"/>
                </a:lnTo>
                <a:close/>
              </a:path>
            </a:pathLst>
          </a:custGeom>
          <a:blipFill>
            <a:blip r:embed="rId2"/>
            <a:stretch>
              <a:fillRect l="0" t="0" r="0" b="0"/>
            </a:stretch>
          </a:blipFill>
        </p:spPr>
      </p:sp>
      <p:sp>
        <p:nvSpPr>
          <p:cNvPr name="Freeform 3" id="3" descr="A black and orange logo  Description automatically generated"/>
          <p:cNvSpPr/>
          <p:nvPr/>
        </p:nvSpPr>
        <p:spPr>
          <a:xfrm flipH="false" flipV="false" rot="0">
            <a:off x="14893458" y="9525411"/>
            <a:ext cx="1342350" cy="755073"/>
          </a:xfrm>
          <a:custGeom>
            <a:avLst/>
            <a:gdLst/>
            <a:ahLst/>
            <a:cxnLst/>
            <a:rect r="r" b="b" t="t" l="l"/>
            <a:pathLst>
              <a:path h="755073" w="1342350">
                <a:moveTo>
                  <a:pt x="0" y="0"/>
                </a:moveTo>
                <a:lnTo>
                  <a:pt x="1342350" y="0"/>
                </a:lnTo>
                <a:lnTo>
                  <a:pt x="1342350" y="755073"/>
                </a:lnTo>
                <a:lnTo>
                  <a:pt x="0" y="755073"/>
                </a:lnTo>
                <a:lnTo>
                  <a:pt x="0" y="0"/>
                </a:lnTo>
                <a:close/>
              </a:path>
            </a:pathLst>
          </a:custGeom>
          <a:blipFill>
            <a:blip r:embed="rId3"/>
            <a:stretch>
              <a:fillRect l="0" t="0" r="0" b="0"/>
            </a:stretch>
          </a:blipFill>
        </p:spPr>
      </p:sp>
      <p:sp>
        <p:nvSpPr>
          <p:cNvPr name="Freeform 4" id="4" descr="A close-up of a logo  Description automatically generated"/>
          <p:cNvSpPr/>
          <p:nvPr/>
        </p:nvSpPr>
        <p:spPr>
          <a:xfrm flipH="false" flipV="false" rot="0">
            <a:off x="16516929" y="9674775"/>
            <a:ext cx="1691912" cy="397428"/>
          </a:xfrm>
          <a:custGeom>
            <a:avLst/>
            <a:gdLst/>
            <a:ahLst/>
            <a:cxnLst/>
            <a:rect r="r" b="b" t="t" l="l"/>
            <a:pathLst>
              <a:path h="397428" w="1691912">
                <a:moveTo>
                  <a:pt x="0" y="0"/>
                </a:moveTo>
                <a:lnTo>
                  <a:pt x="1691911" y="0"/>
                </a:lnTo>
                <a:lnTo>
                  <a:pt x="1691911" y="397428"/>
                </a:lnTo>
                <a:lnTo>
                  <a:pt x="0" y="397428"/>
                </a:lnTo>
                <a:lnTo>
                  <a:pt x="0" y="0"/>
                </a:lnTo>
                <a:close/>
              </a:path>
            </a:pathLst>
          </a:custGeom>
          <a:blipFill>
            <a:blip r:embed="rId4"/>
            <a:stretch>
              <a:fillRect l="0" t="-238" r="0" b="-238"/>
            </a:stretch>
          </a:blipFill>
        </p:spPr>
      </p:sp>
      <p:sp>
        <p:nvSpPr>
          <p:cNvPr name="TextBox 5" id="5"/>
          <p:cNvSpPr txBox="true"/>
          <p:nvPr/>
        </p:nvSpPr>
        <p:spPr>
          <a:xfrm rot="0">
            <a:off x="2329476" y="2771559"/>
            <a:ext cx="13629048" cy="1950305"/>
          </a:xfrm>
          <a:prstGeom prst="rect">
            <a:avLst/>
          </a:prstGeom>
        </p:spPr>
        <p:txBody>
          <a:bodyPr anchor="t" rtlCol="false" tIns="0" lIns="0" bIns="0" rIns="0">
            <a:spAutoFit/>
          </a:bodyPr>
          <a:lstStyle/>
          <a:p>
            <a:pPr algn="ctr">
              <a:lnSpc>
                <a:spcPts val="7464"/>
              </a:lnSpc>
            </a:pPr>
          </a:p>
          <a:p>
            <a:pPr algn="ctr">
              <a:lnSpc>
                <a:spcPts val="7464"/>
              </a:lnSpc>
            </a:pPr>
            <a:r>
              <a:rPr lang="en-US" sz="6911">
                <a:solidFill>
                  <a:srgbClr val="000000"/>
                </a:solidFill>
                <a:latin typeface="Arimo Bold"/>
              </a:rPr>
              <a:t>Bank of Baroda Hackathon 2024</a:t>
            </a:r>
          </a:p>
        </p:txBody>
      </p:sp>
      <p:sp>
        <p:nvSpPr>
          <p:cNvPr name="TextBox 6" id="6"/>
          <p:cNvSpPr txBox="true"/>
          <p:nvPr/>
        </p:nvSpPr>
        <p:spPr>
          <a:xfrm rot="0">
            <a:off x="-674410" y="7709842"/>
            <a:ext cx="8137296" cy="1352361"/>
          </a:xfrm>
          <a:prstGeom prst="rect">
            <a:avLst/>
          </a:prstGeom>
        </p:spPr>
        <p:txBody>
          <a:bodyPr anchor="t" rtlCol="false" tIns="0" lIns="0" bIns="0" rIns="0">
            <a:spAutoFit/>
          </a:bodyPr>
          <a:lstStyle/>
          <a:p>
            <a:pPr algn="ctr">
              <a:lnSpc>
                <a:spcPts val="2160"/>
              </a:lnSpc>
            </a:pPr>
            <a:r>
              <a:rPr lang="en-US" sz="1800">
                <a:solidFill>
                  <a:srgbClr val="000000"/>
                </a:solidFill>
                <a:latin typeface="Arimo Bold"/>
              </a:rPr>
              <a:t>Your Team Name : Attention Mavericks</a:t>
            </a:r>
          </a:p>
          <a:p>
            <a:pPr algn="ctr">
              <a:lnSpc>
                <a:spcPts val="2160"/>
              </a:lnSpc>
            </a:pPr>
          </a:p>
          <a:p>
            <a:pPr algn="ctr">
              <a:lnSpc>
                <a:spcPts val="2160"/>
              </a:lnSpc>
            </a:pPr>
            <a:r>
              <a:rPr lang="en-US" sz="1800">
                <a:solidFill>
                  <a:srgbClr val="000000"/>
                </a:solidFill>
                <a:latin typeface="Arimo Bold"/>
              </a:rPr>
              <a:t>Your team bio :</a:t>
            </a:r>
          </a:p>
          <a:p>
            <a:pPr algn="ctr">
              <a:lnSpc>
                <a:spcPts val="2160"/>
              </a:lnSpc>
            </a:pPr>
          </a:p>
          <a:p>
            <a:pPr algn="ctr">
              <a:lnSpc>
                <a:spcPts val="2160"/>
              </a:lnSpc>
            </a:pPr>
            <a:r>
              <a:rPr lang="en-US" sz="1800">
                <a:solidFill>
                  <a:srgbClr val="000000"/>
                </a:solidFill>
                <a:latin typeface="Arimo Bold"/>
              </a:rPr>
              <a:t>Date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 red and blue rectangle with black background  Description automatically generated"/>
          <p:cNvSpPr/>
          <p:nvPr/>
        </p:nvSpPr>
        <p:spPr>
          <a:xfrm flipH="false" flipV="false" rot="0">
            <a:off x="158192" y="9621970"/>
            <a:ext cx="1099108" cy="641146"/>
          </a:xfrm>
          <a:custGeom>
            <a:avLst/>
            <a:gdLst/>
            <a:ahLst/>
            <a:cxnLst/>
            <a:rect r="r" b="b" t="t" l="l"/>
            <a:pathLst>
              <a:path h="641146" w="1099108">
                <a:moveTo>
                  <a:pt x="0" y="0"/>
                </a:moveTo>
                <a:lnTo>
                  <a:pt x="1099108" y="0"/>
                </a:lnTo>
                <a:lnTo>
                  <a:pt x="1099108" y="641147"/>
                </a:lnTo>
                <a:lnTo>
                  <a:pt x="0" y="641147"/>
                </a:lnTo>
                <a:lnTo>
                  <a:pt x="0" y="0"/>
                </a:lnTo>
                <a:close/>
              </a:path>
            </a:pathLst>
          </a:custGeom>
          <a:blipFill>
            <a:blip r:embed="rId2"/>
            <a:stretch>
              <a:fillRect l="0" t="0" r="0" b="0"/>
            </a:stretch>
          </a:blipFill>
        </p:spPr>
      </p:sp>
      <p:sp>
        <p:nvSpPr>
          <p:cNvPr name="Freeform 3" id="3" descr="A black and orange logo  Description automatically generated"/>
          <p:cNvSpPr/>
          <p:nvPr/>
        </p:nvSpPr>
        <p:spPr>
          <a:xfrm flipH="false" flipV="false" rot="0">
            <a:off x="14893458" y="9525411"/>
            <a:ext cx="1342350" cy="755073"/>
          </a:xfrm>
          <a:custGeom>
            <a:avLst/>
            <a:gdLst/>
            <a:ahLst/>
            <a:cxnLst/>
            <a:rect r="r" b="b" t="t" l="l"/>
            <a:pathLst>
              <a:path h="755073" w="1342350">
                <a:moveTo>
                  <a:pt x="0" y="0"/>
                </a:moveTo>
                <a:lnTo>
                  <a:pt x="1342350" y="0"/>
                </a:lnTo>
                <a:lnTo>
                  <a:pt x="1342350" y="755073"/>
                </a:lnTo>
                <a:lnTo>
                  <a:pt x="0" y="755073"/>
                </a:lnTo>
                <a:lnTo>
                  <a:pt x="0" y="0"/>
                </a:lnTo>
                <a:close/>
              </a:path>
            </a:pathLst>
          </a:custGeom>
          <a:blipFill>
            <a:blip r:embed="rId3"/>
            <a:stretch>
              <a:fillRect l="0" t="0" r="0" b="0"/>
            </a:stretch>
          </a:blipFill>
        </p:spPr>
      </p:sp>
      <p:sp>
        <p:nvSpPr>
          <p:cNvPr name="Freeform 4" id="4" descr="A close-up of a logo  Description automatically generated"/>
          <p:cNvSpPr/>
          <p:nvPr/>
        </p:nvSpPr>
        <p:spPr>
          <a:xfrm flipH="false" flipV="false" rot="0">
            <a:off x="16516929" y="9674775"/>
            <a:ext cx="1691912" cy="397428"/>
          </a:xfrm>
          <a:custGeom>
            <a:avLst/>
            <a:gdLst/>
            <a:ahLst/>
            <a:cxnLst/>
            <a:rect r="r" b="b" t="t" l="l"/>
            <a:pathLst>
              <a:path h="397428" w="1691912">
                <a:moveTo>
                  <a:pt x="0" y="0"/>
                </a:moveTo>
                <a:lnTo>
                  <a:pt x="1691911" y="0"/>
                </a:lnTo>
                <a:lnTo>
                  <a:pt x="1691911" y="397428"/>
                </a:lnTo>
                <a:lnTo>
                  <a:pt x="0" y="397428"/>
                </a:lnTo>
                <a:lnTo>
                  <a:pt x="0" y="0"/>
                </a:lnTo>
                <a:close/>
              </a:path>
            </a:pathLst>
          </a:custGeom>
          <a:blipFill>
            <a:blip r:embed="rId4"/>
            <a:stretch>
              <a:fillRect l="0" t="-238" r="0" b="-238"/>
            </a:stretch>
          </a:blipFill>
        </p:spPr>
      </p:sp>
      <p:sp>
        <p:nvSpPr>
          <p:cNvPr name="TextBox 5" id="5"/>
          <p:cNvSpPr txBox="true"/>
          <p:nvPr/>
        </p:nvSpPr>
        <p:spPr>
          <a:xfrm rot="0">
            <a:off x="91425" y="416700"/>
            <a:ext cx="12979093" cy="700200"/>
          </a:xfrm>
          <a:prstGeom prst="rect">
            <a:avLst/>
          </a:prstGeom>
        </p:spPr>
        <p:txBody>
          <a:bodyPr anchor="t" rtlCol="false" tIns="0" lIns="0" bIns="0" rIns="0">
            <a:spAutoFit/>
          </a:bodyPr>
          <a:lstStyle/>
          <a:p>
            <a:pPr algn="l">
              <a:lnSpc>
                <a:spcPts val="5040"/>
              </a:lnSpc>
            </a:pPr>
            <a:r>
              <a:rPr lang="en-US" sz="4200">
                <a:solidFill>
                  <a:srgbClr val="000000"/>
                </a:solidFill>
                <a:latin typeface="Arimo Bold"/>
              </a:rPr>
              <a:t>User Experience</a:t>
            </a:r>
          </a:p>
        </p:txBody>
      </p:sp>
      <p:sp>
        <p:nvSpPr>
          <p:cNvPr name="TextBox 6" id="6"/>
          <p:cNvSpPr txBox="true"/>
          <p:nvPr/>
        </p:nvSpPr>
        <p:spPr>
          <a:xfrm rot="0">
            <a:off x="91425" y="1544681"/>
            <a:ext cx="12175050" cy="371475"/>
          </a:xfrm>
          <a:prstGeom prst="rect">
            <a:avLst/>
          </a:prstGeom>
        </p:spPr>
        <p:txBody>
          <a:bodyPr anchor="t" rtlCol="false" tIns="0" lIns="0" bIns="0" rIns="0">
            <a:spAutoFit/>
          </a:bodyPr>
          <a:lstStyle/>
          <a:p>
            <a:pPr algn="l">
              <a:lnSpc>
                <a:spcPts val="2879"/>
              </a:lnSpc>
            </a:pPr>
            <a:r>
              <a:rPr lang="en-US" sz="2400">
                <a:solidFill>
                  <a:srgbClr val="222222"/>
                </a:solidFill>
                <a:latin typeface="Arimo"/>
              </a:rPr>
              <a:t>How will your idea enhance the user experience? </a:t>
            </a:r>
          </a:p>
        </p:txBody>
      </p:sp>
      <p:sp>
        <p:nvSpPr>
          <p:cNvPr name="TextBox 7" id="7"/>
          <p:cNvSpPr txBox="true"/>
          <p:nvPr/>
        </p:nvSpPr>
        <p:spPr>
          <a:xfrm rot="0">
            <a:off x="158192" y="2297156"/>
            <a:ext cx="16516929" cy="1471930"/>
          </a:xfrm>
          <a:prstGeom prst="rect">
            <a:avLst/>
          </a:prstGeom>
        </p:spPr>
        <p:txBody>
          <a:bodyPr anchor="t" rtlCol="false" tIns="0" lIns="0" bIns="0" rIns="0">
            <a:spAutoFit/>
          </a:bodyPr>
          <a:lstStyle/>
          <a:p>
            <a:pPr algn="l">
              <a:lnSpc>
                <a:spcPts val="3920"/>
              </a:lnSpc>
            </a:pPr>
            <a:r>
              <a:rPr lang="en-US" sz="2800">
                <a:solidFill>
                  <a:srgbClr val="000000"/>
                </a:solidFill>
                <a:latin typeface="Canva Sans Bold"/>
              </a:rPr>
              <a:t>Time-saving</a:t>
            </a:r>
            <a:r>
              <a:rPr lang="en-US" sz="2800">
                <a:solidFill>
                  <a:srgbClr val="000000"/>
                </a:solidFill>
                <a:latin typeface="Canva Sans"/>
              </a:rPr>
              <a:t>: By automating repetitive processes like report preparation, transaction monitoring, and portfolio rebalancing, users and advisors can dedicate more of their time to making more strategic decisions. </a:t>
            </a:r>
          </a:p>
        </p:txBody>
      </p:sp>
      <p:sp>
        <p:nvSpPr>
          <p:cNvPr name="TextBox 8" id="8"/>
          <p:cNvSpPr txBox="true"/>
          <p:nvPr/>
        </p:nvSpPr>
        <p:spPr>
          <a:xfrm rot="0">
            <a:off x="158192" y="4149242"/>
            <a:ext cx="16516929" cy="1471930"/>
          </a:xfrm>
          <a:prstGeom prst="rect">
            <a:avLst/>
          </a:prstGeom>
        </p:spPr>
        <p:txBody>
          <a:bodyPr anchor="t" rtlCol="false" tIns="0" lIns="0" bIns="0" rIns="0">
            <a:spAutoFit/>
          </a:bodyPr>
          <a:lstStyle/>
          <a:p>
            <a:pPr algn="l">
              <a:lnSpc>
                <a:spcPts val="3920"/>
              </a:lnSpc>
            </a:pPr>
            <a:r>
              <a:rPr lang="en-US" sz="2800">
                <a:solidFill>
                  <a:srgbClr val="000000"/>
                </a:solidFill>
                <a:latin typeface="Canva Sans Bold"/>
              </a:rPr>
              <a:t>Personalised Recommendations: </a:t>
            </a:r>
            <a:r>
              <a:rPr lang="en-US" sz="2800">
                <a:solidFill>
                  <a:srgbClr val="000000"/>
                </a:solidFill>
                <a:latin typeface="Canva Sans"/>
              </a:rPr>
              <a:t>To provide tailored investment possibilities and financial plans, LLMs can examine each user's unique financial profile, objectives, and risk tolerance. This ensures that the advise is pertinent and unique to each user. </a:t>
            </a:r>
          </a:p>
        </p:txBody>
      </p:sp>
      <p:sp>
        <p:nvSpPr>
          <p:cNvPr name="TextBox 9" id="9"/>
          <p:cNvSpPr txBox="true"/>
          <p:nvPr/>
        </p:nvSpPr>
        <p:spPr>
          <a:xfrm rot="0">
            <a:off x="158191" y="6040272"/>
            <a:ext cx="16450162" cy="438150"/>
          </a:xfrm>
          <a:prstGeom prst="rect">
            <a:avLst/>
          </a:prstGeom>
        </p:spPr>
        <p:txBody>
          <a:bodyPr anchor="t" rtlCol="false" tIns="0" lIns="0" bIns="0" rIns="0">
            <a:spAutoFit/>
          </a:bodyPr>
          <a:lstStyle/>
          <a:p>
            <a:pPr algn="l">
              <a:lnSpc>
                <a:spcPts val="3360"/>
              </a:lnSpc>
              <a:spcBef>
                <a:spcPct val="0"/>
              </a:spcBef>
            </a:pPr>
          </a:p>
        </p:txBody>
      </p:sp>
      <p:sp>
        <p:nvSpPr>
          <p:cNvPr name="TextBox 10" id="10"/>
          <p:cNvSpPr txBox="true"/>
          <p:nvPr/>
        </p:nvSpPr>
        <p:spPr>
          <a:xfrm rot="0">
            <a:off x="124808" y="6002172"/>
            <a:ext cx="16450162" cy="1471706"/>
          </a:xfrm>
          <a:prstGeom prst="rect">
            <a:avLst/>
          </a:prstGeom>
        </p:spPr>
        <p:txBody>
          <a:bodyPr anchor="t" rtlCol="false" tIns="0" lIns="0" bIns="0" rIns="0">
            <a:spAutoFit/>
          </a:bodyPr>
          <a:lstStyle/>
          <a:p>
            <a:pPr algn="l">
              <a:lnSpc>
                <a:spcPts val="3920"/>
              </a:lnSpc>
            </a:pPr>
            <a:r>
              <a:rPr lang="en-US" sz="2800">
                <a:solidFill>
                  <a:srgbClr val="000000"/>
                </a:solidFill>
                <a:latin typeface="Canva Sans Bold"/>
              </a:rPr>
              <a:t>Instant Feedback</a:t>
            </a:r>
            <a:r>
              <a:rPr lang="en-US" sz="2800">
                <a:solidFill>
                  <a:srgbClr val="000000"/>
                </a:solidFill>
                <a:latin typeface="Canva Sans"/>
              </a:rPr>
              <a:t>: In order to respond quickly to changes, users can get real-time information and updates on their financial situation, the state of the market, and the performance of their investments.</a:t>
            </a:r>
          </a:p>
        </p:txBody>
      </p:sp>
      <p:sp>
        <p:nvSpPr>
          <p:cNvPr name="TextBox 11" id="11"/>
          <p:cNvSpPr txBox="true"/>
          <p:nvPr/>
        </p:nvSpPr>
        <p:spPr>
          <a:xfrm rot="0">
            <a:off x="158191" y="7855102"/>
            <a:ext cx="17259300" cy="976630"/>
          </a:xfrm>
          <a:prstGeom prst="rect">
            <a:avLst/>
          </a:prstGeom>
        </p:spPr>
        <p:txBody>
          <a:bodyPr anchor="t" rtlCol="false" tIns="0" lIns="0" bIns="0" rIns="0">
            <a:spAutoFit/>
          </a:bodyPr>
          <a:lstStyle/>
          <a:p>
            <a:pPr algn="l">
              <a:lnSpc>
                <a:spcPts val="3920"/>
              </a:lnSpc>
            </a:pPr>
            <a:r>
              <a:rPr lang="en-US" sz="2800">
                <a:solidFill>
                  <a:srgbClr val="000000"/>
                </a:solidFill>
                <a:latin typeface="Canva Sans Bold"/>
              </a:rPr>
              <a:t>Reliability and Consistency</a:t>
            </a:r>
            <a:r>
              <a:rPr lang="en-US" sz="2800">
                <a:solidFill>
                  <a:srgbClr val="000000"/>
                </a:solidFill>
                <a:latin typeface="Canva Sans"/>
              </a:rPr>
              <a:t>: Automated procedures minimise the possibility of human error, assuring accurate and reliable completion of regular activities.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 red and blue rectangle with black background  Description automatically generated"/>
          <p:cNvSpPr/>
          <p:nvPr/>
        </p:nvSpPr>
        <p:spPr>
          <a:xfrm flipH="false" flipV="false" rot="0">
            <a:off x="158192" y="9621970"/>
            <a:ext cx="1099108" cy="641146"/>
          </a:xfrm>
          <a:custGeom>
            <a:avLst/>
            <a:gdLst/>
            <a:ahLst/>
            <a:cxnLst/>
            <a:rect r="r" b="b" t="t" l="l"/>
            <a:pathLst>
              <a:path h="641146" w="1099108">
                <a:moveTo>
                  <a:pt x="0" y="0"/>
                </a:moveTo>
                <a:lnTo>
                  <a:pt x="1099108" y="0"/>
                </a:lnTo>
                <a:lnTo>
                  <a:pt x="1099108" y="641147"/>
                </a:lnTo>
                <a:lnTo>
                  <a:pt x="0" y="641147"/>
                </a:lnTo>
                <a:lnTo>
                  <a:pt x="0" y="0"/>
                </a:lnTo>
                <a:close/>
              </a:path>
            </a:pathLst>
          </a:custGeom>
          <a:blipFill>
            <a:blip r:embed="rId2"/>
            <a:stretch>
              <a:fillRect l="0" t="0" r="0" b="0"/>
            </a:stretch>
          </a:blipFill>
        </p:spPr>
      </p:sp>
      <p:sp>
        <p:nvSpPr>
          <p:cNvPr name="Freeform 3" id="3" descr="A black and orange logo  Description automatically generated"/>
          <p:cNvSpPr/>
          <p:nvPr/>
        </p:nvSpPr>
        <p:spPr>
          <a:xfrm flipH="false" flipV="false" rot="0">
            <a:off x="14893458" y="9525411"/>
            <a:ext cx="1342350" cy="755073"/>
          </a:xfrm>
          <a:custGeom>
            <a:avLst/>
            <a:gdLst/>
            <a:ahLst/>
            <a:cxnLst/>
            <a:rect r="r" b="b" t="t" l="l"/>
            <a:pathLst>
              <a:path h="755073" w="1342350">
                <a:moveTo>
                  <a:pt x="0" y="0"/>
                </a:moveTo>
                <a:lnTo>
                  <a:pt x="1342350" y="0"/>
                </a:lnTo>
                <a:lnTo>
                  <a:pt x="1342350" y="755073"/>
                </a:lnTo>
                <a:lnTo>
                  <a:pt x="0" y="755073"/>
                </a:lnTo>
                <a:lnTo>
                  <a:pt x="0" y="0"/>
                </a:lnTo>
                <a:close/>
              </a:path>
            </a:pathLst>
          </a:custGeom>
          <a:blipFill>
            <a:blip r:embed="rId3"/>
            <a:stretch>
              <a:fillRect l="0" t="0" r="0" b="0"/>
            </a:stretch>
          </a:blipFill>
        </p:spPr>
      </p:sp>
      <p:sp>
        <p:nvSpPr>
          <p:cNvPr name="Freeform 4" id="4" descr="A close-up of a logo  Description automatically generated"/>
          <p:cNvSpPr/>
          <p:nvPr/>
        </p:nvSpPr>
        <p:spPr>
          <a:xfrm flipH="false" flipV="false" rot="0">
            <a:off x="16516929" y="9674775"/>
            <a:ext cx="1691912" cy="397428"/>
          </a:xfrm>
          <a:custGeom>
            <a:avLst/>
            <a:gdLst/>
            <a:ahLst/>
            <a:cxnLst/>
            <a:rect r="r" b="b" t="t" l="l"/>
            <a:pathLst>
              <a:path h="397428" w="1691912">
                <a:moveTo>
                  <a:pt x="0" y="0"/>
                </a:moveTo>
                <a:lnTo>
                  <a:pt x="1691911" y="0"/>
                </a:lnTo>
                <a:lnTo>
                  <a:pt x="1691911" y="397428"/>
                </a:lnTo>
                <a:lnTo>
                  <a:pt x="0" y="397428"/>
                </a:lnTo>
                <a:lnTo>
                  <a:pt x="0" y="0"/>
                </a:lnTo>
                <a:close/>
              </a:path>
            </a:pathLst>
          </a:custGeom>
          <a:blipFill>
            <a:blip r:embed="rId4"/>
            <a:stretch>
              <a:fillRect l="0" t="-238" r="0" b="-238"/>
            </a:stretch>
          </a:blipFill>
        </p:spPr>
      </p:sp>
      <p:sp>
        <p:nvSpPr>
          <p:cNvPr name="TextBox 5" id="5"/>
          <p:cNvSpPr txBox="true"/>
          <p:nvPr/>
        </p:nvSpPr>
        <p:spPr>
          <a:xfrm rot="0">
            <a:off x="91425" y="416700"/>
            <a:ext cx="12979093" cy="700200"/>
          </a:xfrm>
          <a:prstGeom prst="rect">
            <a:avLst/>
          </a:prstGeom>
        </p:spPr>
        <p:txBody>
          <a:bodyPr anchor="t" rtlCol="false" tIns="0" lIns="0" bIns="0" rIns="0">
            <a:spAutoFit/>
          </a:bodyPr>
          <a:lstStyle/>
          <a:p>
            <a:pPr algn="l">
              <a:lnSpc>
                <a:spcPts val="5040"/>
              </a:lnSpc>
            </a:pPr>
            <a:r>
              <a:rPr lang="en-US" sz="4200">
                <a:solidFill>
                  <a:srgbClr val="000000"/>
                </a:solidFill>
                <a:latin typeface="Arimo Bold"/>
              </a:rPr>
              <a:t>Scalability</a:t>
            </a:r>
          </a:p>
        </p:txBody>
      </p:sp>
      <p:sp>
        <p:nvSpPr>
          <p:cNvPr name="TextBox 6" id="6"/>
          <p:cNvSpPr txBox="true"/>
          <p:nvPr/>
        </p:nvSpPr>
        <p:spPr>
          <a:xfrm rot="0">
            <a:off x="312938" y="1810538"/>
            <a:ext cx="12175050" cy="733326"/>
          </a:xfrm>
          <a:prstGeom prst="rect">
            <a:avLst/>
          </a:prstGeom>
        </p:spPr>
        <p:txBody>
          <a:bodyPr anchor="t" rtlCol="false" tIns="0" lIns="0" bIns="0" rIns="0">
            <a:spAutoFit/>
          </a:bodyPr>
          <a:lstStyle/>
          <a:p>
            <a:pPr algn="l">
              <a:lnSpc>
                <a:spcPts val="2879"/>
              </a:lnSpc>
            </a:pPr>
            <a:r>
              <a:rPr lang="en-US" sz="2400">
                <a:solidFill>
                  <a:srgbClr val="222222"/>
                </a:solidFill>
                <a:latin typeface="Arimo"/>
              </a:rPr>
              <a:t>How effectively can your solution be scaled to accommodate growth without compromising performance? </a:t>
            </a:r>
          </a:p>
        </p:txBody>
      </p:sp>
      <p:sp>
        <p:nvSpPr>
          <p:cNvPr name="TextBox 7" id="7"/>
          <p:cNvSpPr txBox="true"/>
          <p:nvPr/>
        </p:nvSpPr>
        <p:spPr>
          <a:xfrm rot="0">
            <a:off x="312938" y="2999376"/>
            <a:ext cx="16506962" cy="781050"/>
          </a:xfrm>
          <a:prstGeom prst="rect">
            <a:avLst/>
          </a:prstGeom>
        </p:spPr>
        <p:txBody>
          <a:bodyPr anchor="t" rtlCol="false" tIns="0" lIns="0" bIns="0" rIns="0">
            <a:spAutoFit/>
          </a:bodyPr>
          <a:lstStyle/>
          <a:p>
            <a:pPr algn="l">
              <a:lnSpc>
                <a:spcPts val="3000"/>
              </a:lnSpc>
            </a:pPr>
            <a:r>
              <a:rPr lang="en-US" sz="2500">
                <a:solidFill>
                  <a:srgbClr val="000000"/>
                </a:solidFill>
                <a:latin typeface="Arimo"/>
              </a:rPr>
              <a:t>Ways to scale the solution to accommodate growth without compromising performances are:-</a:t>
            </a:r>
          </a:p>
          <a:p>
            <a:pPr algn="l">
              <a:lnSpc>
                <a:spcPts val="3000"/>
              </a:lnSpc>
              <a:spcBef>
                <a:spcPct val="0"/>
              </a:spcBef>
            </a:pPr>
          </a:p>
        </p:txBody>
      </p:sp>
      <p:sp>
        <p:nvSpPr>
          <p:cNvPr name="TextBox 8" id="8"/>
          <p:cNvSpPr txBox="true"/>
          <p:nvPr/>
        </p:nvSpPr>
        <p:spPr>
          <a:xfrm rot="0">
            <a:off x="1257300" y="3684977"/>
            <a:ext cx="15730269" cy="1733426"/>
          </a:xfrm>
          <a:prstGeom prst="rect">
            <a:avLst/>
          </a:prstGeom>
        </p:spPr>
        <p:txBody>
          <a:bodyPr anchor="t" rtlCol="false" tIns="0" lIns="0" bIns="0" rIns="0">
            <a:spAutoFit/>
          </a:bodyPr>
          <a:lstStyle/>
          <a:p>
            <a:pPr algn="l">
              <a:lnSpc>
                <a:spcPts val="3600"/>
              </a:lnSpc>
            </a:pPr>
            <a:r>
              <a:rPr lang="en-US" sz="3000">
                <a:solidFill>
                  <a:srgbClr val="000000"/>
                </a:solidFill>
                <a:latin typeface="Arimo Bold"/>
              </a:rPr>
              <a:t>Cloud Infrastructure :</a:t>
            </a:r>
          </a:p>
          <a:p>
            <a:pPr algn="l" marL="604528" indent="-302264" lvl="1">
              <a:lnSpc>
                <a:spcPts val="3360"/>
              </a:lnSpc>
              <a:buAutoNum type="arabicPeriod" startAt="1"/>
            </a:pPr>
            <a:r>
              <a:rPr lang="en-US" sz="2800">
                <a:solidFill>
                  <a:srgbClr val="000000"/>
                </a:solidFill>
                <a:latin typeface="Arimo Bold"/>
              </a:rPr>
              <a:t>Elastic Scaling</a:t>
            </a:r>
            <a:r>
              <a:rPr lang="en-US" sz="2800">
                <a:solidFill>
                  <a:srgbClr val="000000"/>
                </a:solidFill>
                <a:latin typeface="Arimo"/>
              </a:rPr>
              <a:t>- Use of cloud based solutions such as Azure.</a:t>
            </a:r>
          </a:p>
          <a:p>
            <a:pPr algn="l" marL="604528" indent="-302264" lvl="1">
              <a:lnSpc>
                <a:spcPts val="3360"/>
              </a:lnSpc>
              <a:spcBef>
                <a:spcPct val="0"/>
              </a:spcBef>
              <a:buAutoNum type="arabicPeriod" startAt="1"/>
            </a:pPr>
            <a:r>
              <a:rPr lang="en-US" sz="2800">
                <a:solidFill>
                  <a:srgbClr val="000000"/>
                </a:solidFill>
                <a:latin typeface="Arimo Bold"/>
              </a:rPr>
              <a:t>Load Balancing</a:t>
            </a:r>
            <a:r>
              <a:rPr lang="en-US" sz="2800">
                <a:solidFill>
                  <a:srgbClr val="000000"/>
                </a:solidFill>
                <a:latin typeface="Arimo"/>
              </a:rPr>
              <a:t>-  Use of load balancer to distribute traffic over multiple servers for smooth functioning.</a:t>
            </a:r>
          </a:p>
        </p:txBody>
      </p:sp>
      <p:sp>
        <p:nvSpPr>
          <p:cNvPr name="TextBox 9" id="9"/>
          <p:cNvSpPr txBox="true"/>
          <p:nvPr/>
        </p:nvSpPr>
        <p:spPr>
          <a:xfrm rot="0">
            <a:off x="1257300" y="5464445"/>
            <a:ext cx="14628833" cy="1733426"/>
          </a:xfrm>
          <a:prstGeom prst="rect">
            <a:avLst/>
          </a:prstGeom>
        </p:spPr>
        <p:txBody>
          <a:bodyPr anchor="t" rtlCol="false" tIns="0" lIns="0" bIns="0" rIns="0">
            <a:spAutoFit/>
          </a:bodyPr>
          <a:lstStyle/>
          <a:p>
            <a:pPr algn="l">
              <a:lnSpc>
                <a:spcPts val="3600"/>
              </a:lnSpc>
            </a:pPr>
            <a:r>
              <a:rPr lang="en-US" sz="3000">
                <a:solidFill>
                  <a:srgbClr val="000000"/>
                </a:solidFill>
                <a:latin typeface="Arimo Bold"/>
              </a:rPr>
              <a:t>Model Optimization :</a:t>
            </a:r>
          </a:p>
          <a:p>
            <a:pPr algn="l" marL="604528" indent="-302264" lvl="1">
              <a:lnSpc>
                <a:spcPts val="3360"/>
              </a:lnSpc>
              <a:buAutoNum type="arabicPeriod" startAt="1"/>
            </a:pPr>
            <a:r>
              <a:rPr lang="en-US" sz="2800">
                <a:solidFill>
                  <a:srgbClr val="000000"/>
                </a:solidFill>
                <a:latin typeface="Arimo Bold"/>
              </a:rPr>
              <a:t>Model Distillation</a:t>
            </a:r>
            <a:r>
              <a:rPr lang="en-US" sz="2800">
                <a:solidFill>
                  <a:srgbClr val="000000"/>
                </a:solidFill>
                <a:latin typeface="Arimo"/>
              </a:rPr>
              <a:t>- Use to create smaller and faster models by retaining most of the accuracy .</a:t>
            </a:r>
          </a:p>
          <a:p>
            <a:pPr algn="l" marL="604528" indent="-302264" lvl="1">
              <a:lnSpc>
                <a:spcPts val="3360"/>
              </a:lnSpc>
              <a:spcBef>
                <a:spcPct val="0"/>
              </a:spcBef>
              <a:buAutoNum type="arabicPeriod" startAt="1"/>
            </a:pPr>
            <a:r>
              <a:rPr lang="en-US" sz="2800">
                <a:solidFill>
                  <a:srgbClr val="000000"/>
                </a:solidFill>
                <a:latin typeface="Arimo Bold"/>
              </a:rPr>
              <a:t>Quantization</a:t>
            </a:r>
            <a:r>
              <a:rPr lang="en-US" sz="2800">
                <a:solidFill>
                  <a:srgbClr val="000000"/>
                </a:solidFill>
                <a:latin typeface="Arimo"/>
              </a:rPr>
              <a:t>- To reduce computational load as well memory footprint of the model.</a:t>
            </a:r>
          </a:p>
        </p:txBody>
      </p:sp>
      <p:sp>
        <p:nvSpPr>
          <p:cNvPr name="TextBox 10" id="10"/>
          <p:cNvSpPr txBox="true"/>
          <p:nvPr/>
        </p:nvSpPr>
        <p:spPr>
          <a:xfrm rot="0">
            <a:off x="1257300" y="7243912"/>
            <a:ext cx="15730269" cy="2152501"/>
          </a:xfrm>
          <a:prstGeom prst="rect">
            <a:avLst/>
          </a:prstGeom>
        </p:spPr>
        <p:txBody>
          <a:bodyPr anchor="t" rtlCol="false" tIns="0" lIns="0" bIns="0" rIns="0">
            <a:spAutoFit/>
          </a:bodyPr>
          <a:lstStyle/>
          <a:p>
            <a:pPr algn="l">
              <a:lnSpc>
                <a:spcPts val="3600"/>
              </a:lnSpc>
            </a:pPr>
            <a:r>
              <a:rPr lang="en-US" sz="3000">
                <a:solidFill>
                  <a:srgbClr val="000000"/>
                </a:solidFill>
                <a:latin typeface="Arimo Bold"/>
              </a:rPr>
              <a:t>Distributed Computing :</a:t>
            </a:r>
          </a:p>
          <a:p>
            <a:pPr algn="l" marL="604528" indent="-302264" lvl="1">
              <a:lnSpc>
                <a:spcPts val="3360"/>
              </a:lnSpc>
              <a:buAutoNum type="arabicPeriod" startAt="1"/>
            </a:pPr>
            <a:r>
              <a:rPr lang="en-US" sz="2800">
                <a:solidFill>
                  <a:srgbClr val="000000"/>
                </a:solidFill>
                <a:latin typeface="Arimo Bold"/>
              </a:rPr>
              <a:t>Parallel Processing</a:t>
            </a:r>
            <a:r>
              <a:rPr lang="en-US" sz="2800">
                <a:solidFill>
                  <a:srgbClr val="000000"/>
                </a:solidFill>
                <a:latin typeface="Arimo"/>
              </a:rPr>
              <a:t>- To process large datasets and complex computations using Apache Spark or TensorFlow Distributed.</a:t>
            </a:r>
          </a:p>
          <a:p>
            <a:pPr algn="l" marL="604528" indent="-302264" lvl="1">
              <a:lnSpc>
                <a:spcPts val="3360"/>
              </a:lnSpc>
              <a:spcBef>
                <a:spcPct val="0"/>
              </a:spcBef>
              <a:buAutoNum type="arabicPeriod" startAt="1"/>
            </a:pPr>
            <a:r>
              <a:rPr lang="en-US" sz="2800">
                <a:solidFill>
                  <a:srgbClr val="000000"/>
                </a:solidFill>
                <a:latin typeface="Arimo Bold"/>
              </a:rPr>
              <a:t>Microservices Architecture</a:t>
            </a:r>
            <a:r>
              <a:rPr lang="en-US" sz="2800">
                <a:solidFill>
                  <a:srgbClr val="000000"/>
                </a:solidFill>
                <a:latin typeface="Arimo"/>
              </a:rPr>
              <a:t>- Breaking large system into smaller independent chunks and that can be scaled individually.</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 red and blue rectangle with black background  Description automatically generated"/>
          <p:cNvSpPr/>
          <p:nvPr/>
        </p:nvSpPr>
        <p:spPr>
          <a:xfrm flipH="false" flipV="false" rot="0">
            <a:off x="158192" y="9621970"/>
            <a:ext cx="1099108" cy="641146"/>
          </a:xfrm>
          <a:custGeom>
            <a:avLst/>
            <a:gdLst/>
            <a:ahLst/>
            <a:cxnLst/>
            <a:rect r="r" b="b" t="t" l="l"/>
            <a:pathLst>
              <a:path h="641146" w="1099108">
                <a:moveTo>
                  <a:pt x="0" y="0"/>
                </a:moveTo>
                <a:lnTo>
                  <a:pt x="1099108" y="0"/>
                </a:lnTo>
                <a:lnTo>
                  <a:pt x="1099108" y="641147"/>
                </a:lnTo>
                <a:lnTo>
                  <a:pt x="0" y="641147"/>
                </a:lnTo>
                <a:lnTo>
                  <a:pt x="0" y="0"/>
                </a:lnTo>
                <a:close/>
              </a:path>
            </a:pathLst>
          </a:custGeom>
          <a:blipFill>
            <a:blip r:embed="rId2"/>
            <a:stretch>
              <a:fillRect l="0" t="0" r="0" b="0"/>
            </a:stretch>
          </a:blipFill>
        </p:spPr>
      </p:sp>
      <p:sp>
        <p:nvSpPr>
          <p:cNvPr name="Freeform 3" id="3" descr="A black and orange logo  Description automatically generated"/>
          <p:cNvSpPr/>
          <p:nvPr/>
        </p:nvSpPr>
        <p:spPr>
          <a:xfrm flipH="false" flipV="false" rot="0">
            <a:off x="14893458" y="9525411"/>
            <a:ext cx="1342350" cy="755073"/>
          </a:xfrm>
          <a:custGeom>
            <a:avLst/>
            <a:gdLst/>
            <a:ahLst/>
            <a:cxnLst/>
            <a:rect r="r" b="b" t="t" l="l"/>
            <a:pathLst>
              <a:path h="755073" w="1342350">
                <a:moveTo>
                  <a:pt x="0" y="0"/>
                </a:moveTo>
                <a:lnTo>
                  <a:pt x="1342350" y="0"/>
                </a:lnTo>
                <a:lnTo>
                  <a:pt x="1342350" y="755073"/>
                </a:lnTo>
                <a:lnTo>
                  <a:pt x="0" y="755073"/>
                </a:lnTo>
                <a:lnTo>
                  <a:pt x="0" y="0"/>
                </a:lnTo>
                <a:close/>
              </a:path>
            </a:pathLst>
          </a:custGeom>
          <a:blipFill>
            <a:blip r:embed="rId3"/>
            <a:stretch>
              <a:fillRect l="0" t="0" r="0" b="0"/>
            </a:stretch>
          </a:blipFill>
        </p:spPr>
      </p:sp>
      <p:sp>
        <p:nvSpPr>
          <p:cNvPr name="Freeform 4" id="4" descr="A close-up of a logo  Description automatically generated"/>
          <p:cNvSpPr/>
          <p:nvPr/>
        </p:nvSpPr>
        <p:spPr>
          <a:xfrm flipH="false" flipV="false" rot="0">
            <a:off x="16516929" y="9674775"/>
            <a:ext cx="1691912" cy="397428"/>
          </a:xfrm>
          <a:custGeom>
            <a:avLst/>
            <a:gdLst/>
            <a:ahLst/>
            <a:cxnLst/>
            <a:rect r="r" b="b" t="t" l="l"/>
            <a:pathLst>
              <a:path h="397428" w="1691912">
                <a:moveTo>
                  <a:pt x="0" y="0"/>
                </a:moveTo>
                <a:lnTo>
                  <a:pt x="1691911" y="0"/>
                </a:lnTo>
                <a:lnTo>
                  <a:pt x="1691911" y="397428"/>
                </a:lnTo>
                <a:lnTo>
                  <a:pt x="0" y="397428"/>
                </a:lnTo>
                <a:lnTo>
                  <a:pt x="0" y="0"/>
                </a:lnTo>
                <a:close/>
              </a:path>
            </a:pathLst>
          </a:custGeom>
          <a:blipFill>
            <a:blip r:embed="rId4"/>
            <a:stretch>
              <a:fillRect l="0" t="-238" r="0" b="-238"/>
            </a:stretch>
          </a:blipFill>
        </p:spPr>
      </p:sp>
      <p:sp>
        <p:nvSpPr>
          <p:cNvPr name="TextBox 5" id="5"/>
          <p:cNvSpPr txBox="true"/>
          <p:nvPr/>
        </p:nvSpPr>
        <p:spPr>
          <a:xfrm rot="0">
            <a:off x="91425" y="416700"/>
            <a:ext cx="12979093" cy="700200"/>
          </a:xfrm>
          <a:prstGeom prst="rect">
            <a:avLst/>
          </a:prstGeom>
        </p:spPr>
        <p:txBody>
          <a:bodyPr anchor="t" rtlCol="false" tIns="0" lIns="0" bIns="0" rIns="0">
            <a:spAutoFit/>
          </a:bodyPr>
          <a:lstStyle/>
          <a:p>
            <a:pPr algn="l">
              <a:lnSpc>
                <a:spcPts val="5040"/>
              </a:lnSpc>
            </a:pPr>
            <a:r>
              <a:rPr lang="en-US" sz="4200">
                <a:solidFill>
                  <a:srgbClr val="000000"/>
                </a:solidFill>
                <a:latin typeface="Arimo Bold"/>
              </a:rPr>
              <a:t>Ease of Deployment and Maintenance</a:t>
            </a:r>
          </a:p>
        </p:txBody>
      </p:sp>
      <p:sp>
        <p:nvSpPr>
          <p:cNvPr name="TextBox 6" id="6"/>
          <p:cNvSpPr txBox="true"/>
          <p:nvPr/>
        </p:nvSpPr>
        <p:spPr>
          <a:xfrm rot="0">
            <a:off x="91425" y="1808850"/>
            <a:ext cx="12175050" cy="371425"/>
          </a:xfrm>
          <a:prstGeom prst="rect">
            <a:avLst/>
          </a:prstGeom>
        </p:spPr>
        <p:txBody>
          <a:bodyPr anchor="t" rtlCol="false" tIns="0" lIns="0" bIns="0" rIns="0">
            <a:spAutoFit/>
          </a:bodyPr>
          <a:lstStyle/>
          <a:p>
            <a:pPr algn="l">
              <a:lnSpc>
                <a:spcPts val="2879"/>
              </a:lnSpc>
            </a:pPr>
            <a:r>
              <a:rPr lang="en-US" sz="2400">
                <a:solidFill>
                  <a:srgbClr val="000000"/>
                </a:solidFill>
                <a:latin typeface="Arimo"/>
              </a:rPr>
              <a:t>How simple is your solution to implement and maintain on an ongoing basis?</a:t>
            </a:r>
          </a:p>
        </p:txBody>
      </p:sp>
      <p:sp>
        <p:nvSpPr>
          <p:cNvPr name="TextBox 7" id="7"/>
          <p:cNvSpPr txBox="true"/>
          <p:nvPr/>
        </p:nvSpPr>
        <p:spPr>
          <a:xfrm rot="0">
            <a:off x="859672" y="2808925"/>
            <a:ext cx="7998578" cy="6948637"/>
          </a:xfrm>
          <a:prstGeom prst="rect">
            <a:avLst/>
          </a:prstGeom>
        </p:spPr>
        <p:txBody>
          <a:bodyPr anchor="t" rtlCol="false" tIns="0" lIns="0" bIns="0" rIns="0">
            <a:spAutoFit/>
          </a:bodyPr>
          <a:lstStyle/>
          <a:p>
            <a:pPr algn="ctr">
              <a:lnSpc>
                <a:spcPts val="5895"/>
              </a:lnSpc>
            </a:pPr>
            <a:r>
              <a:rPr lang="en-US" sz="4399">
                <a:solidFill>
                  <a:srgbClr val="000000"/>
                </a:solidFill>
                <a:latin typeface="Arimo Bold"/>
              </a:rPr>
              <a:t>Implementation</a:t>
            </a:r>
          </a:p>
          <a:p>
            <a:pPr algn="l">
              <a:lnSpc>
                <a:spcPts val="5895"/>
              </a:lnSpc>
            </a:pPr>
          </a:p>
          <a:p>
            <a:pPr algn="l" marL="539759" indent="-269880" lvl="1">
              <a:lnSpc>
                <a:spcPts val="3350"/>
              </a:lnSpc>
              <a:buAutoNum type="arabicPeriod" startAt="1"/>
            </a:pPr>
            <a:r>
              <a:rPr lang="en-US" sz="2500">
                <a:solidFill>
                  <a:srgbClr val="000000"/>
                </a:solidFill>
                <a:latin typeface="Arimo Bold"/>
              </a:rPr>
              <a:t>Leverage Pre-trained Models : </a:t>
            </a:r>
            <a:r>
              <a:rPr lang="en-US" sz="2500">
                <a:solidFill>
                  <a:srgbClr val="000000"/>
                </a:solidFill>
                <a:latin typeface="Arimo"/>
              </a:rPr>
              <a:t>Using pre-trained LLMs from providers like Google, Hugging Face etc. These models can be fine-tuned for financial advisory.</a:t>
            </a:r>
          </a:p>
          <a:p>
            <a:pPr algn="l" marL="539759" indent="-269880" lvl="1">
              <a:lnSpc>
                <a:spcPts val="3350"/>
              </a:lnSpc>
              <a:buAutoNum type="arabicPeriod" startAt="1"/>
            </a:pPr>
            <a:r>
              <a:rPr lang="en-US" sz="2500">
                <a:solidFill>
                  <a:srgbClr val="000000"/>
                </a:solidFill>
                <a:latin typeface="Arimo Bold"/>
              </a:rPr>
              <a:t>Cloud-based Deployment</a:t>
            </a:r>
            <a:r>
              <a:rPr lang="en-US" sz="2500">
                <a:solidFill>
                  <a:srgbClr val="000000"/>
                </a:solidFill>
                <a:latin typeface="Arimo"/>
              </a:rPr>
              <a:t> : Use of cloud services such as Azure Machine Learning for managing and deploying models.</a:t>
            </a:r>
          </a:p>
          <a:p>
            <a:pPr algn="l" marL="539759" indent="-269880" lvl="1">
              <a:lnSpc>
                <a:spcPts val="3350"/>
              </a:lnSpc>
              <a:buAutoNum type="arabicPeriod" startAt="1"/>
            </a:pPr>
            <a:r>
              <a:rPr lang="en-US" sz="2500">
                <a:solidFill>
                  <a:srgbClr val="000000"/>
                </a:solidFill>
                <a:latin typeface="Arimo Bold"/>
              </a:rPr>
              <a:t>APIs : </a:t>
            </a:r>
            <a:r>
              <a:rPr lang="en-US" sz="2500">
                <a:solidFill>
                  <a:srgbClr val="000000"/>
                </a:solidFill>
                <a:latin typeface="Arimo"/>
              </a:rPr>
              <a:t>Use APIs provided by cloud services for integration of LLM models in existing banking applications. </a:t>
            </a:r>
          </a:p>
          <a:p>
            <a:pPr algn="l" marL="539759" indent="-269880" lvl="1">
              <a:lnSpc>
                <a:spcPts val="3350"/>
              </a:lnSpc>
              <a:buAutoNum type="arabicPeriod" startAt="1"/>
            </a:pPr>
            <a:r>
              <a:rPr lang="en-US" sz="2500">
                <a:solidFill>
                  <a:srgbClr val="000000"/>
                </a:solidFill>
                <a:latin typeface="Arimo Bold"/>
              </a:rPr>
              <a:t>Modular Design</a:t>
            </a:r>
            <a:r>
              <a:rPr lang="en-US" sz="2500">
                <a:solidFill>
                  <a:srgbClr val="000000"/>
                </a:solidFill>
                <a:latin typeface="Arimo"/>
              </a:rPr>
              <a:t> : System designing using microservices architecture which components to be developed, scaled and deployed individually.</a:t>
            </a:r>
          </a:p>
        </p:txBody>
      </p:sp>
      <p:sp>
        <p:nvSpPr>
          <p:cNvPr name="TextBox 8" id="8"/>
          <p:cNvSpPr txBox="true"/>
          <p:nvPr/>
        </p:nvSpPr>
        <p:spPr>
          <a:xfrm rot="0">
            <a:off x="9144000" y="2808925"/>
            <a:ext cx="7998578" cy="6110487"/>
          </a:xfrm>
          <a:prstGeom prst="rect">
            <a:avLst/>
          </a:prstGeom>
        </p:spPr>
        <p:txBody>
          <a:bodyPr anchor="t" rtlCol="false" tIns="0" lIns="0" bIns="0" rIns="0">
            <a:spAutoFit/>
          </a:bodyPr>
          <a:lstStyle/>
          <a:p>
            <a:pPr algn="ctr">
              <a:lnSpc>
                <a:spcPts val="5895"/>
              </a:lnSpc>
            </a:pPr>
            <a:r>
              <a:rPr lang="en-US" sz="4399">
                <a:solidFill>
                  <a:srgbClr val="000000"/>
                </a:solidFill>
                <a:latin typeface="Arimo Bold"/>
              </a:rPr>
              <a:t>Maintenance</a:t>
            </a:r>
          </a:p>
          <a:p>
            <a:pPr algn="l">
              <a:lnSpc>
                <a:spcPts val="5895"/>
              </a:lnSpc>
            </a:pPr>
          </a:p>
          <a:p>
            <a:pPr algn="l" marL="539759" indent="-269880" lvl="1">
              <a:lnSpc>
                <a:spcPts val="3350"/>
              </a:lnSpc>
              <a:buAutoNum type="arabicPeriod" startAt="1"/>
            </a:pPr>
            <a:r>
              <a:rPr lang="en-US" sz="2500">
                <a:solidFill>
                  <a:srgbClr val="000000"/>
                </a:solidFill>
                <a:latin typeface="Arimo Bold"/>
              </a:rPr>
              <a:t>CI/CD</a:t>
            </a:r>
            <a:r>
              <a:rPr lang="en-US" sz="2500">
                <a:solidFill>
                  <a:srgbClr val="000000"/>
                </a:solidFill>
                <a:latin typeface="Arimo Bold"/>
              </a:rPr>
              <a:t> : </a:t>
            </a:r>
            <a:r>
              <a:rPr lang="en-US" sz="2500">
                <a:solidFill>
                  <a:srgbClr val="000000"/>
                </a:solidFill>
                <a:latin typeface="Arimo"/>
              </a:rPr>
              <a:t>CI/CD pipelines to automate the deployment of new features and updates, ensuring system must me updated with less manual procedures.</a:t>
            </a:r>
          </a:p>
          <a:p>
            <a:pPr algn="l" marL="539759" indent="-269880" lvl="1">
              <a:lnSpc>
                <a:spcPts val="3350"/>
              </a:lnSpc>
              <a:buAutoNum type="arabicPeriod" startAt="1"/>
            </a:pPr>
            <a:r>
              <a:rPr lang="en-US" sz="2500">
                <a:solidFill>
                  <a:srgbClr val="000000"/>
                </a:solidFill>
                <a:latin typeface="Arimo Bold"/>
              </a:rPr>
              <a:t>Admin Dashboard</a:t>
            </a:r>
            <a:r>
              <a:rPr lang="en-US" sz="2500">
                <a:solidFill>
                  <a:srgbClr val="000000"/>
                </a:solidFill>
                <a:latin typeface="Arimo"/>
              </a:rPr>
              <a:t> : User-friendly dashboard for monitoring and managing the system.</a:t>
            </a:r>
          </a:p>
          <a:p>
            <a:pPr algn="l" marL="539759" indent="-269880" lvl="1">
              <a:lnSpc>
                <a:spcPts val="3350"/>
              </a:lnSpc>
              <a:buAutoNum type="arabicPeriod" startAt="1"/>
            </a:pPr>
            <a:r>
              <a:rPr lang="en-US" sz="2500">
                <a:solidFill>
                  <a:srgbClr val="000000"/>
                </a:solidFill>
                <a:latin typeface="Arimo Bold"/>
              </a:rPr>
              <a:t>Managed Cloud Services : </a:t>
            </a:r>
            <a:r>
              <a:rPr lang="en-US" sz="2500">
                <a:solidFill>
                  <a:srgbClr val="000000"/>
                </a:solidFill>
                <a:latin typeface="Arimo"/>
              </a:rPr>
              <a:t>Use of cloud services helps in upgrading software or hardware system automatically according to the needs. </a:t>
            </a:r>
          </a:p>
          <a:p>
            <a:pPr algn="l" marL="539759" indent="-269880" lvl="1">
              <a:lnSpc>
                <a:spcPts val="3350"/>
              </a:lnSpc>
              <a:buAutoNum type="arabicPeriod" startAt="1"/>
            </a:pPr>
            <a:r>
              <a:rPr lang="en-US" sz="2500">
                <a:solidFill>
                  <a:srgbClr val="000000"/>
                </a:solidFill>
                <a:latin typeface="Arimo Bold"/>
              </a:rPr>
              <a:t>Comprehensive Documentations</a:t>
            </a:r>
            <a:r>
              <a:rPr lang="en-US" sz="2500">
                <a:solidFill>
                  <a:srgbClr val="000000"/>
                </a:solidFill>
                <a:latin typeface="Arimo"/>
              </a:rPr>
              <a:t> : Maintaining complete documentation for installation, integration, usage and troubleshooting.</a:t>
            </a:r>
          </a:p>
        </p:txBody>
      </p:sp>
      <p:sp>
        <p:nvSpPr>
          <p:cNvPr name="AutoShape 9" id="9"/>
          <p:cNvSpPr/>
          <p:nvPr/>
        </p:nvSpPr>
        <p:spPr>
          <a:xfrm>
            <a:off x="8991600" y="2885125"/>
            <a:ext cx="19050" cy="6864845"/>
          </a:xfrm>
          <a:prstGeom prst="line">
            <a:avLst/>
          </a:prstGeom>
          <a:ln cap="flat" w="19050">
            <a:solidFill>
              <a:srgbClr val="000000"/>
            </a:solidFill>
            <a:prstDash val="solid"/>
            <a:headEnd type="none" len="sm" w="sm"/>
            <a:tailEnd type="none" len="sm" w="sm"/>
          </a:ln>
        </p:spPr>
      </p:sp>
      <p:sp>
        <p:nvSpPr>
          <p:cNvPr name="AutoShape 10" id="10"/>
          <p:cNvSpPr/>
          <p:nvPr/>
        </p:nvSpPr>
        <p:spPr>
          <a:xfrm>
            <a:off x="9048750" y="2875574"/>
            <a:ext cx="19050" cy="6864845"/>
          </a:xfrm>
          <a:prstGeom prst="line">
            <a:avLst/>
          </a:prstGeom>
          <a:ln cap="flat" w="19050">
            <a:solidFill>
              <a:srgbClr val="000000"/>
            </a:solidFill>
            <a:prstDash val="solid"/>
            <a:headEnd type="none" len="sm" w="sm"/>
            <a:tailEnd type="none" len="sm" w="sm"/>
          </a:ln>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 red and blue rectangle with black background  Description automatically generated"/>
          <p:cNvSpPr/>
          <p:nvPr/>
        </p:nvSpPr>
        <p:spPr>
          <a:xfrm flipH="false" flipV="false" rot="0">
            <a:off x="158192" y="9621970"/>
            <a:ext cx="1099108" cy="641146"/>
          </a:xfrm>
          <a:custGeom>
            <a:avLst/>
            <a:gdLst/>
            <a:ahLst/>
            <a:cxnLst/>
            <a:rect r="r" b="b" t="t" l="l"/>
            <a:pathLst>
              <a:path h="641146" w="1099108">
                <a:moveTo>
                  <a:pt x="0" y="0"/>
                </a:moveTo>
                <a:lnTo>
                  <a:pt x="1099108" y="0"/>
                </a:lnTo>
                <a:lnTo>
                  <a:pt x="1099108" y="641147"/>
                </a:lnTo>
                <a:lnTo>
                  <a:pt x="0" y="641147"/>
                </a:lnTo>
                <a:lnTo>
                  <a:pt x="0" y="0"/>
                </a:lnTo>
                <a:close/>
              </a:path>
            </a:pathLst>
          </a:custGeom>
          <a:blipFill>
            <a:blip r:embed="rId2"/>
            <a:stretch>
              <a:fillRect l="0" t="0" r="0" b="0"/>
            </a:stretch>
          </a:blipFill>
        </p:spPr>
      </p:sp>
      <p:sp>
        <p:nvSpPr>
          <p:cNvPr name="Freeform 3" id="3" descr="A black and orange logo  Description automatically generated"/>
          <p:cNvSpPr/>
          <p:nvPr/>
        </p:nvSpPr>
        <p:spPr>
          <a:xfrm flipH="false" flipV="false" rot="0">
            <a:off x="14893458" y="9525411"/>
            <a:ext cx="1342350" cy="755073"/>
          </a:xfrm>
          <a:custGeom>
            <a:avLst/>
            <a:gdLst/>
            <a:ahLst/>
            <a:cxnLst/>
            <a:rect r="r" b="b" t="t" l="l"/>
            <a:pathLst>
              <a:path h="755073" w="1342350">
                <a:moveTo>
                  <a:pt x="0" y="0"/>
                </a:moveTo>
                <a:lnTo>
                  <a:pt x="1342350" y="0"/>
                </a:lnTo>
                <a:lnTo>
                  <a:pt x="1342350" y="755073"/>
                </a:lnTo>
                <a:lnTo>
                  <a:pt x="0" y="755073"/>
                </a:lnTo>
                <a:lnTo>
                  <a:pt x="0" y="0"/>
                </a:lnTo>
                <a:close/>
              </a:path>
            </a:pathLst>
          </a:custGeom>
          <a:blipFill>
            <a:blip r:embed="rId3"/>
            <a:stretch>
              <a:fillRect l="0" t="0" r="0" b="0"/>
            </a:stretch>
          </a:blipFill>
        </p:spPr>
      </p:sp>
      <p:sp>
        <p:nvSpPr>
          <p:cNvPr name="Freeform 4" id="4" descr="A close-up of a logo  Description automatically generated"/>
          <p:cNvSpPr/>
          <p:nvPr/>
        </p:nvSpPr>
        <p:spPr>
          <a:xfrm flipH="false" flipV="false" rot="0">
            <a:off x="16516929" y="9674775"/>
            <a:ext cx="1691912" cy="397428"/>
          </a:xfrm>
          <a:custGeom>
            <a:avLst/>
            <a:gdLst/>
            <a:ahLst/>
            <a:cxnLst/>
            <a:rect r="r" b="b" t="t" l="l"/>
            <a:pathLst>
              <a:path h="397428" w="1691912">
                <a:moveTo>
                  <a:pt x="0" y="0"/>
                </a:moveTo>
                <a:lnTo>
                  <a:pt x="1691911" y="0"/>
                </a:lnTo>
                <a:lnTo>
                  <a:pt x="1691911" y="397428"/>
                </a:lnTo>
                <a:lnTo>
                  <a:pt x="0" y="397428"/>
                </a:lnTo>
                <a:lnTo>
                  <a:pt x="0" y="0"/>
                </a:lnTo>
                <a:close/>
              </a:path>
            </a:pathLst>
          </a:custGeom>
          <a:blipFill>
            <a:blip r:embed="rId4"/>
            <a:stretch>
              <a:fillRect l="0" t="-238" r="0" b="-238"/>
            </a:stretch>
          </a:blipFill>
        </p:spPr>
      </p:sp>
      <p:sp>
        <p:nvSpPr>
          <p:cNvPr name="TextBox 5" id="5"/>
          <p:cNvSpPr txBox="true"/>
          <p:nvPr/>
        </p:nvSpPr>
        <p:spPr>
          <a:xfrm rot="0">
            <a:off x="91425" y="416700"/>
            <a:ext cx="12979093" cy="700200"/>
          </a:xfrm>
          <a:prstGeom prst="rect">
            <a:avLst/>
          </a:prstGeom>
        </p:spPr>
        <p:txBody>
          <a:bodyPr anchor="t" rtlCol="false" tIns="0" lIns="0" bIns="0" rIns="0">
            <a:spAutoFit/>
          </a:bodyPr>
          <a:lstStyle/>
          <a:p>
            <a:pPr algn="l">
              <a:lnSpc>
                <a:spcPts val="5040"/>
              </a:lnSpc>
            </a:pPr>
            <a:r>
              <a:rPr lang="en-US" sz="4200">
                <a:solidFill>
                  <a:srgbClr val="000000"/>
                </a:solidFill>
                <a:latin typeface="Arimo Bold"/>
              </a:rPr>
              <a:t>Security Considerations</a:t>
            </a:r>
          </a:p>
        </p:txBody>
      </p:sp>
      <p:sp>
        <p:nvSpPr>
          <p:cNvPr name="TextBox 6" id="6"/>
          <p:cNvSpPr txBox="true"/>
          <p:nvPr/>
        </p:nvSpPr>
        <p:spPr>
          <a:xfrm rot="0">
            <a:off x="91425" y="1808850"/>
            <a:ext cx="12175050" cy="371425"/>
          </a:xfrm>
          <a:prstGeom prst="rect">
            <a:avLst/>
          </a:prstGeom>
        </p:spPr>
        <p:txBody>
          <a:bodyPr anchor="t" rtlCol="false" tIns="0" lIns="0" bIns="0" rIns="0">
            <a:spAutoFit/>
          </a:bodyPr>
          <a:lstStyle/>
          <a:p>
            <a:pPr algn="l">
              <a:lnSpc>
                <a:spcPts val="2879"/>
              </a:lnSpc>
            </a:pPr>
            <a:r>
              <a:rPr lang="en-US" sz="2400">
                <a:solidFill>
                  <a:srgbClr val="222222"/>
                </a:solidFill>
                <a:latin typeface="Arimo"/>
              </a:rPr>
              <a:t>What measures are incorporated to ensure the security and integrity of your solution?</a:t>
            </a:r>
          </a:p>
        </p:txBody>
      </p:sp>
      <p:sp>
        <p:nvSpPr>
          <p:cNvPr name="TextBox 7" id="7"/>
          <p:cNvSpPr txBox="true"/>
          <p:nvPr/>
        </p:nvSpPr>
        <p:spPr>
          <a:xfrm rot="0">
            <a:off x="707746" y="3379082"/>
            <a:ext cx="5724474" cy="5074092"/>
          </a:xfrm>
          <a:prstGeom prst="rect">
            <a:avLst/>
          </a:prstGeom>
        </p:spPr>
        <p:txBody>
          <a:bodyPr anchor="t" rtlCol="false" tIns="0" lIns="0" bIns="0" rIns="0">
            <a:spAutoFit/>
          </a:bodyPr>
          <a:lstStyle/>
          <a:p>
            <a:pPr algn="ctr">
              <a:lnSpc>
                <a:spcPts val="6951"/>
              </a:lnSpc>
            </a:pPr>
            <a:r>
              <a:rPr lang="en-US" sz="4399">
                <a:solidFill>
                  <a:srgbClr val="000000"/>
                </a:solidFill>
                <a:latin typeface="Arimo Bold"/>
              </a:rPr>
              <a:t>Data Security</a:t>
            </a:r>
          </a:p>
          <a:p>
            <a:pPr algn="l">
              <a:lnSpc>
                <a:spcPts val="6951"/>
              </a:lnSpc>
            </a:pPr>
          </a:p>
          <a:p>
            <a:pPr algn="l" marL="604528" indent="-302264" lvl="1">
              <a:lnSpc>
                <a:spcPts val="4424"/>
              </a:lnSpc>
              <a:buAutoNum type="arabicPeriod" startAt="1"/>
            </a:pPr>
            <a:r>
              <a:rPr lang="en-US" sz="2800">
                <a:solidFill>
                  <a:srgbClr val="000000"/>
                </a:solidFill>
                <a:latin typeface="Arimo Bold"/>
              </a:rPr>
              <a:t>Data Encryption</a:t>
            </a:r>
          </a:p>
          <a:p>
            <a:pPr algn="l" marL="604528" indent="-302264" lvl="1">
              <a:lnSpc>
                <a:spcPts val="4424"/>
              </a:lnSpc>
              <a:buAutoNum type="arabicPeriod" startAt="1"/>
            </a:pPr>
            <a:r>
              <a:rPr lang="en-US" sz="2800">
                <a:solidFill>
                  <a:srgbClr val="000000"/>
                </a:solidFill>
                <a:latin typeface="Arimo Bold"/>
              </a:rPr>
              <a:t>Access Control </a:t>
            </a:r>
            <a:r>
              <a:rPr lang="en-US" sz="2800">
                <a:solidFill>
                  <a:srgbClr val="000000"/>
                </a:solidFill>
                <a:latin typeface="Arimo"/>
              </a:rPr>
              <a:t>(Role Based Control and multi-factor authentication)</a:t>
            </a:r>
          </a:p>
          <a:p>
            <a:pPr algn="l" marL="604528" indent="-302264" lvl="1">
              <a:lnSpc>
                <a:spcPts val="4424"/>
              </a:lnSpc>
              <a:buAutoNum type="arabicPeriod" startAt="1"/>
            </a:pPr>
            <a:r>
              <a:rPr lang="en-US" sz="2800">
                <a:solidFill>
                  <a:srgbClr val="000000"/>
                </a:solidFill>
                <a:latin typeface="Arimo Bold"/>
              </a:rPr>
              <a:t>Data Masking and Anonymization</a:t>
            </a:r>
          </a:p>
        </p:txBody>
      </p:sp>
      <p:sp>
        <p:nvSpPr>
          <p:cNvPr name="TextBox 8" id="8"/>
          <p:cNvSpPr txBox="true"/>
          <p:nvPr/>
        </p:nvSpPr>
        <p:spPr>
          <a:xfrm rot="0">
            <a:off x="6336970" y="3405485"/>
            <a:ext cx="5724474" cy="4521691"/>
          </a:xfrm>
          <a:prstGeom prst="rect">
            <a:avLst/>
          </a:prstGeom>
        </p:spPr>
        <p:txBody>
          <a:bodyPr anchor="t" rtlCol="false" tIns="0" lIns="0" bIns="0" rIns="0">
            <a:spAutoFit/>
          </a:bodyPr>
          <a:lstStyle/>
          <a:p>
            <a:pPr algn="ctr">
              <a:lnSpc>
                <a:spcPts val="6951"/>
              </a:lnSpc>
            </a:pPr>
            <a:r>
              <a:rPr lang="en-US" sz="4399">
                <a:solidFill>
                  <a:srgbClr val="000000"/>
                </a:solidFill>
                <a:latin typeface="Arimo Bold"/>
              </a:rPr>
              <a:t>System Integrity</a:t>
            </a:r>
          </a:p>
          <a:p>
            <a:pPr algn="l">
              <a:lnSpc>
                <a:spcPts val="6951"/>
              </a:lnSpc>
            </a:pPr>
          </a:p>
          <a:p>
            <a:pPr algn="l" marL="604528" indent="-302264" lvl="1">
              <a:lnSpc>
                <a:spcPts val="4424"/>
              </a:lnSpc>
              <a:buAutoNum type="arabicPeriod" startAt="1"/>
            </a:pPr>
            <a:r>
              <a:rPr lang="en-US" sz="2800">
                <a:solidFill>
                  <a:srgbClr val="000000"/>
                </a:solidFill>
                <a:latin typeface="Arimo Bold"/>
              </a:rPr>
              <a:t>Secure Development Process (</a:t>
            </a:r>
            <a:r>
              <a:rPr lang="en-US" sz="2800">
                <a:solidFill>
                  <a:srgbClr val="000000"/>
                </a:solidFill>
                <a:latin typeface="Arimo"/>
              </a:rPr>
              <a:t>Code Reviews and Audits, Maintaining Coding Standard)</a:t>
            </a:r>
          </a:p>
          <a:p>
            <a:pPr algn="l" marL="604528" indent="-302264" lvl="1">
              <a:lnSpc>
                <a:spcPts val="4424"/>
              </a:lnSpc>
              <a:buAutoNum type="arabicPeriod" startAt="1"/>
            </a:pPr>
            <a:r>
              <a:rPr lang="en-US" sz="2800">
                <a:solidFill>
                  <a:srgbClr val="000000"/>
                </a:solidFill>
                <a:latin typeface="Arimo Bold"/>
              </a:rPr>
              <a:t>Regular Patching and Updates</a:t>
            </a:r>
          </a:p>
        </p:txBody>
      </p:sp>
      <p:sp>
        <p:nvSpPr>
          <p:cNvPr name="TextBox 9" id="9"/>
          <p:cNvSpPr txBox="true"/>
          <p:nvPr/>
        </p:nvSpPr>
        <p:spPr>
          <a:xfrm rot="0">
            <a:off x="12245985" y="2502857"/>
            <a:ext cx="5724474" cy="5950317"/>
          </a:xfrm>
          <a:prstGeom prst="rect">
            <a:avLst/>
          </a:prstGeom>
        </p:spPr>
        <p:txBody>
          <a:bodyPr anchor="t" rtlCol="false" tIns="0" lIns="0" bIns="0" rIns="0">
            <a:spAutoFit/>
          </a:bodyPr>
          <a:lstStyle/>
          <a:p>
            <a:pPr algn="ctr">
              <a:lnSpc>
                <a:spcPts val="6951"/>
              </a:lnSpc>
            </a:pPr>
            <a:r>
              <a:rPr lang="en-US" sz="4399">
                <a:solidFill>
                  <a:srgbClr val="000000"/>
                </a:solidFill>
                <a:latin typeface="Arimo Bold"/>
              </a:rPr>
              <a:t>Monitoring and Incident Response</a:t>
            </a:r>
          </a:p>
          <a:p>
            <a:pPr algn="l">
              <a:lnSpc>
                <a:spcPts val="6951"/>
              </a:lnSpc>
            </a:pPr>
          </a:p>
          <a:p>
            <a:pPr algn="l" marL="604528" indent="-302264" lvl="1">
              <a:lnSpc>
                <a:spcPts val="4424"/>
              </a:lnSpc>
              <a:buAutoNum type="arabicPeriod" startAt="1"/>
            </a:pPr>
            <a:r>
              <a:rPr lang="en-US" sz="2800">
                <a:solidFill>
                  <a:srgbClr val="000000"/>
                </a:solidFill>
                <a:latin typeface="Arimo Bold"/>
              </a:rPr>
              <a:t>Intrusion Detection and Prevention </a:t>
            </a:r>
            <a:r>
              <a:rPr lang="en-US" sz="2800">
                <a:solidFill>
                  <a:srgbClr val="000000"/>
                </a:solidFill>
                <a:latin typeface="Arimo"/>
              </a:rPr>
              <a:t>(monitoring and preventing suspicious and potential threats)</a:t>
            </a:r>
          </a:p>
          <a:p>
            <a:pPr algn="l" marL="604528" indent="-302264" lvl="1">
              <a:lnSpc>
                <a:spcPts val="4424"/>
              </a:lnSpc>
              <a:buAutoNum type="arabicPeriod" startAt="1"/>
            </a:pPr>
            <a:r>
              <a:rPr lang="en-US" sz="2800">
                <a:solidFill>
                  <a:srgbClr val="000000"/>
                </a:solidFill>
                <a:latin typeface="Arimo Bold"/>
              </a:rPr>
              <a:t>Logging and Monitoring</a:t>
            </a:r>
          </a:p>
          <a:p>
            <a:pPr algn="l" marL="604528" indent="-302264" lvl="1">
              <a:lnSpc>
                <a:spcPts val="4424"/>
              </a:lnSpc>
              <a:buAutoNum type="arabicPeriod" startAt="1"/>
            </a:pPr>
            <a:r>
              <a:rPr lang="en-US" sz="2800">
                <a:solidFill>
                  <a:srgbClr val="000000"/>
                </a:solidFill>
                <a:latin typeface="Arimo Bold"/>
              </a:rPr>
              <a:t>Incident Response Team</a:t>
            </a:r>
          </a:p>
        </p:txBody>
      </p:sp>
      <p:sp>
        <p:nvSpPr>
          <p:cNvPr name="AutoShape 10" id="10"/>
          <p:cNvSpPr/>
          <p:nvPr/>
        </p:nvSpPr>
        <p:spPr>
          <a:xfrm>
            <a:off x="6159900" y="3812475"/>
            <a:ext cx="19050" cy="4114700"/>
          </a:xfrm>
          <a:prstGeom prst="line">
            <a:avLst/>
          </a:prstGeom>
          <a:ln cap="flat" w="38100">
            <a:solidFill>
              <a:srgbClr val="000000"/>
            </a:solidFill>
            <a:prstDash val="solid"/>
            <a:headEnd type="none" len="sm" w="sm"/>
            <a:tailEnd type="none" len="sm" w="sm"/>
          </a:ln>
        </p:spPr>
      </p:sp>
      <p:sp>
        <p:nvSpPr>
          <p:cNvPr name="AutoShape 11" id="11"/>
          <p:cNvSpPr/>
          <p:nvPr/>
        </p:nvSpPr>
        <p:spPr>
          <a:xfrm>
            <a:off x="12084060" y="3821876"/>
            <a:ext cx="0" cy="4114949"/>
          </a:xfrm>
          <a:prstGeom prst="line">
            <a:avLst/>
          </a:prstGeom>
          <a:ln cap="flat" w="38100">
            <a:solidFill>
              <a:srgbClr val="000000"/>
            </a:solidFill>
            <a:prstDash val="solid"/>
            <a:headEnd type="none" len="sm" w="sm"/>
            <a:tailEnd type="none" len="sm" w="sm"/>
          </a:ln>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F6B11"/>
        </a:solidFill>
      </p:bgPr>
    </p:bg>
    <p:spTree>
      <p:nvGrpSpPr>
        <p:cNvPr id="1" name=""/>
        <p:cNvGrpSpPr/>
        <p:nvPr/>
      </p:nvGrpSpPr>
      <p:grpSpPr>
        <a:xfrm>
          <a:off x="0" y="0"/>
          <a:ext cx="0" cy="0"/>
          <a:chOff x="0" y="0"/>
          <a:chExt cx="0" cy="0"/>
        </a:xfrm>
      </p:grpSpPr>
      <p:sp>
        <p:nvSpPr>
          <p:cNvPr name="Freeform 2" id="2" descr="A red and blue rectangle with black background  Description automatically generated"/>
          <p:cNvSpPr/>
          <p:nvPr/>
        </p:nvSpPr>
        <p:spPr>
          <a:xfrm flipH="false" flipV="false" rot="0">
            <a:off x="158192" y="9621970"/>
            <a:ext cx="1099108" cy="641146"/>
          </a:xfrm>
          <a:custGeom>
            <a:avLst/>
            <a:gdLst/>
            <a:ahLst/>
            <a:cxnLst/>
            <a:rect r="r" b="b" t="t" l="l"/>
            <a:pathLst>
              <a:path h="641146" w="1099108">
                <a:moveTo>
                  <a:pt x="0" y="0"/>
                </a:moveTo>
                <a:lnTo>
                  <a:pt x="1099108" y="0"/>
                </a:lnTo>
                <a:lnTo>
                  <a:pt x="1099108" y="641147"/>
                </a:lnTo>
                <a:lnTo>
                  <a:pt x="0" y="641147"/>
                </a:lnTo>
                <a:lnTo>
                  <a:pt x="0" y="0"/>
                </a:lnTo>
                <a:close/>
              </a:path>
            </a:pathLst>
          </a:custGeom>
          <a:blipFill>
            <a:blip r:embed="rId2"/>
            <a:stretch>
              <a:fillRect l="0" t="0" r="0" b="0"/>
            </a:stretch>
          </a:blipFill>
        </p:spPr>
      </p:sp>
      <p:sp>
        <p:nvSpPr>
          <p:cNvPr name="Freeform 3" id="3" descr="A black and orange logo  Description automatically generated"/>
          <p:cNvSpPr/>
          <p:nvPr/>
        </p:nvSpPr>
        <p:spPr>
          <a:xfrm flipH="false" flipV="false" rot="0">
            <a:off x="14893458" y="9525411"/>
            <a:ext cx="1342350" cy="755073"/>
          </a:xfrm>
          <a:custGeom>
            <a:avLst/>
            <a:gdLst/>
            <a:ahLst/>
            <a:cxnLst/>
            <a:rect r="r" b="b" t="t" l="l"/>
            <a:pathLst>
              <a:path h="755073" w="1342350">
                <a:moveTo>
                  <a:pt x="0" y="0"/>
                </a:moveTo>
                <a:lnTo>
                  <a:pt x="1342350" y="0"/>
                </a:lnTo>
                <a:lnTo>
                  <a:pt x="1342350" y="755073"/>
                </a:lnTo>
                <a:lnTo>
                  <a:pt x="0" y="755073"/>
                </a:lnTo>
                <a:lnTo>
                  <a:pt x="0" y="0"/>
                </a:lnTo>
                <a:close/>
              </a:path>
            </a:pathLst>
          </a:custGeom>
          <a:blipFill>
            <a:blip r:embed="rId3"/>
            <a:stretch>
              <a:fillRect l="0" t="0" r="0" b="0"/>
            </a:stretch>
          </a:blipFill>
        </p:spPr>
      </p:sp>
      <p:sp>
        <p:nvSpPr>
          <p:cNvPr name="Freeform 4" id="4" descr="A close-up of a logo  Description automatically generated"/>
          <p:cNvSpPr/>
          <p:nvPr/>
        </p:nvSpPr>
        <p:spPr>
          <a:xfrm flipH="false" flipV="false" rot="0">
            <a:off x="16516929" y="9674775"/>
            <a:ext cx="1691912" cy="397428"/>
          </a:xfrm>
          <a:custGeom>
            <a:avLst/>
            <a:gdLst/>
            <a:ahLst/>
            <a:cxnLst/>
            <a:rect r="r" b="b" t="t" l="l"/>
            <a:pathLst>
              <a:path h="397428" w="1691912">
                <a:moveTo>
                  <a:pt x="0" y="0"/>
                </a:moveTo>
                <a:lnTo>
                  <a:pt x="1691911" y="0"/>
                </a:lnTo>
                <a:lnTo>
                  <a:pt x="1691911" y="397428"/>
                </a:lnTo>
                <a:lnTo>
                  <a:pt x="0" y="397428"/>
                </a:lnTo>
                <a:lnTo>
                  <a:pt x="0" y="0"/>
                </a:lnTo>
                <a:close/>
              </a:path>
            </a:pathLst>
          </a:custGeom>
          <a:blipFill>
            <a:blip r:embed="rId4"/>
            <a:stretch>
              <a:fillRect l="0" t="-238" r="0" b="-238"/>
            </a:stretch>
          </a:blipFill>
        </p:spPr>
      </p:sp>
      <p:sp>
        <p:nvSpPr>
          <p:cNvPr name="TextBox 5" id="5"/>
          <p:cNvSpPr txBox="true"/>
          <p:nvPr/>
        </p:nvSpPr>
        <p:spPr>
          <a:xfrm rot="0">
            <a:off x="704346" y="4485684"/>
            <a:ext cx="12791100" cy="1086825"/>
          </a:xfrm>
          <a:prstGeom prst="rect">
            <a:avLst/>
          </a:prstGeom>
        </p:spPr>
        <p:txBody>
          <a:bodyPr anchor="t" rtlCol="false" tIns="0" lIns="0" bIns="0" rIns="0">
            <a:spAutoFit/>
          </a:bodyPr>
          <a:lstStyle/>
          <a:p>
            <a:pPr algn="l">
              <a:lnSpc>
                <a:spcPts val="6480"/>
              </a:lnSpc>
            </a:pPr>
            <a:r>
              <a:rPr lang="en-US" sz="5400">
                <a:solidFill>
                  <a:srgbClr val="FFFFFF"/>
                </a:solidFill>
                <a:latin typeface="Arimo Bold"/>
              </a:rPr>
              <a:t>Thank You</a:t>
            </a:r>
          </a:p>
        </p:txBody>
      </p:sp>
      <p:sp>
        <p:nvSpPr>
          <p:cNvPr name="TextBox 6" id="6"/>
          <p:cNvSpPr txBox="true"/>
          <p:nvPr/>
        </p:nvSpPr>
        <p:spPr>
          <a:xfrm rot="0">
            <a:off x="706502" y="5621934"/>
            <a:ext cx="6655800" cy="2028825"/>
          </a:xfrm>
          <a:prstGeom prst="rect">
            <a:avLst/>
          </a:prstGeom>
        </p:spPr>
        <p:txBody>
          <a:bodyPr anchor="t" rtlCol="false" tIns="0" lIns="0" bIns="0" rIns="0">
            <a:spAutoFit/>
          </a:bodyPr>
          <a:lstStyle/>
          <a:p>
            <a:pPr algn="l">
              <a:lnSpc>
                <a:spcPts val="4050"/>
              </a:lnSpc>
            </a:pPr>
            <a:r>
              <a:rPr lang="en-US" sz="2250">
                <a:solidFill>
                  <a:srgbClr val="FFFFFF"/>
                </a:solidFill>
                <a:latin typeface="Arimo Bold"/>
              </a:rPr>
              <a:t>Anand Kumar Singh</a:t>
            </a:r>
          </a:p>
          <a:p>
            <a:pPr algn="l">
              <a:lnSpc>
                <a:spcPts val="4050"/>
              </a:lnSpc>
            </a:pPr>
            <a:r>
              <a:rPr lang="en-US" sz="2250">
                <a:solidFill>
                  <a:srgbClr val="FFFFFF"/>
                </a:solidFill>
                <a:latin typeface="Arimo Bold"/>
              </a:rPr>
              <a:t>Anish Kumar Sinha</a:t>
            </a:r>
          </a:p>
          <a:p>
            <a:pPr algn="l">
              <a:lnSpc>
                <a:spcPts val="4050"/>
              </a:lnSpc>
            </a:pPr>
            <a:r>
              <a:rPr lang="en-US" sz="2250">
                <a:solidFill>
                  <a:srgbClr val="FFFFFF"/>
                </a:solidFill>
                <a:latin typeface="Arimo Bold"/>
              </a:rPr>
              <a:t>Ankur De</a:t>
            </a:r>
          </a:p>
          <a:p>
            <a:pPr algn="l">
              <a:lnSpc>
                <a:spcPts val="4050"/>
              </a:lnSpc>
            </a:pPr>
            <a:r>
              <a:rPr lang="en-US" sz="2250">
                <a:solidFill>
                  <a:srgbClr val="FFFFFF"/>
                </a:solidFill>
                <a:latin typeface="Arimo Bold"/>
              </a:rPr>
              <a:t>Nupur Sangwai</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 red and blue rectangle with black background  Description automatically generated"/>
          <p:cNvSpPr/>
          <p:nvPr/>
        </p:nvSpPr>
        <p:spPr>
          <a:xfrm flipH="false" flipV="false" rot="0">
            <a:off x="158192" y="9621970"/>
            <a:ext cx="1099108" cy="641146"/>
          </a:xfrm>
          <a:custGeom>
            <a:avLst/>
            <a:gdLst/>
            <a:ahLst/>
            <a:cxnLst/>
            <a:rect r="r" b="b" t="t" l="l"/>
            <a:pathLst>
              <a:path h="641146" w="1099108">
                <a:moveTo>
                  <a:pt x="0" y="0"/>
                </a:moveTo>
                <a:lnTo>
                  <a:pt x="1099108" y="0"/>
                </a:lnTo>
                <a:lnTo>
                  <a:pt x="1099108" y="641147"/>
                </a:lnTo>
                <a:lnTo>
                  <a:pt x="0" y="641147"/>
                </a:lnTo>
                <a:lnTo>
                  <a:pt x="0" y="0"/>
                </a:lnTo>
                <a:close/>
              </a:path>
            </a:pathLst>
          </a:custGeom>
          <a:blipFill>
            <a:blip r:embed="rId2"/>
            <a:stretch>
              <a:fillRect l="0" t="0" r="0" b="0"/>
            </a:stretch>
          </a:blipFill>
        </p:spPr>
      </p:sp>
      <p:sp>
        <p:nvSpPr>
          <p:cNvPr name="Freeform 3" id="3" descr="A black and orange logo  Description automatically generated"/>
          <p:cNvSpPr/>
          <p:nvPr/>
        </p:nvSpPr>
        <p:spPr>
          <a:xfrm flipH="false" flipV="false" rot="0">
            <a:off x="14893458" y="9525411"/>
            <a:ext cx="1342350" cy="755073"/>
          </a:xfrm>
          <a:custGeom>
            <a:avLst/>
            <a:gdLst/>
            <a:ahLst/>
            <a:cxnLst/>
            <a:rect r="r" b="b" t="t" l="l"/>
            <a:pathLst>
              <a:path h="755073" w="1342350">
                <a:moveTo>
                  <a:pt x="0" y="0"/>
                </a:moveTo>
                <a:lnTo>
                  <a:pt x="1342350" y="0"/>
                </a:lnTo>
                <a:lnTo>
                  <a:pt x="1342350" y="755073"/>
                </a:lnTo>
                <a:lnTo>
                  <a:pt x="0" y="755073"/>
                </a:lnTo>
                <a:lnTo>
                  <a:pt x="0" y="0"/>
                </a:lnTo>
                <a:close/>
              </a:path>
            </a:pathLst>
          </a:custGeom>
          <a:blipFill>
            <a:blip r:embed="rId3"/>
            <a:stretch>
              <a:fillRect l="0" t="0" r="0" b="0"/>
            </a:stretch>
          </a:blipFill>
        </p:spPr>
      </p:sp>
      <p:sp>
        <p:nvSpPr>
          <p:cNvPr name="Freeform 4" id="4" descr="A close-up of a logo  Description automatically generated"/>
          <p:cNvSpPr/>
          <p:nvPr/>
        </p:nvSpPr>
        <p:spPr>
          <a:xfrm flipH="false" flipV="false" rot="0">
            <a:off x="16516929" y="9674775"/>
            <a:ext cx="1691912" cy="397428"/>
          </a:xfrm>
          <a:custGeom>
            <a:avLst/>
            <a:gdLst/>
            <a:ahLst/>
            <a:cxnLst/>
            <a:rect r="r" b="b" t="t" l="l"/>
            <a:pathLst>
              <a:path h="397428" w="1691912">
                <a:moveTo>
                  <a:pt x="0" y="0"/>
                </a:moveTo>
                <a:lnTo>
                  <a:pt x="1691911" y="0"/>
                </a:lnTo>
                <a:lnTo>
                  <a:pt x="1691911" y="397428"/>
                </a:lnTo>
                <a:lnTo>
                  <a:pt x="0" y="397428"/>
                </a:lnTo>
                <a:lnTo>
                  <a:pt x="0" y="0"/>
                </a:lnTo>
                <a:close/>
              </a:path>
            </a:pathLst>
          </a:custGeom>
          <a:blipFill>
            <a:blip r:embed="rId4"/>
            <a:stretch>
              <a:fillRect l="0" t="-238" r="0" b="-238"/>
            </a:stretch>
          </a:blipFill>
        </p:spPr>
      </p:sp>
      <p:sp>
        <p:nvSpPr>
          <p:cNvPr name="TextBox 5" id="5"/>
          <p:cNvSpPr txBox="true"/>
          <p:nvPr/>
        </p:nvSpPr>
        <p:spPr>
          <a:xfrm rot="0">
            <a:off x="91425" y="416700"/>
            <a:ext cx="12979093" cy="700200"/>
          </a:xfrm>
          <a:prstGeom prst="rect">
            <a:avLst/>
          </a:prstGeom>
        </p:spPr>
        <p:txBody>
          <a:bodyPr anchor="t" rtlCol="false" tIns="0" lIns="0" bIns="0" rIns="0">
            <a:spAutoFit/>
          </a:bodyPr>
          <a:lstStyle/>
          <a:p>
            <a:pPr algn="l">
              <a:lnSpc>
                <a:spcPts val="5040"/>
              </a:lnSpc>
            </a:pPr>
            <a:r>
              <a:rPr lang="en-US" sz="4200">
                <a:solidFill>
                  <a:srgbClr val="000000"/>
                </a:solidFill>
                <a:latin typeface="Arimo Bold"/>
              </a:rPr>
              <a:t>Problem Statement?</a:t>
            </a:r>
          </a:p>
        </p:txBody>
      </p:sp>
      <p:sp>
        <p:nvSpPr>
          <p:cNvPr name="TextBox 6" id="6"/>
          <p:cNvSpPr txBox="true"/>
          <p:nvPr/>
        </p:nvSpPr>
        <p:spPr>
          <a:xfrm rot="0">
            <a:off x="91425" y="1808850"/>
            <a:ext cx="12175050" cy="371437"/>
          </a:xfrm>
          <a:prstGeom prst="rect">
            <a:avLst/>
          </a:prstGeom>
        </p:spPr>
        <p:txBody>
          <a:bodyPr anchor="t" rtlCol="false" tIns="0" lIns="0" bIns="0" rIns="0">
            <a:spAutoFit/>
          </a:bodyPr>
          <a:lstStyle/>
          <a:p>
            <a:pPr algn="l">
              <a:lnSpc>
                <a:spcPts val="2879"/>
              </a:lnSpc>
            </a:pPr>
            <a:r>
              <a:rPr lang="en-US" sz="2400">
                <a:solidFill>
                  <a:srgbClr val="000000"/>
                </a:solidFill>
                <a:latin typeface="Arimo"/>
              </a:rPr>
              <a:t>Why did you decide to solve this Problem statement?  </a:t>
            </a:r>
          </a:p>
        </p:txBody>
      </p:sp>
      <p:sp>
        <p:nvSpPr>
          <p:cNvPr name="TextBox 7" id="7"/>
          <p:cNvSpPr txBox="true"/>
          <p:nvPr/>
        </p:nvSpPr>
        <p:spPr>
          <a:xfrm rot="0">
            <a:off x="1028700" y="2770837"/>
            <a:ext cx="15795650" cy="3528904"/>
          </a:xfrm>
          <a:prstGeom prst="rect">
            <a:avLst/>
          </a:prstGeom>
        </p:spPr>
        <p:txBody>
          <a:bodyPr anchor="t" rtlCol="false" tIns="0" lIns="0" bIns="0" rIns="0">
            <a:spAutoFit/>
          </a:bodyPr>
          <a:lstStyle/>
          <a:p>
            <a:pPr algn="l">
              <a:lnSpc>
                <a:spcPts val="4681"/>
              </a:lnSpc>
            </a:pPr>
            <a:r>
              <a:rPr lang="en-US" sz="3060">
                <a:solidFill>
                  <a:srgbClr val="000000"/>
                </a:solidFill>
                <a:latin typeface="Arimo"/>
              </a:rPr>
              <a:t>More and more people need personal assistants to help them through complicated financial situations these days In the current economic environment, it’s hard for individuals to make sense of their options in different financial items such as loans and investments since there are many of them. Such advisors give custom-made recommendations depending on an individual’s financial status, objectives and inclinations. They also simplify details that are difficult to comprehend by giving live feedback at any time among other things.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 red and blue rectangle with black background  Description automatically generated"/>
          <p:cNvSpPr/>
          <p:nvPr/>
        </p:nvSpPr>
        <p:spPr>
          <a:xfrm flipH="false" flipV="false" rot="0">
            <a:off x="158192" y="9621970"/>
            <a:ext cx="1099108" cy="641146"/>
          </a:xfrm>
          <a:custGeom>
            <a:avLst/>
            <a:gdLst/>
            <a:ahLst/>
            <a:cxnLst/>
            <a:rect r="r" b="b" t="t" l="l"/>
            <a:pathLst>
              <a:path h="641146" w="1099108">
                <a:moveTo>
                  <a:pt x="0" y="0"/>
                </a:moveTo>
                <a:lnTo>
                  <a:pt x="1099108" y="0"/>
                </a:lnTo>
                <a:lnTo>
                  <a:pt x="1099108" y="641147"/>
                </a:lnTo>
                <a:lnTo>
                  <a:pt x="0" y="641147"/>
                </a:lnTo>
                <a:lnTo>
                  <a:pt x="0" y="0"/>
                </a:lnTo>
                <a:close/>
              </a:path>
            </a:pathLst>
          </a:custGeom>
          <a:blipFill>
            <a:blip r:embed="rId2"/>
            <a:stretch>
              <a:fillRect l="0" t="0" r="0" b="0"/>
            </a:stretch>
          </a:blipFill>
        </p:spPr>
      </p:sp>
      <p:sp>
        <p:nvSpPr>
          <p:cNvPr name="Freeform 3" id="3" descr="A black and orange logo  Description automatically generated"/>
          <p:cNvSpPr/>
          <p:nvPr/>
        </p:nvSpPr>
        <p:spPr>
          <a:xfrm flipH="false" flipV="false" rot="0">
            <a:off x="14893458" y="9525411"/>
            <a:ext cx="1342350" cy="755073"/>
          </a:xfrm>
          <a:custGeom>
            <a:avLst/>
            <a:gdLst/>
            <a:ahLst/>
            <a:cxnLst/>
            <a:rect r="r" b="b" t="t" l="l"/>
            <a:pathLst>
              <a:path h="755073" w="1342350">
                <a:moveTo>
                  <a:pt x="0" y="0"/>
                </a:moveTo>
                <a:lnTo>
                  <a:pt x="1342350" y="0"/>
                </a:lnTo>
                <a:lnTo>
                  <a:pt x="1342350" y="755073"/>
                </a:lnTo>
                <a:lnTo>
                  <a:pt x="0" y="755073"/>
                </a:lnTo>
                <a:lnTo>
                  <a:pt x="0" y="0"/>
                </a:lnTo>
                <a:close/>
              </a:path>
            </a:pathLst>
          </a:custGeom>
          <a:blipFill>
            <a:blip r:embed="rId3"/>
            <a:stretch>
              <a:fillRect l="0" t="0" r="0" b="0"/>
            </a:stretch>
          </a:blipFill>
        </p:spPr>
      </p:sp>
      <p:sp>
        <p:nvSpPr>
          <p:cNvPr name="Freeform 4" id="4" descr="A close-up of a logo  Description automatically generated"/>
          <p:cNvSpPr/>
          <p:nvPr/>
        </p:nvSpPr>
        <p:spPr>
          <a:xfrm flipH="false" flipV="false" rot="0">
            <a:off x="16516929" y="9674775"/>
            <a:ext cx="1691912" cy="397428"/>
          </a:xfrm>
          <a:custGeom>
            <a:avLst/>
            <a:gdLst/>
            <a:ahLst/>
            <a:cxnLst/>
            <a:rect r="r" b="b" t="t" l="l"/>
            <a:pathLst>
              <a:path h="397428" w="1691912">
                <a:moveTo>
                  <a:pt x="0" y="0"/>
                </a:moveTo>
                <a:lnTo>
                  <a:pt x="1691911" y="0"/>
                </a:lnTo>
                <a:lnTo>
                  <a:pt x="1691911" y="397428"/>
                </a:lnTo>
                <a:lnTo>
                  <a:pt x="0" y="397428"/>
                </a:lnTo>
                <a:lnTo>
                  <a:pt x="0" y="0"/>
                </a:lnTo>
                <a:close/>
              </a:path>
            </a:pathLst>
          </a:custGeom>
          <a:blipFill>
            <a:blip r:embed="rId4"/>
            <a:stretch>
              <a:fillRect l="0" t="-238" r="0" b="-238"/>
            </a:stretch>
          </a:blipFill>
        </p:spPr>
      </p:sp>
      <p:sp>
        <p:nvSpPr>
          <p:cNvPr name="TextBox 5" id="5"/>
          <p:cNvSpPr txBox="true"/>
          <p:nvPr/>
        </p:nvSpPr>
        <p:spPr>
          <a:xfrm rot="0">
            <a:off x="91425" y="416700"/>
            <a:ext cx="12979093" cy="700200"/>
          </a:xfrm>
          <a:prstGeom prst="rect">
            <a:avLst/>
          </a:prstGeom>
        </p:spPr>
        <p:txBody>
          <a:bodyPr anchor="t" rtlCol="false" tIns="0" lIns="0" bIns="0" rIns="0">
            <a:spAutoFit/>
          </a:bodyPr>
          <a:lstStyle/>
          <a:p>
            <a:pPr algn="l">
              <a:lnSpc>
                <a:spcPts val="5040"/>
              </a:lnSpc>
            </a:pPr>
            <a:r>
              <a:rPr lang="en-US" sz="4200">
                <a:solidFill>
                  <a:srgbClr val="000000"/>
                </a:solidFill>
                <a:latin typeface="Arimo Bold"/>
              </a:rPr>
              <a:t>Pre-Requisite</a:t>
            </a:r>
          </a:p>
        </p:txBody>
      </p:sp>
      <p:sp>
        <p:nvSpPr>
          <p:cNvPr name="TextBox 6" id="6"/>
          <p:cNvSpPr txBox="true"/>
          <p:nvPr/>
        </p:nvSpPr>
        <p:spPr>
          <a:xfrm rot="0">
            <a:off x="91425" y="1808850"/>
            <a:ext cx="12175050" cy="371437"/>
          </a:xfrm>
          <a:prstGeom prst="rect">
            <a:avLst/>
          </a:prstGeom>
        </p:spPr>
        <p:txBody>
          <a:bodyPr anchor="t" rtlCol="false" tIns="0" lIns="0" bIns="0" rIns="0">
            <a:spAutoFit/>
          </a:bodyPr>
          <a:lstStyle/>
          <a:p>
            <a:pPr algn="l">
              <a:lnSpc>
                <a:spcPts val="2879"/>
              </a:lnSpc>
            </a:pPr>
            <a:r>
              <a:rPr lang="en-US" sz="2400">
                <a:solidFill>
                  <a:srgbClr val="000000"/>
                </a:solidFill>
                <a:latin typeface="Arimo"/>
              </a:rPr>
              <a:t>What are the alternatives/competitive products for the problem you are solving?</a:t>
            </a:r>
          </a:p>
        </p:txBody>
      </p:sp>
      <p:sp>
        <p:nvSpPr>
          <p:cNvPr name="TextBox 7" id="7"/>
          <p:cNvSpPr txBox="true"/>
          <p:nvPr/>
        </p:nvSpPr>
        <p:spPr>
          <a:xfrm rot="0">
            <a:off x="499928" y="2395969"/>
            <a:ext cx="17788072" cy="7200552"/>
          </a:xfrm>
          <a:prstGeom prst="rect">
            <a:avLst/>
          </a:prstGeom>
        </p:spPr>
        <p:txBody>
          <a:bodyPr anchor="t" rtlCol="false" tIns="0" lIns="0" bIns="0" rIns="0">
            <a:spAutoFit/>
          </a:bodyPr>
          <a:lstStyle/>
          <a:p>
            <a:pPr algn="l">
              <a:lnSpc>
                <a:spcPts val="4050"/>
              </a:lnSpc>
            </a:pPr>
            <a:r>
              <a:rPr lang="en-US" sz="3000">
                <a:solidFill>
                  <a:srgbClr val="000000"/>
                </a:solidFill>
                <a:latin typeface="Arimo"/>
              </a:rPr>
              <a:t>Many financial advisory chatbots deploy Large Language Models (LLMs) for furnishing tailored and individualized financial advice. Some of them are: </a:t>
            </a:r>
          </a:p>
          <a:p>
            <a:pPr algn="l" marL="647706" indent="-323853" lvl="1">
              <a:lnSpc>
                <a:spcPts val="4050"/>
              </a:lnSpc>
              <a:buFont typeface="Arial"/>
              <a:buChar char="•"/>
            </a:pPr>
            <a:r>
              <a:rPr lang="en-US" sz="3000">
                <a:solidFill>
                  <a:srgbClr val="000000"/>
                </a:solidFill>
                <a:latin typeface="Arimo Bold"/>
              </a:rPr>
              <a:t>Scripbox:</a:t>
            </a:r>
            <a:r>
              <a:rPr lang="en-US" sz="3000">
                <a:solidFill>
                  <a:srgbClr val="000000"/>
                </a:solidFill>
                <a:latin typeface="Arimo"/>
              </a:rPr>
              <a:t> This utilizes AI for propelling custom-tailored investment counsel that aids its users in creating and handling their investment portfolios. It takes into account the person’s financial goals and willingness to take risks while giving suggestions.</a:t>
            </a:r>
          </a:p>
          <a:p>
            <a:pPr algn="l" marL="647706" indent="-323853" lvl="1">
              <a:lnSpc>
                <a:spcPts val="4050"/>
              </a:lnSpc>
              <a:buFont typeface="Arial"/>
              <a:buChar char="•"/>
            </a:pPr>
            <a:r>
              <a:rPr lang="en-US" sz="3000">
                <a:solidFill>
                  <a:srgbClr val="000000"/>
                </a:solidFill>
                <a:latin typeface="Arimo Bold"/>
              </a:rPr>
              <a:t>Kuvera:</a:t>
            </a:r>
            <a:r>
              <a:rPr lang="en-US" sz="3000">
                <a:solidFill>
                  <a:srgbClr val="000000"/>
                </a:solidFill>
                <a:latin typeface="Arimo"/>
              </a:rPr>
              <a:t> It offers robo-advisory services based on AI that give customized financial planning and investment recommendations. The robot assists users in investing with goals in mind, planning their taxes, and managing their portfolios.</a:t>
            </a:r>
          </a:p>
          <a:p>
            <a:pPr algn="l" marL="647706" indent="-323853" lvl="1">
              <a:lnSpc>
                <a:spcPts val="4050"/>
              </a:lnSpc>
              <a:buFont typeface="Arial"/>
              <a:buChar char="•"/>
            </a:pPr>
            <a:r>
              <a:rPr lang="en-US" sz="3000">
                <a:solidFill>
                  <a:srgbClr val="000000"/>
                </a:solidFill>
                <a:latin typeface="Arimo Bold"/>
              </a:rPr>
              <a:t>Fisdom:</a:t>
            </a:r>
            <a:r>
              <a:rPr lang="en-US" sz="3000">
                <a:solidFill>
                  <a:srgbClr val="000000"/>
                </a:solidFill>
                <a:latin typeface="Arimo"/>
              </a:rPr>
              <a:t> It offers a financial advisory bot that provides personalized mutual fund recommendations, tax-saving strategies, and retirement planning advice. The bot uses customer data to tailor its suggestions.</a:t>
            </a:r>
          </a:p>
          <a:p>
            <a:pPr algn="l" marL="647706" indent="-323853" lvl="1">
              <a:lnSpc>
                <a:spcPts val="4050"/>
              </a:lnSpc>
              <a:buFont typeface="Arial"/>
              <a:buChar char="•"/>
            </a:pPr>
            <a:r>
              <a:rPr lang="en-US" sz="3000">
                <a:solidFill>
                  <a:srgbClr val="000000"/>
                </a:solidFill>
                <a:latin typeface="Arimo Bold"/>
              </a:rPr>
              <a:t>ETMONEY:</a:t>
            </a:r>
            <a:r>
              <a:rPr lang="en-US" sz="3000">
                <a:solidFill>
                  <a:srgbClr val="000000"/>
                </a:solidFill>
                <a:latin typeface="Arimo"/>
              </a:rPr>
              <a:t> This advisory bot in ETMONEY is admired for its helping in investment planning, money monitoring, tax-saving techniques. Its recommendations are always based on your financial targets and the whole history.</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 black and orange logo  Description automatically generated"/>
          <p:cNvSpPr/>
          <p:nvPr/>
        </p:nvSpPr>
        <p:spPr>
          <a:xfrm flipH="false" flipV="false" rot="0">
            <a:off x="14893458" y="9525411"/>
            <a:ext cx="1342350" cy="755073"/>
          </a:xfrm>
          <a:custGeom>
            <a:avLst/>
            <a:gdLst/>
            <a:ahLst/>
            <a:cxnLst/>
            <a:rect r="r" b="b" t="t" l="l"/>
            <a:pathLst>
              <a:path h="755073" w="1342350">
                <a:moveTo>
                  <a:pt x="0" y="0"/>
                </a:moveTo>
                <a:lnTo>
                  <a:pt x="1342350" y="0"/>
                </a:lnTo>
                <a:lnTo>
                  <a:pt x="1342350" y="755073"/>
                </a:lnTo>
                <a:lnTo>
                  <a:pt x="0" y="755073"/>
                </a:lnTo>
                <a:lnTo>
                  <a:pt x="0" y="0"/>
                </a:lnTo>
                <a:close/>
              </a:path>
            </a:pathLst>
          </a:custGeom>
          <a:blipFill>
            <a:blip r:embed="rId2"/>
            <a:stretch>
              <a:fillRect l="0" t="0" r="0" b="0"/>
            </a:stretch>
          </a:blipFill>
        </p:spPr>
      </p:sp>
      <p:sp>
        <p:nvSpPr>
          <p:cNvPr name="Freeform 3" id="3" descr="A close-up of a logo  Description automatically generated"/>
          <p:cNvSpPr/>
          <p:nvPr/>
        </p:nvSpPr>
        <p:spPr>
          <a:xfrm flipH="false" flipV="false" rot="0">
            <a:off x="16516929" y="9674775"/>
            <a:ext cx="1691912" cy="397428"/>
          </a:xfrm>
          <a:custGeom>
            <a:avLst/>
            <a:gdLst/>
            <a:ahLst/>
            <a:cxnLst/>
            <a:rect r="r" b="b" t="t" l="l"/>
            <a:pathLst>
              <a:path h="397428" w="1691912">
                <a:moveTo>
                  <a:pt x="0" y="0"/>
                </a:moveTo>
                <a:lnTo>
                  <a:pt x="1691911" y="0"/>
                </a:lnTo>
                <a:lnTo>
                  <a:pt x="1691911" y="397428"/>
                </a:lnTo>
                <a:lnTo>
                  <a:pt x="0" y="397428"/>
                </a:lnTo>
                <a:lnTo>
                  <a:pt x="0" y="0"/>
                </a:lnTo>
                <a:close/>
              </a:path>
            </a:pathLst>
          </a:custGeom>
          <a:blipFill>
            <a:blip r:embed="rId3"/>
            <a:stretch>
              <a:fillRect l="0" t="-238" r="0" b="-238"/>
            </a:stretch>
          </a:blipFill>
        </p:spPr>
      </p:sp>
      <p:sp>
        <p:nvSpPr>
          <p:cNvPr name="TextBox 4" id="4"/>
          <p:cNvSpPr txBox="true"/>
          <p:nvPr/>
        </p:nvSpPr>
        <p:spPr>
          <a:xfrm rot="0">
            <a:off x="91425" y="416700"/>
            <a:ext cx="12979093" cy="657225"/>
          </a:xfrm>
          <a:prstGeom prst="rect">
            <a:avLst/>
          </a:prstGeom>
        </p:spPr>
        <p:txBody>
          <a:bodyPr anchor="t" rtlCol="false" tIns="0" lIns="0" bIns="0" rIns="0">
            <a:spAutoFit/>
          </a:bodyPr>
          <a:lstStyle/>
          <a:p>
            <a:pPr algn="l">
              <a:lnSpc>
                <a:spcPts val="5040"/>
              </a:lnSpc>
            </a:pPr>
            <a:r>
              <a:rPr lang="en-US" sz="4200">
                <a:solidFill>
                  <a:srgbClr val="000000"/>
                </a:solidFill>
                <a:latin typeface="Arimo Bold"/>
              </a:rPr>
              <a:t>Tools or resources</a:t>
            </a:r>
          </a:p>
        </p:txBody>
      </p:sp>
      <p:sp>
        <p:nvSpPr>
          <p:cNvPr name="TextBox 5" id="5"/>
          <p:cNvSpPr txBox="true"/>
          <p:nvPr/>
        </p:nvSpPr>
        <p:spPr>
          <a:xfrm rot="0">
            <a:off x="531917" y="1009650"/>
            <a:ext cx="17224166" cy="7562850"/>
          </a:xfrm>
          <a:prstGeom prst="rect">
            <a:avLst/>
          </a:prstGeom>
        </p:spPr>
        <p:txBody>
          <a:bodyPr anchor="t" rtlCol="false" tIns="0" lIns="0" bIns="0" rIns="0">
            <a:spAutoFit/>
          </a:bodyPr>
          <a:lstStyle/>
          <a:p>
            <a:pPr algn="l">
              <a:lnSpc>
                <a:spcPts val="3359"/>
              </a:lnSpc>
            </a:pPr>
            <a:r>
              <a:rPr lang="en-US" sz="2799">
                <a:solidFill>
                  <a:srgbClr val="000000"/>
                </a:solidFill>
                <a:latin typeface="Arimo"/>
              </a:rPr>
              <a:t>Data Collection and Management:</a:t>
            </a:r>
          </a:p>
          <a:p>
            <a:pPr algn="l" marL="604519" indent="-302260" lvl="1">
              <a:lnSpc>
                <a:spcPts val="3359"/>
              </a:lnSpc>
              <a:buFont typeface="Arial"/>
              <a:buChar char="•"/>
            </a:pPr>
            <a:r>
              <a:rPr lang="en-US" sz="2799">
                <a:solidFill>
                  <a:srgbClr val="000000"/>
                </a:solidFill>
                <a:latin typeface="Arimo Bold"/>
              </a:rPr>
              <a:t>Banking APIs</a:t>
            </a:r>
            <a:r>
              <a:rPr lang="en-US" sz="2799">
                <a:solidFill>
                  <a:srgbClr val="000000"/>
                </a:solidFill>
                <a:latin typeface="Arimo"/>
              </a:rPr>
              <a:t>: Integrate with banking APIs (e.g., Plaid, Yodlee) to securely access customer financial data.</a:t>
            </a:r>
          </a:p>
          <a:p>
            <a:pPr algn="l" marL="604519" indent="-302260" lvl="1">
              <a:lnSpc>
                <a:spcPts val="3359"/>
              </a:lnSpc>
              <a:buFont typeface="Arial"/>
              <a:buChar char="•"/>
            </a:pPr>
            <a:r>
              <a:rPr lang="en-US" sz="2799">
                <a:solidFill>
                  <a:srgbClr val="000000"/>
                </a:solidFill>
                <a:latin typeface="Arimo Bold"/>
              </a:rPr>
              <a:t>Market Data Providers</a:t>
            </a:r>
            <a:r>
              <a:rPr lang="en-US" sz="2799">
                <a:solidFill>
                  <a:srgbClr val="000000"/>
                </a:solidFill>
                <a:latin typeface="Arimo"/>
              </a:rPr>
              <a:t>: Utilize services like Bloomberg, Alpha Vantage, or Quandl for real-time market data.</a:t>
            </a:r>
          </a:p>
          <a:p>
            <a:pPr algn="l" marL="604519" indent="-302260" lvl="1">
              <a:lnSpc>
                <a:spcPts val="3359"/>
              </a:lnSpc>
              <a:buFont typeface="Arial"/>
              <a:buChar char="•"/>
            </a:pPr>
            <a:r>
              <a:rPr lang="en-US" sz="2799">
                <a:solidFill>
                  <a:srgbClr val="000000"/>
                </a:solidFill>
                <a:latin typeface="Arimo Bold"/>
              </a:rPr>
              <a:t>Data Warehousing</a:t>
            </a:r>
            <a:r>
              <a:rPr lang="en-US" sz="2799">
                <a:solidFill>
                  <a:srgbClr val="000000"/>
                </a:solidFill>
                <a:latin typeface="Arimo"/>
              </a:rPr>
              <a:t>: Use cloud-based data warehouses (e.g., Amazon Redshift, Google BigQuery) for efficient storage and processing.</a:t>
            </a:r>
          </a:p>
          <a:p>
            <a:pPr algn="l">
              <a:lnSpc>
                <a:spcPts val="3359"/>
              </a:lnSpc>
            </a:pPr>
          </a:p>
          <a:p>
            <a:pPr algn="l">
              <a:lnSpc>
                <a:spcPts val="3359"/>
              </a:lnSpc>
            </a:pPr>
            <a:r>
              <a:rPr lang="en-US" sz="2799">
                <a:solidFill>
                  <a:srgbClr val="000000"/>
                </a:solidFill>
                <a:latin typeface="Arimo"/>
              </a:rPr>
              <a:t>Deployment Platforms: Deploy models and applications on cloud platforms like AWS, Azure, or Google Cloud Platform (GCP).</a:t>
            </a:r>
          </a:p>
          <a:p>
            <a:pPr algn="l">
              <a:lnSpc>
                <a:spcPts val="3359"/>
              </a:lnSpc>
            </a:pPr>
          </a:p>
          <a:p>
            <a:pPr algn="l" marL="604519" indent="-302260" lvl="1">
              <a:lnSpc>
                <a:spcPts val="3359"/>
              </a:lnSpc>
              <a:buFont typeface="Arial"/>
              <a:buChar char="•"/>
            </a:pPr>
            <a:r>
              <a:rPr lang="en-US" sz="2799">
                <a:solidFill>
                  <a:srgbClr val="000000"/>
                </a:solidFill>
                <a:latin typeface="Arimo Bold"/>
              </a:rPr>
              <a:t>Azure Cognitive Search</a:t>
            </a:r>
            <a:r>
              <a:rPr lang="en-US" sz="2799">
                <a:solidFill>
                  <a:srgbClr val="000000"/>
                </a:solidFill>
                <a:latin typeface="Arimo"/>
              </a:rPr>
              <a:t>: This service is essential for the retrieval part of the </a:t>
            </a:r>
            <a:r>
              <a:rPr lang="en-US" sz="2799">
                <a:solidFill>
                  <a:srgbClr val="000000"/>
                </a:solidFill>
                <a:latin typeface="Arimo Bold"/>
              </a:rPr>
              <a:t>RAG system</a:t>
            </a:r>
            <a:r>
              <a:rPr lang="en-US" sz="2799">
                <a:solidFill>
                  <a:srgbClr val="000000"/>
                </a:solidFill>
                <a:latin typeface="Arimo"/>
              </a:rPr>
              <a:t>. It allows you to index large datasets and perform powerful search queries to retrieve relevant documents based on user inputs.</a:t>
            </a:r>
          </a:p>
          <a:p>
            <a:pPr algn="l" marL="604519" indent="-302260" lvl="1">
              <a:lnSpc>
                <a:spcPts val="3359"/>
              </a:lnSpc>
              <a:buFont typeface="Arial"/>
              <a:buChar char="•"/>
            </a:pPr>
            <a:r>
              <a:rPr lang="en-US" sz="2799">
                <a:solidFill>
                  <a:srgbClr val="000000"/>
                </a:solidFill>
                <a:latin typeface="Arimo Bold"/>
              </a:rPr>
              <a:t>Azure OpenAI Service</a:t>
            </a:r>
            <a:r>
              <a:rPr lang="en-US" sz="2799">
                <a:solidFill>
                  <a:srgbClr val="000000"/>
                </a:solidFill>
                <a:latin typeface="Arimo"/>
              </a:rPr>
              <a:t>: Utilize this service to integrate models like GPT-3 or GPT-4 for the generation part of your RAG system. These models can generate coherent and contextually relevant responses based on the retrieved documents.</a:t>
            </a:r>
          </a:p>
          <a:p>
            <a:pPr algn="l" marL="604519" indent="-302260" lvl="1">
              <a:lnSpc>
                <a:spcPts val="3359"/>
              </a:lnSpc>
              <a:buFont typeface="Arial"/>
              <a:buChar char="•"/>
            </a:pPr>
            <a:r>
              <a:rPr lang="en-US" sz="2799">
                <a:solidFill>
                  <a:srgbClr val="000000"/>
                </a:solidFill>
                <a:latin typeface="Arimo Bold"/>
              </a:rPr>
              <a:t>Azure Blob Storage</a:t>
            </a:r>
            <a:r>
              <a:rPr lang="en-US" sz="2799">
                <a:solidFill>
                  <a:srgbClr val="000000"/>
                </a:solidFill>
                <a:latin typeface="Arimo"/>
              </a:rPr>
              <a:t>: This service will be useful for storing large datasets, documents, and any other </a:t>
            </a:r>
          </a:p>
        </p:txBody>
      </p:sp>
      <p:sp>
        <p:nvSpPr>
          <p:cNvPr name="TextBox 6" id="6"/>
          <p:cNvSpPr txBox="true"/>
          <p:nvPr/>
        </p:nvSpPr>
        <p:spPr>
          <a:xfrm rot="0">
            <a:off x="693756" y="8585034"/>
            <a:ext cx="17224166" cy="1695450"/>
          </a:xfrm>
          <a:prstGeom prst="rect">
            <a:avLst/>
          </a:prstGeom>
        </p:spPr>
        <p:txBody>
          <a:bodyPr anchor="t" rtlCol="false" tIns="0" lIns="0" bIns="0" rIns="0">
            <a:spAutoFit/>
          </a:bodyPr>
          <a:lstStyle/>
          <a:p>
            <a:pPr algn="l">
              <a:lnSpc>
                <a:spcPts val="3359"/>
              </a:lnSpc>
              <a:spcBef>
                <a:spcPct val="0"/>
              </a:spcBef>
            </a:pPr>
            <a:r>
              <a:rPr lang="en-US" sz="2799">
                <a:solidFill>
                  <a:srgbClr val="000000"/>
                </a:solidFill>
                <a:latin typeface="Arimo"/>
              </a:rPr>
              <a:t>These are a few of the services that we plan to use. Other services will also most likely come in handy such as Azure Cognitive Search, Azure OpenAI Service, Azure Blob Storage, Azure Functions, Azure Machine Learning, Azure Data Factory, Azure SQL Database, Cosmos DB, Azure API Management, Azure Kubernetes Service (AKS), Azure Monitor, Azure Log Analytics.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 red and blue rectangle with black background  Description automatically generated"/>
          <p:cNvSpPr/>
          <p:nvPr/>
        </p:nvSpPr>
        <p:spPr>
          <a:xfrm flipH="false" flipV="false" rot="0">
            <a:off x="158192" y="9621970"/>
            <a:ext cx="1099108" cy="641146"/>
          </a:xfrm>
          <a:custGeom>
            <a:avLst/>
            <a:gdLst/>
            <a:ahLst/>
            <a:cxnLst/>
            <a:rect r="r" b="b" t="t" l="l"/>
            <a:pathLst>
              <a:path h="641146" w="1099108">
                <a:moveTo>
                  <a:pt x="0" y="0"/>
                </a:moveTo>
                <a:lnTo>
                  <a:pt x="1099108" y="0"/>
                </a:lnTo>
                <a:lnTo>
                  <a:pt x="1099108" y="641147"/>
                </a:lnTo>
                <a:lnTo>
                  <a:pt x="0" y="641147"/>
                </a:lnTo>
                <a:lnTo>
                  <a:pt x="0" y="0"/>
                </a:lnTo>
                <a:close/>
              </a:path>
            </a:pathLst>
          </a:custGeom>
          <a:blipFill>
            <a:blip r:embed="rId2"/>
            <a:stretch>
              <a:fillRect l="0" t="0" r="0" b="0"/>
            </a:stretch>
          </a:blipFill>
        </p:spPr>
      </p:sp>
      <p:sp>
        <p:nvSpPr>
          <p:cNvPr name="Freeform 3" id="3" descr="A black and orange logo  Description automatically generated"/>
          <p:cNvSpPr/>
          <p:nvPr/>
        </p:nvSpPr>
        <p:spPr>
          <a:xfrm flipH="false" flipV="false" rot="0">
            <a:off x="14893458" y="9525411"/>
            <a:ext cx="1342350" cy="755073"/>
          </a:xfrm>
          <a:custGeom>
            <a:avLst/>
            <a:gdLst/>
            <a:ahLst/>
            <a:cxnLst/>
            <a:rect r="r" b="b" t="t" l="l"/>
            <a:pathLst>
              <a:path h="755073" w="1342350">
                <a:moveTo>
                  <a:pt x="0" y="0"/>
                </a:moveTo>
                <a:lnTo>
                  <a:pt x="1342350" y="0"/>
                </a:lnTo>
                <a:lnTo>
                  <a:pt x="1342350" y="755073"/>
                </a:lnTo>
                <a:lnTo>
                  <a:pt x="0" y="755073"/>
                </a:lnTo>
                <a:lnTo>
                  <a:pt x="0" y="0"/>
                </a:lnTo>
                <a:close/>
              </a:path>
            </a:pathLst>
          </a:custGeom>
          <a:blipFill>
            <a:blip r:embed="rId3"/>
            <a:stretch>
              <a:fillRect l="0" t="0" r="0" b="0"/>
            </a:stretch>
          </a:blipFill>
        </p:spPr>
      </p:sp>
      <p:sp>
        <p:nvSpPr>
          <p:cNvPr name="Freeform 4" id="4" descr="A close-up of a logo  Description automatically generated"/>
          <p:cNvSpPr/>
          <p:nvPr/>
        </p:nvSpPr>
        <p:spPr>
          <a:xfrm flipH="false" flipV="false" rot="0">
            <a:off x="16516929" y="9674775"/>
            <a:ext cx="1691912" cy="397428"/>
          </a:xfrm>
          <a:custGeom>
            <a:avLst/>
            <a:gdLst/>
            <a:ahLst/>
            <a:cxnLst/>
            <a:rect r="r" b="b" t="t" l="l"/>
            <a:pathLst>
              <a:path h="397428" w="1691912">
                <a:moveTo>
                  <a:pt x="0" y="0"/>
                </a:moveTo>
                <a:lnTo>
                  <a:pt x="1691911" y="0"/>
                </a:lnTo>
                <a:lnTo>
                  <a:pt x="1691911" y="397428"/>
                </a:lnTo>
                <a:lnTo>
                  <a:pt x="0" y="397428"/>
                </a:lnTo>
                <a:lnTo>
                  <a:pt x="0" y="0"/>
                </a:lnTo>
                <a:close/>
              </a:path>
            </a:pathLst>
          </a:custGeom>
          <a:blipFill>
            <a:blip r:embed="rId4"/>
            <a:stretch>
              <a:fillRect l="0" t="-238" r="0" b="-238"/>
            </a:stretch>
          </a:blipFill>
        </p:spPr>
      </p:sp>
      <p:sp>
        <p:nvSpPr>
          <p:cNvPr name="TextBox 5" id="5"/>
          <p:cNvSpPr txBox="true"/>
          <p:nvPr/>
        </p:nvSpPr>
        <p:spPr>
          <a:xfrm rot="0">
            <a:off x="91425" y="416700"/>
            <a:ext cx="12979093" cy="657225"/>
          </a:xfrm>
          <a:prstGeom prst="rect">
            <a:avLst/>
          </a:prstGeom>
        </p:spPr>
        <p:txBody>
          <a:bodyPr anchor="t" rtlCol="false" tIns="0" lIns="0" bIns="0" rIns="0">
            <a:spAutoFit/>
          </a:bodyPr>
          <a:lstStyle/>
          <a:p>
            <a:pPr algn="l">
              <a:lnSpc>
                <a:spcPts val="5040"/>
              </a:lnSpc>
            </a:pPr>
            <a:r>
              <a:rPr lang="en-US" sz="4200">
                <a:solidFill>
                  <a:srgbClr val="000000"/>
                </a:solidFill>
                <a:latin typeface="Arimo Bold"/>
              </a:rPr>
              <a:t>Any Supporting Functional Documents</a:t>
            </a:r>
          </a:p>
        </p:txBody>
      </p:sp>
      <p:sp>
        <p:nvSpPr>
          <p:cNvPr name="TextBox 6" id="6"/>
          <p:cNvSpPr txBox="true"/>
          <p:nvPr/>
        </p:nvSpPr>
        <p:spPr>
          <a:xfrm rot="0">
            <a:off x="183286" y="1286029"/>
            <a:ext cx="17048121" cy="1276350"/>
          </a:xfrm>
          <a:prstGeom prst="rect">
            <a:avLst/>
          </a:prstGeom>
        </p:spPr>
        <p:txBody>
          <a:bodyPr anchor="t" rtlCol="false" tIns="0" lIns="0" bIns="0" rIns="0">
            <a:spAutoFit/>
          </a:bodyPr>
          <a:lstStyle/>
          <a:p>
            <a:pPr algn="l" marL="604518" indent="-302259" lvl="1">
              <a:lnSpc>
                <a:spcPts val="3359"/>
              </a:lnSpc>
              <a:buFont typeface="Arial"/>
              <a:buChar char="•"/>
            </a:pPr>
            <a:r>
              <a:rPr lang="en-US" sz="2799">
                <a:solidFill>
                  <a:srgbClr val="000000"/>
                </a:solidFill>
                <a:latin typeface="Arimo"/>
              </a:rPr>
              <a:t>Our solution leverages generative AI to integrate customer banking data and market data to generate real-time, adaptive investment strategies.</a:t>
            </a:r>
          </a:p>
          <a:p>
            <a:pPr algn="l">
              <a:lnSpc>
                <a:spcPts val="3359"/>
              </a:lnSpc>
            </a:pPr>
          </a:p>
        </p:txBody>
      </p:sp>
      <p:sp>
        <p:nvSpPr>
          <p:cNvPr name="TextBox 7" id="7"/>
          <p:cNvSpPr txBox="true"/>
          <p:nvPr/>
        </p:nvSpPr>
        <p:spPr>
          <a:xfrm rot="0">
            <a:off x="285826" y="2171292"/>
            <a:ext cx="17716347" cy="2972208"/>
          </a:xfrm>
          <a:prstGeom prst="rect">
            <a:avLst/>
          </a:prstGeom>
        </p:spPr>
        <p:txBody>
          <a:bodyPr anchor="t" rtlCol="false" tIns="0" lIns="0" bIns="0" rIns="0">
            <a:spAutoFit/>
          </a:bodyPr>
          <a:lstStyle/>
          <a:p>
            <a:pPr algn="l">
              <a:lnSpc>
                <a:spcPts val="3356"/>
              </a:lnSpc>
            </a:pPr>
            <a:r>
              <a:rPr lang="en-US" sz="2797">
                <a:solidFill>
                  <a:srgbClr val="000000"/>
                </a:solidFill>
                <a:latin typeface="Arimo"/>
              </a:rPr>
              <a:t>Key- Features:</a:t>
            </a:r>
          </a:p>
          <a:p>
            <a:pPr algn="l" marL="603954" indent="-301977" lvl="1">
              <a:lnSpc>
                <a:spcPts val="3356"/>
              </a:lnSpc>
              <a:buFont typeface="Arial"/>
              <a:buChar char="•"/>
            </a:pPr>
            <a:r>
              <a:rPr lang="en-US" sz="2797">
                <a:solidFill>
                  <a:srgbClr val="000000"/>
                </a:solidFill>
                <a:latin typeface="Arimo Bold"/>
              </a:rPr>
              <a:t>Personalized Financial Advice</a:t>
            </a:r>
            <a:r>
              <a:rPr lang="en-US" sz="2797">
                <a:solidFill>
                  <a:srgbClr val="000000"/>
                </a:solidFill>
                <a:latin typeface="Arimo"/>
              </a:rPr>
              <a:t>: Customized investment strategies based on individual risk profiles and financial objectives.</a:t>
            </a:r>
          </a:p>
          <a:p>
            <a:pPr algn="l" marL="603954" indent="-301977" lvl="1">
              <a:lnSpc>
                <a:spcPts val="3356"/>
              </a:lnSpc>
              <a:buFont typeface="Arial"/>
              <a:buChar char="•"/>
            </a:pPr>
            <a:r>
              <a:rPr lang="en-US" sz="2797">
                <a:solidFill>
                  <a:srgbClr val="000000"/>
                </a:solidFill>
                <a:latin typeface="Arimo Bold"/>
              </a:rPr>
              <a:t>Real-Time Updates</a:t>
            </a:r>
            <a:r>
              <a:rPr lang="en-US" sz="2797">
                <a:solidFill>
                  <a:srgbClr val="000000"/>
                </a:solidFill>
                <a:latin typeface="Arimo"/>
              </a:rPr>
              <a:t>: Dynamic advice that adapts to market changes and evolving customer goals.</a:t>
            </a:r>
          </a:p>
          <a:p>
            <a:pPr algn="l" marL="603954" indent="-301977" lvl="1">
              <a:lnSpc>
                <a:spcPts val="3356"/>
              </a:lnSpc>
              <a:buFont typeface="Arial"/>
              <a:buChar char="•"/>
            </a:pPr>
            <a:r>
              <a:rPr lang="en-US" sz="2797">
                <a:solidFill>
                  <a:srgbClr val="000000"/>
                </a:solidFill>
                <a:latin typeface="Arimo Bold"/>
              </a:rPr>
              <a:t>Explainable AI</a:t>
            </a:r>
            <a:r>
              <a:rPr lang="en-US" sz="2797">
                <a:solidFill>
                  <a:srgbClr val="000000"/>
                </a:solidFill>
                <a:latin typeface="Arimo"/>
              </a:rPr>
              <a:t>: Transparent recommendations with clear, understandable explanations to build trust and confidence.</a:t>
            </a:r>
          </a:p>
          <a:p>
            <a:pPr algn="l">
              <a:lnSpc>
                <a:spcPts val="3356"/>
              </a:lnSpc>
            </a:pPr>
          </a:p>
        </p:txBody>
      </p:sp>
      <p:sp>
        <p:nvSpPr>
          <p:cNvPr name="TextBox 8" id="8"/>
          <p:cNvSpPr txBox="true"/>
          <p:nvPr/>
        </p:nvSpPr>
        <p:spPr>
          <a:xfrm rot="0">
            <a:off x="183286" y="4833233"/>
            <a:ext cx="18104714" cy="5825580"/>
          </a:xfrm>
          <a:prstGeom prst="rect">
            <a:avLst/>
          </a:prstGeom>
        </p:spPr>
        <p:txBody>
          <a:bodyPr anchor="t" rtlCol="false" tIns="0" lIns="0" bIns="0" rIns="0">
            <a:spAutoFit/>
          </a:bodyPr>
          <a:lstStyle/>
          <a:p>
            <a:pPr algn="l">
              <a:lnSpc>
                <a:spcPts val="3880"/>
              </a:lnSpc>
            </a:pPr>
            <a:r>
              <a:rPr lang="en-US" sz="2771">
                <a:solidFill>
                  <a:srgbClr val="000000"/>
                </a:solidFill>
                <a:latin typeface="Arimo"/>
              </a:rPr>
              <a:t>Data Collection:</a:t>
            </a:r>
          </a:p>
          <a:p>
            <a:pPr algn="l" marL="598360" indent="-299180" lvl="1">
              <a:lnSpc>
                <a:spcPts val="3880"/>
              </a:lnSpc>
              <a:buFont typeface="Arial"/>
              <a:buChar char="•"/>
            </a:pPr>
            <a:r>
              <a:rPr lang="en-US" sz="2771">
                <a:solidFill>
                  <a:srgbClr val="000000"/>
                </a:solidFill>
                <a:latin typeface="Arimo Bold"/>
              </a:rPr>
              <a:t>Customer Data</a:t>
            </a:r>
            <a:r>
              <a:rPr lang="en-US" sz="2771">
                <a:solidFill>
                  <a:srgbClr val="000000"/>
                </a:solidFill>
                <a:latin typeface="Arimo"/>
              </a:rPr>
              <a:t>: Securely access an</a:t>
            </a:r>
            <a:r>
              <a:rPr lang="en-US" sz="2771">
                <a:solidFill>
                  <a:srgbClr val="000000"/>
                </a:solidFill>
                <a:latin typeface="Arimo"/>
              </a:rPr>
              <a:t>d analyze transaction histories, balances, credit scores, and other relevant financial information through banking APIs.</a:t>
            </a:r>
          </a:p>
          <a:p>
            <a:pPr algn="l" marL="598360" indent="-299180" lvl="1">
              <a:lnSpc>
                <a:spcPts val="3880"/>
              </a:lnSpc>
              <a:buFont typeface="Arial"/>
              <a:buChar char="•"/>
            </a:pPr>
            <a:r>
              <a:rPr lang="en-US" sz="2771">
                <a:solidFill>
                  <a:srgbClr val="000000"/>
                </a:solidFill>
                <a:latin typeface="Arimo Bold"/>
              </a:rPr>
              <a:t>Market Data</a:t>
            </a:r>
            <a:r>
              <a:rPr lang="en-US" sz="2771">
                <a:solidFill>
                  <a:srgbClr val="000000"/>
                </a:solidFill>
                <a:latin typeface="Arimo"/>
              </a:rPr>
              <a:t>: Gather real-time market information, including stock prices, interest rates, and economic indicators from reliable data providers.</a:t>
            </a:r>
          </a:p>
          <a:p>
            <a:pPr algn="l">
              <a:lnSpc>
                <a:spcPts val="3880"/>
              </a:lnSpc>
            </a:pPr>
          </a:p>
          <a:p>
            <a:pPr algn="l">
              <a:lnSpc>
                <a:spcPts val="3880"/>
              </a:lnSpc>
            </a:pPr>
            <a:r>
              <a:rPr lang="en-US" sz="2771">
                <a:solidFill>
                  <a:srgbClr val="000000"/>
                </a:solidFill>
                <a:latin typeface="Arimo"/>
              </a:rPr>
              <a:t>Generative AI:</a:t>
            </a:r>
          </a:p>
          <a:p>
            <a:pPr algn="l" marL="598360" indent="-299180" lvl="1">
              <a:lnSpc>
                <a:spcPts val="3880"/>
              </a:lnSpc>
              <a:buFont typeface="Arial"/>
              <a:buChar char="•"/>
            </a:pPr>
            <a:r>
              <a:rPr lang="en-US" sz="2771">
                <a:solidFill>
                  <a:srgbClr val="000000"/>
                </a:solidFill>
                <a:latin typeface="Arimo"/>
              </a:rPr>
              <a:t>Strategy Generation: Develop generative AI models to create </a:t>
            </a:r>
            <a:r>
              <a:rPr lang="en-US" sz="2771">
                <a:solidFill>
                  <a:srgbClr val="000000"/>
                </a:solidFill>
                <a:latin typeface="Arimo Bold"/>
              </a:rPr>
              <a:t>personalized investment strategies</a:t>
            </a:r>
            <a:r>
              <a:rPr lang="en-US" sz="2771">
                <a:solidFill>
                  <a:srgbClr val="000000"/>
                </a:solidFill>
                <a:latin typeface="Arimo"/>
              </a:rPr>
              <a:t> that optimize for risk and return based on the customer's profile.</a:t>
            </a:r>
          </a:p>
          <a:p>
            <a:pPr algn="l" marL="598360" indent="-299180" lvl="1">
              <a:lnSpc>
                <a:spcPts val="3880"/>
              </a:lnSpc>
              <a:buFont typeface="Arial"/>
              <a:buChar char="•"/>
            </a:pPr>
            <a:r>
              <a:rPr lang="en-US" sz="2771">
                <a:solidFill>
                  <a:srgbClr val="000000"/>
                </a:solidFill>
                <a:latin typeface="Arimo"/>
              </a:rPr>
              <a:t>Explainability: Use </a:t>
            </a:r>
            <a:r>
              <a:rPr lang="en-US" sz="2771">
                <a:solidFill>
                  <a:srgbClr val="000000"/>
                </a:solidFill>
                <a:latin typeface="Arimo Bold"/>
              </a:rPr>
              <a:t>LLMs</a:t>
            </a:r>
            <a:r>
              <a:rPr lang="en-US" sz="2771">
                <a:solidFill>
                  <a:srgbClr val="000000"/>
                </a:solidFill>
                <a:latin typeface="Arimo"/>
              </a:rPr>
              <a:t> to generate human-readable explanations for AI-driven recommendations.</a:t>
            </a:r>
          </a:p>
          <a:p>
            <a:pPr algn="l">
              <a:lnSpc>
                <a:spcPts val="3880"/>
              </a:lnSpc>
            </a:pPr>
          </a:p>
          <a:p>
            <a:pPr algn="ctr">
              <a:lnSpc>
                <a:spcPts val="3880"/>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 red and blue rectangle with black background  Description automatically generated"/>
          <p:cNvSpPr/>
          <p:nvPr/>
        </p:nvSpPr>
        <p:spPr>
          <a:xfrm flipH="false" flipV="false" rot="0">
            <a:off x="158192" y="9621970"/>
            <a:ext cx="1099108" cy="641146"/>
          </a:xfrm>
          <a:custGeom>
            <a:avLst/>
            <a:gdLst/>
            <a:ahLst/>
            <a:cxnLst/>
            <a:rect r="r" b="b" t="t" l="l"/>
            <a:pathLst>
              <a:path h="641146" w="1099108">
                <a:moveTo>
                  <a:pt x="0" y="0"/>
                </a:moveTo>
                <a:lnTo>
                  <a:pt x="1099108" y="0"/>
                </a:lnTo>
                <a:lnTo>
                  <a:pt x="1099108" y="641147"/>
                </a:lnTo>
                <a:lnTo>
                  <a:pt x="0" y="641147"/>
                </a:lnTo>
                <a:lnTo>
                  <a:pt x="0" y="0"/>
                </a:lnTo>
                <a:close/>
              </a:path>
            </a:pathLst>
          </a:custGeom>
          <a:blipFill>
            <a:blip r:embed="rId2"/>
            <a:stretch>
              <a:fillRect l="0" t="0" r="0" b="0"/>
            </a:stretch>
          </a:blipFill>
        </p:spPr>
      </p:sp>
      <p:sp>
        <p:nvSpPr>
          <p:cNvPr name="Freeform 3" id="3" descr="A black and orange logo  Description automatically generated"/>
          <p:cNvSpPr/>
          <p:nvPr/>
        </p:nvSpPr>
        <p:spPr>
          <a:xfrm flipH="false" flipV="false" rot="0">
            <a:off x="14893458" y="9525411"/>
            <a:ext cx="1342350" cy="755073"/>
          </a:xfrm>
          <a:custGeom>
            <a:avLst/>
            <a:gdLst/>
            <a:ahLst/>
            <a:cxnLst/>
            <a:rect r="r" b="b" t="t" l="l"/>
            <a:pathLst>
              <a:path h="755073" w="1342350">
                <a:moveTo>
                  <a:pt x="0" y="0"/>
                </a:moveTo>
                <a:lnTo>
                  <a:pt x="1342350" y="0"/>
                </a:lnTo>
                <a:lnTo>
                  <a:pt x="1342350" y="755073"/>
                </a:lnTo>
                <a:lnTo>
                  <a:pt x="0" y="755073"/>
                </a:lnTo>
                <a:lnTo>
                  <a:pt x="0" y="0"/>
                </a:lnTo>
                <a:close/>
              </a:path>
            </a:pathLst>
          </a:custGeom>
          <a:blipFill>
            <a:blip r:embed="rId3"/>
            <a:stretch>
              <a:fillRect l="0" t="0" r="0" b="0"/>
            </a:stretch>
          </a:blipFill>
        </p:spPr>
      </p:sp>
      <p:sp>
        <p:nvSpPr>
          <p:cNvPr name="Freeform 4" id="4" descr="A close-up of a logo  Description automatically generated"/>
          <p:cNvSpPr/>
          <p:nvPr/>
        </p:nvSpPr>
        <p:spPr>
          <a:xfrm flipH="false" flipV="false" rot="0">
            <a:off x="16516929" y="9674775"/>
            <a:ext cx="1691912" cy="397428"/>
          </a:xfrm>
          <a:custGeom>
            <a:avLst/>
            <a:gdLst/>
            <a:ahLst/>
            <a:cxnLst/>
            <a:rect r="r" b="b" t="t" l="l"/>
            <a:pathLst>
              <a:path h="397428" w="1691912">
                <a:moveTo>
                  <a:pt x="0" y="0"/>
                </a:moveTo>
                <a:lnTo>
                  <a:pt x="1691911" y="0"/>
                </a:lnTo>
                <a:lnTo>
                  <a:pt x="1691911" y="397428"/>
                </a:lnTo>
                <a:lnTo>
                  <a:pt x="0" y="397428"/>
                </a:lnTo>
                <a:lnTo>
                  <a:pt x="0" y="0"/>
                </a:lnTo>
                <a:close/>
              </a:path>
            </a:pathLst>
          </a:custGeom>
          <a:blipFill>
            <a:blip r:embed="rId4"/>
            <a:stretch>
              <a:fillRect l="0" t="-238" r="0" b="-238"/>
            </a:stretch>
          </a:blipFill>
        </p:spPr>
      </p:sp>
      <p:sp>
        <p:nvSpPr>
          <p:cNvPr name="TextBox 5" id="5"/>
          <p:cNvSpPr txBox="true"/>
          <p:nvPr/>
        </p:nvSpPr>
        <p:spPr>
          <a:xfrm rot="0">
            <a:off x="91425" y="416700"/>
            <a:ext cx="12979093" cy="657225"/>
          </a:xfrm>
          <a:prstGeom prst="rect">
            <a:avLst/>
          </a:prstGeom>
        </p:spPr>
        <p:txBody>
          <a:bodyPr anchor="t" rtlCol="false" tIns="0" lIns="0" bIns="0" rIns="0">
            <a:spAutoFit/>
          </a:bodyPr>
          <a:lstStyle/>
          <a:p>
            <a:pPr algn="l">
              <a:lnSpc>
                <a:spcPts val="5040"/>
              </a:lnSpc>
            </a:pPr>
            <a:r>
              <a:rPr lang="en-US" sz="4200">
                <a:solidFill>
                  <a:srgbClr val="000000"/>
                </a:solidFill>
                <a:latin typeface="Arimo Bold"/>
              </a:rPr>
              <a:t>Key Differentiators &amp; Adoption Plan</a:t>
            </a:r>
          </a:p>
        </p:txBody>
      </p:sp>
      <p:sp>
        <p:nvSpPr>
          <p:cNvPr name="TextBox 6" id="6"/>
          <p:cNvSpPr txBox="true"/>
          <p:nvPr/>
        </p:nvSpPr>
        <p:spPr>
          <a:xfrm rot="0">
            <a:off x="158191" y="1054875"/>
            <a:ext cx="17565638" cy="4628942"/>
          </a:xfrm>
          <a:prstGeom prst="rect">
            <a:avLst/>
          </a:prstGeom>
        </p:spPr>
        <p:txBody>
          <a:bodyPr anchor="t" rtlCol="false" tIns="0" lIns="0" bIns="0" rIns="0">
            <a:spAutoFit/>
          </a:bodyPr>
          <a:lstStyle/>
          <a:p>
            <a:pPr algn="l">
              <a:lnSpc>
                <a:spcPts val="3359"/>
              </a:lnSpc>
            </a:pPr>
            <a:r>
              <a:rPr lang="en-US" sz="2799">
                <a:solidFill>
                  <a:srgbClr val="000000"/>
                </a:solidFill>
                <a:latin typeface="Arimo"/>
              </a:rPr>
              <a:t>Key Differentiators:</a:t>
            </a:r>
          </a:p>
          <a:p>
            <a:pPr algn="l" marL="604518" indent="-302259" lvl="1">
              <a:lnSpc>
                <a:spcPts val="3359"/>
              </a:lnSpc>
              <a:buFont typeface="Arial"/>
              <a:buChar char="•"/>
            </a:pPr>
            <a:r>
              <a:rPr lang="en-US" sz="2799">
                <a:solidFill>
                  <a:srgbClr val="000000"/>
                </a:solidFill>
                <a:latin typeface="Arimo"/>
              </a:rPr>
              <a:t>Personalization: Use customer-specific data to generate highly personalized financial advice and investment strategies.</a:t>
            </a:r>
          </a:p>
          <a:p>
            <a:pPr algn="l" marL="604518" indent="-302259" lvl="1">
              <a:lnSpc>
                <a:spcPts val="3359"/>
              </a:lnSpc>
              <a:buFont typeface="Arial"/>
              <a:buChar char="•"/>
            </a:pPr>
            <a:r>
              <a:rPr lang="en-US" sz="2799">
                <a:solidFill>
                  <a:srgbClr val="000000"/>
                </a:solidFill>
                <a:latin typeface="Arimo"/>
              </a:rPr>
              <a:t>Transparency and Explainability: Provide clear, understandable explanations for AI-generated recommendations, fostering trust.</a:t>
            </a:r>
          </a:p>
          <a:p>
            <a:pPr algn="l" marL="604518" indent="-302259" lvl="1">
              <a:lnSpc>
                <a:spcPts val="3359"/>
              </a:lnSpc>
              <a:buFont typeface="Arial"/>
              <a:buChar char="•"/>
            </a:pPr>
            <a:r>
              <a:rPr lang="en-US" sz="2799">
                <a:solidFill>
                  <a:srgbClr val="000000"/>
                </a:solidFill>
                <a:latin typeface="Arimo"/>
              </a:rPr>
              <a:t>Generative AI: Leverage state-of-the-art generative AI models to create unique, data-driven strategies.</a:t>
            </a:r>
          </a:p>
          <a:p>
            <a:pPr algn="l" marL="604518" indent="-302259" lvl="1">
              <a:lnSpc>
                <a:spcPts val="3359"/>
              </a:lnSpc>
              <a:buFont typeface="Arial"/>
              <a:buChar char="•"/>
            </a:pPr>
            <a:r>
              <a:rPr lang="en-US" sz="2799">
                <a:solidFill>
                  <a:srgbClr val="000000"/>
                </a:solidFill>
                <a:latin typeface="Arimo"/>
              </a:rPr>
              <a:t>Interactive Interface: Design an intuitive and user-friendly interface for seamless interaction with the AI advisor.</a:t>
            </a:r>
          </a:p>
          <a:p>
            <a:pPr algn="l" marL="604518" indent="-302259" lvl="1">
              <a:lnSpc>
                <a:spcPts val="3359"/>
              </a:lnSpc>
              <a:buFont typeface="Arial"/>
              <a:buChar char="•"/>
            </a:pPr>
            <a:r>
              <a:rPr lang="en-US" sz="2799">
                <a:solidFill>
                  <a:srgbClr val="000000"/>
                </a:solidFill>
                <a:latin typeface="Arimo"/>
              </a:rPr>
              <a:t>Educational Resources: Include resources to help users understand financial concepts and make informed decisions, using the ‘Learn’ feature of the application.</a:t>
            </a:r>
          </a:p>
          <a:p>
            <a:pPr algn="l">
              <a:lnSpc>
                <a:spcPts val="3359"/>
              </a:lnSpc>
            </a:pPr>
          </a:p>
        </p:txBody>
      </p:sp>
      <p:sp>
        <p:nvSpPr>
          <p:cNvPr name="TextBox 7" id="7"/>
          <p:cNvSpPr txBox="true"/>
          <p:nvPr/>
        </p:nvSpPr>
        <p:spPr>
          <a:xfrm rot="0">
            <a:off x="299273" y="5590540"/>
            <a:ext cx="17643493" cy="3967027"/>
          </a:xfrm>
          <a:prstGeom prst="rect">
            <a:avLst/>
          </a:prstGeom>
        </p:spPr>
        <p:txBody>
          <a:bodyPr anchor="t" rtlCol="false" tIns="0" lIns="0" bIns="0" rIns="0">
            <a:spAutoFit/>
          </a:bodyPr>
          <a:lstStyle/>
          <a:p>
            <a:pPr algn="l">
              <a:lnSpc>
                <a:spcPts val="3919"/>
              </a:lnSpc>
            </a:pPr>
            <a:r>
              <a:rPr lang="en-US" sz="2799">
                <a:solidFill>
                  <a:srgbClr val="000000"/>
                </a:solidFill>
                <a:latin typeface="Arimo"/>
              </a:rPr>
              <a:t>Adoption Plan</a:t>
            </a:r>
          </a:p>
          <a:p>
            <a:pPr algn="l" marL="604518" indent="-302259" lvl="1">
              <a:lnSpc>
                <a:spcPts val="3919"/>
              </a:lnSpc>
              <a:buFont typeface="Arial"/>
              <a:buChar char="•"/>
            </a:pPr>
            <a:r>
              <a:rPr lang="en-US" sz="2799">
                <a:solidFill>
                  <a:srgbClr val="000000"/>
                </a:solidFill>
                <a:latin typeface="Arimo"/>
              </a:rPr>
              <a:t>Pilot Launch: Start with a limited group of users to gather initial feedback.</a:t>
            </a:r>
          </a:p>
          <a:p>
            <a:pPr algn="l" marL="604518" indent="-302259" lvl="1">
              <a:lnSpc>
                <a:spcPts val="3919"/>
              </a:lnSpc>
              <a:buFont typeface="Arial"/>
              <a:buChar char="•"/>
            </a:pPr>
            <a:r>
              <a:rPr lang="en-US" sz="2799">
                <a:solidFill>
                  <a:srgbClr val="000000"/>
                </a:solidFill>
                <a:latin typeface="Arimo"/>
              </a:rPr>
              <a:t>Full Launch: Launch a comprehensive marketing campaign to promote the service and attract new users. Provide robust customer support to assist with onboarding and troubleshooting.</a:t>
            </a:r>
          </a:p>
          <a:p>
            <a:pPr algn="l" marL="604518" indent="-302259" lvl="1">
              <a:lnSpc>
                <a:spcPts val="3919"/>
              </a:lnSpc>
              <a:buFont typeface="Arial"/>
              <a:buChar char="•"/>
            </a:pPr>
            <a:r>
              <a:rPr lang="en-US" sz="2799">
                <a:solidFill>
                  <a:srgbClr val="000000"/>
                </a:solidFill>
                <a:latin typeface="Arimo"/>
              </a:rPr>
              <a:t>Continuous Improvement: Continuously update the system based on user feedback and changing market conditions.</a:t>
            </a:r>
          </a:p>
          <a:p>
            <a:pPr algn="l" marL="604518" indent="-302259" lvl="1">
              <a:lnSpc>
                <a:spcPts val="3919"/>
              </a:lnSpc>
              <a:buFont typeface="Arial"/>
              <a:buChar char="•"/>
            </a:pPr>
            <a:r>
              <a:rPr lang="en-US" sz="2799">
                <a:solidFill>
                  <a:srgbClr val="000000"/>
                </a:solidFill>
                <a:latin typeface="Arimo"/>
              </a:rPr>
              <a:t>Scaling: Establish partnerships with esteemed institutions like the Bank of Baroda to expand the service's reach.</a:t>
            </a:r>
          </a:p>
        </p:txBody>
      </p:sp>
      <p:sp>
        <p:nvSpPr>
          <p:cNvPr name="AutoShape 8" id="8"/>
          <p:cNvSpPr/>
          <p:nvPr/>
        </p:nvSpPr>
        <p:spPr>
          <a:xfrm>
            <a:off x="228732" y="5523865"/>
            <a:ext cx="17495097" cy="1905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 red and blue rectangle with black background  Description automatically generated"/>
          <p:cNvSpPr/>
          <p:nvPr/>
        </p:nvSpPr>
        <p:spPr>
          <a:xfrm flipH="false" flipV="false" rot="0">
            <a:off x="158192" y="9621970"/>
            <a:ext cx="1099108" cy="641146"/>
          </a:xfrm>
          <a:custGeom>
            <a:avLst/>
            <a:gdLst/>
            <a:ahLst/>
            <a:cxnLst/>
            <a:rect r="r" b="b" t="t" l="l"/>
            <a:pathLst>
              <a:path h="641146" w="1099108">
                <a:moveTo>
                  <a:pt x="0" y="0"/>
                </a:moveTo>
                <a:lnTo>
                  <a:pt x="1099108" y="0"/>
                </a:lnTo>
                <a:lnTo>
                  <a:pt x="1099108" y="641147"/>
                </a:lnTo>
                <a:lnTo>
                  <a:pt x="0" y="641147"/>
                </a:lnTo>
                <a:lnTo>
                  <a:pt x="0" y="0"/>
                </a:lnTo>
                <a:close/>
              </a:path>
            </a:pathLst>
          </a:custGeom>
          <a:blipFill>
            <a:blip r:embed="rId2"/>
            <a:stretch>
              <a:fillRect l="0" t="0" r="0" b="0"/>
            </a:stretch>
          </a:blipFill>
        </p:spPr>
      </p:sp>
      <p:sp>
        <p:nvSpPr>
          <p:cNvPr name="Freeform 3" id="3" descr="A black and orange logo  Description automatically generated"/>
          <p:cNvSpPr/>
          <p:nvPr/>
        </p:nvSpPr>
        <p:spPr>
          <a:xfrm flipH="false" flipV="false" rot="0">
            <a:off x="14893458" y="9525411"/>
            <a:ext cx="1342350" cy="755073"/>
          </a:xfrm>
          <a:custGeom>
            <a:avLst/>
            <a:gdLst/>
            <a:ahLst/>
            <a:cxnLst/>
            <a:rect r="r" b="b" t="t" l="l"/>
            <a:pathLst>
              <a:path h="755073" w="1342350">
                <a:moveTo>
                  <a:pt x="0" y="0"/>
                </a:moveTo>
                <a:lnTo>
                  <a:pt x="1342350" y="0"/>
                </a:lnTo>
                <a:lnTo>
                  <a:pt x="1342350" y="755073"/>
                </a:lnTo>
                <a:lnTo>
                  <a:pt x="0" y="755073"/>
                </a:lnTo>
                <a:lnTo>
                  <a:pt x="0" y="0"/>
                </a:lnTo>
                <a:close/>
              </a:path>
            </a:pathLst>
          </a:custGeom>
          <a:blipFill>
            <a:blip r:embed="rId3"/>
            <a:stretch>
              <a:fillRect l="0" t="0" r="0" b="0"/>
            </a:stretch>
          </a:blipFill>
        </p:spPr>
      </p:sp>
      <p:sp>
        <p:nvSpPr>
          <p:cNvPr name="Freeform 4" id="4" descr="A close-up of a logo  Description automatically generated"/>
          <p:cNvSpPr/>
          <p:nvPr/>
        </p:nvSpPr>
        <p:spPr>
          <a:xfrm flipH="false" flipV="false" rot="0">
            <a:off x="16516929" y="9674775"/>
            <a:ext cx="1691912" cy="397428"/>
          </a:xfrm>
          <a:custGeom>
            <a:avLst/>
            <a:gdLst/>
            <a:ahLst/>
            <a:cxnLst/>
            <a:rect r="r" b="b" t="t" l="l"/>
            <a:pathLst>
              <a:path h="397428" w="1691912">
                <a:moveTo>
                  <a:pt x="0" y="0"/>
                </a:moveTo>
                <a:lnTo>
                  <a:pt x="1691911" y="0"/>
                </a:lnTo>
                <a:lnTo>
                  <a:pt x="1691911" y="397428"/>
                </a:lnTo>
                <a:lnTo>
                  <a:pt x="0" y="397428"/>
                </a:lnTo>
                <a:lnTo>
                  <a:pt x="0" y="0"/>
                </a:lnTo>
                <a:close/>
              </a:path>
            </a:pathLst>
          </a:custGeom>
          <a:blipFill>
            <a:blip r:embed="rId4"/>
            <a:stretch>
              <a:fillRect l="0" t="-238" r="0" b="-238"/>
            </a:stretch>
          </a:blipFill>
        </p:spPr>
      </p:sp>
      <p:grpSp>
        <p:nvGrpSpPr>
          <p:cNvPr name="Group 5" id="5"/>
          <p:cNvGrpSpPr/>
          <p:nvPr/>
        </p:nvGrpSpPr>
        <p:grpSpPr>
          <a:xfrm rot="0">
            <a:off x="587538" y="2800778"/>
            <a:ext cx="2697903" cy="1261575"/>
            <a:chOff x="0" y="0"/>
            <a:chExt cx="710559" cy="332267"/>
          </a:xfrm>
        </p:grpSpPr>
        <p:sp>
          <p:nvSpPr>
            <p:cNvPr name="Freeform 6" id="6"/>
            <p:cNvSpPr/>
            <p:nvPr/>
          </p:nvSpPr>
          <p:spPr>
            <a:xfrm flipH="false" flipV="false" rot="0">
              <a:off x="0" y="0"/>
              <a:ext cx="710559" cy="332267"/>
            </a:xfrm>
            <a:custGeom>
              <a:avLst/>
              <a:gdLst/>
              <a:ahLst/>
              <a:cxnLst/>
              <a:rect r="r" b="b" t="t" l="l"/>
              <a:pathLst>
                <a:path h="332267" w="710559">
                  <a:moveTo>
                    <a:pt x="146350" y="0"/>
                  </a:moveTo>
                  <a:lnTo>
                    <a:pt x="564209" y="0"/>
                  </a:lnTo>
                  <a:cubicBezTo>
                    <a:pt x="603023" y="0"/>
                    <a:pt x="640248" y="15419"/>
                    <a:pt x="667694" y="42865"/>
                  </a:cubicBezTo>
                  <a:cubicBezTo>
                    <a:pt x="695140" y="70311"/>
                    <a:pt x="710559" y="107536"/>
                    <a:pt x="710559" y="146350"/>
                  </a:cubicBezTo>
                  <a:lnTo>
                    <a:pt x="710559" y="185917"/>
                  </a:lnTo>
                  <a:cubicBezTo>
                    <a:pt x="710559" y="266744"/>
                    <a:pt x="645036" y="332267"/>
                    <a:pt x="564209" y="332267"/>
                  </a:cubicBezTo>
                  <a:lnTo>
                    <a:pt x="146350" y="332267"/>
                  </a:lnTo>
                  <a:cubicBezTo>
                    <a:pt x="65523" y="332267"/>
                    <a:pt x="0" y="266744"/>
                    <a:pt x="0" y="185917"/>
                  </a:cubicBezTo>
                  <a:lnTo>
                    <a:pt x="0" y="146350"/>
                  </a:lnTo>
                  <a:cubicBezTo>
                    <a:pt x="0" y="107536"/>
                    <a:pt x="15419" y="70311"/>
                    <a:pt x="42865" y="42865"/>
                  </a:cubicBezTo>
                  <a:cubicBezTo>
                    <a:pt x="70311" y="15419"/>
                    <a:pt x="107536" y="0"/>
                    <a:pt x="146350" y="0"/>
                  </a:cubicBezTo>
                  <a:close/>
                </a:path>
              </a:pathLst>
            </a:custGeom>
            <a:solidFill>
              <a:srgbClr val="FF6B11"/>
            </a:solidFill>
          </p:spPr>
        </p:sp>
        <p:sp>
          <p:nvSpPr>
            <p:cNvPr name="TextBox 7" id="7"/>
            <p:cNvSpPr txBox="true"/>
            <p:nvPr/>
          </p:nvSpPr>
          <p:spPr>
            <a:xfrm>
              <a:off x="0" y="-9525"/>
              <a:ext cx="710559" cy="341792"/>
            </a:xfrm>
            <a:prstGeom prst="rect">
              <a:avLst/>
            </a:prstGeom>
          </p:spPr>
          <p:txBody>
            <a:bodyPr anchor="ctr" rtlCol="false" tIns="50800" lIns="50800" bIns="50800" rIns="50800"/>
            <a:lstStyle/>
            <a:p>
              <a:pPr algn="ctr">
                <a:lnSpc>
                  <a:spcPts val="2879"/>
                </a:lnSpc>
              </a:pPr>
              <a:r>
                <a:rPr lang="en-US" sz="2400">
                  <a:solidFill>
                    <a:srgbClr val="000000"/>
                  </a:solidFill>
                  <a:latin typeface="Arimo"/>
                </a:rPr>
                <a:t>BANK GUIDELINES</a:t>
              </a:r>
            </a:p>
          </p:txBody>
        </p:sp>
      </p:grpSp>
      <p:sp>
        <p:nvSpPr>
          <p:cNvPr name="Freeform 8" id="8"/>
          <p:cNvSpPr/>
          <p:nvPr/>
        </p:nvSpPr>
        <p:spPr>
          <a:xfrm flipH="false" flipV="false" rot="0">
            <a:off x="17336593" y="1721331"/>
            <a:ext cx="86260" cy="343791"/>
          </a:xfrm>
          <a:custGeom>
            <a:avLst/>
            <a:gdLst/>
            <a:ahLst/>
            <a:cxnLst/>
            <a:rect r="r" b="b" t="t" l="l"/>
            <a:pathLst>
              <a:path h="343791" w="86260">
                <a:moveTo>
                  <a:pt x="0" y="0"/>
                </a:moveTo>
                <a:lnTo>
                  <a:pt x="86260" y="0"/>
                </a:lnTo>
                <a:lnTo>
                  <a:pt x="86260" y="343791"/>
                </a:lnTo>
                <a:lnTo>
                  <a:pt x="0" y="34379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9" id="9"/>
          <p:cNvGrpSpPr/>
          <p:nvPr/>
        </p:nvGrpSpPr>
        <p:grpSpPr>
          <a:xfrm rot="0">
            <a:off x="7671943" y="2816545"/>
            <a:ext cx="2362314" cy="5103190"/>
            <a:chOff x="0" y="0"/>
            <a:chExt cx="622173" cy="1344050"/>
          </a:xfrm>
        </p:grpSpPr>
        <p:sp>
          <p:nvSpPr>
            <p:cNvPr name="Freeform 10" id="10"/>
            <p:cNvSpPr/>
            <p:nvPr/>
          </p:nvSpPr>
          <p:spPr>
            <a:xfrm flipH="false" flipV="false" rot="0">
              <a:off x="0" y="0"/>
              <a:ext cx="622173" cy="1344050"/>
            </a:xfrm>
            <a:custGeom>
              <a:avLst/>
              <a:gdLst/>
              <a:ahLst/>
              <a:cxnLst/>
              <a:rect r="r" b="b" t="t" l="l"/>
              <a:pathLst>
                <a:path h="1344050" w="622173">
                  <a:moveTo>
                    <a:pt x="167140" y="0"/>
                  </a:moveTo>
                  <a:lnTo>
                    <a:pt x="455033" y="0"/>
                  </a:lnTo>
                  <a:cubicBezTo>
                    <a:pt x="547342" y="0"/>
                    <a:pt x="622173" y="74831"/>
                    <a:pt x="622173" y="167140"/>
                  </a:cubicBezTo>
                  <a:lnTo>
                    <a:pt x="622173" y="1176910"/>
                  </a:lnTo>
                  <a:cubicBezTo>
                    <a:pt x="622173" y="1269219"/>
                    <a:pt x="547342" y="1344050"/>
                    <a:pt x="455033" y="1344050"/>
                  </a:cubicBezTo>
                  <a:lnTo>
                    <a:pt x="167140" y="1344050"/>
                  </a:lnTo>
                  <a:cubicBezTo>
                    <a:pt x="122812" y="1344050"/>
                    <a:pt x="80299" y="1326441"/>
                    <a:pt x="48954" y="1295096"/>
                  </a:cubicBezTo>
                  <a:cubicBezTo>
                    <a:pt x="17609" y="1263751"/>
                    <a:pt x="0" y="1221238"/>
                    <a:pt x="0" y="1176910"/>
                  </a:cubicBezTo>
                  <a:lnTo>
                    <a:pt x="0" y="167140"/>
                  </a:lnTo>
                  <a:cubicBezTo>
                    <a:pt x="0" y="122812"/>
                    <a:pt x="17609" y="80299"/>
                    <a:pt x="48954" y="48954"/>
                  </a:cubicBezTo>
                  <a:cubicBezTo>
                    <a:pt x="80299" y="17609"/>
                    <a:pt x="122812" y="0"/>
                    <a:pt x="167140" y="0"/>
                  </a:cubicBezTo>
                  <a:close/>
                </a:path>
              </a:pathLst>
            </a:custGeom>
            <a:solidFill>
              <a:srgbClr val="FF6B11"/>
            </a:solidFill>
          </p:spPr>
        </p:sp>
        <p:sp>
          <p:nvSpPr>
            <p:cNvPr name="TextBox 11" id="11"/>
            <p:cNvSpPr txBox="true"/>
            <p:nvPr/>
          </p:nvSpPr>
          <p:spPr>
            <a:xfrm>
              <a:off x="0" y="-9525"/>
              <a:ext cx="622173" cy="1353575"/>
            </a:xfrm>
            <a:prstGeom prst="rect">
              <a:avLst/>
            </a:prstGeom>
          </p:spPr>
          <p:txBody>
            <a:bodyPr anchor="ctr" rtlCol="false" tIns="50800" lIns="50800" bIns="50800" rIns="50800"/>
            <a:lstStyle/>
            <a:p>
              <a:pPr algn="ctr">
                <a:lnSpc>
                  <a:spcPts val="2879"/>
                </a:lnSpc>
              </a:pPr>
              <a:r>
                <a:rPr lang="en-US" sz="2400">
                  <a:solidFill>
                    <a:srgbClr val="000000"/>
                  </a:solidFill>
                  <a:latin typeface="Arimo"/>
                </a:rPr>
                <a:t>EMBEDDING MODEL</a:t>
              </a:r>
            </a:p>
          </p:txBody>
        </p:sp>
      </p:grpSp>
      <p:grpSp>
        <p:nvGrpSpPr>
          <p:cNvPr name="Group 12" id="12"/>
          <p:cNvGrpSpPr/>
          <p:nvPr/>
        </p:nvGrpSpPr>
        <p:grpSpPr>
          <a:xfrm rot="0">
            <a:off x="587538" y="4692064"/>
            <a:ext cx="2697903" cy="1261575"/>
            <a:chOff x="0" y="0"/>
            <a:chExt cx="710559" cy="332267"/>
          </a:xfrm>
        </p:grpSpPr>
        <p:sp>
          <p:nvSpPr>
            <p:cNvPr name="Freeform 13" id="13"/>
            <p:cNvSpPr/>
            <p:nvPr/>
          </p:nvSpPr>
          <p:spPr>
            <a:xfrm flipH="false" flipV="false" rot="0">
              <a:off x="0" y="0"/>
              <a:ext cx="710559" cy="332267"/>
            </a:xfrm>
            <a:custGeom>
              <a:avLst/>
              <a:gdLst/>
              <a:ahLst/>
              <a:cxnLst/>
              <a:rect r="r" b="b" t="t" l="l"/>
              <a:pathLst>
                <a:path h="332267" w="710559">
                  <a:moveTo>
                    <a:pt x="146350" y="0"/>
                  </a:moveTo>
                  <a:lnTo>
                    <a:pt x="564209" y="0"/>
                  </a:lnTo>
                  <a:cubicBezTo>
                    <a:pt x="603023" y="0"/>
                    <a:pt x="640248" y="15419"/>
                    <a:pt x="667694" y="42865"/>
                  </a:cubicBezTo>
                  <a:cubicBezTo>
                    <a:pt x="695140" y="70311"/>
                    <a:pt x="710559" y="107536"/>
                    <a:pt x="710559" y="146350"/>
                  </a:cubicBezTo>
                  <a:lnTo>
                    <a:pt x="710559" y="185917"/>
                  </a:lnTo>
                  <a:cubicBezTo>
                    <a:pt x="710559" y="266744"/>
                    <a:pt x="645036" y="332267"/>
                    <a:pt x="564209" y="332267"/>
                  </a:cubicBezTo>
                  <a:lnTo>
                    <a:pt x="146350" y="332267"/>
                  </a:lnTo>
                  <a:cubicBezTo>
                    <a:pt x="65523" y="332267"/>
                    <a:pt x="0" y="266744"/>
                    <a:pt x="0" y="185917"/>
                  </a:cubicBezTo>
                  <a:lnTo>
                    <a:pt x="0" y="146350"/>
                  </a:lnTo>
                  <a:cubicBezTo>
                    <a:pt x="0" y="107536"/>
                    <a:pt x="15419" y="70311"/>
                    <a:pt x="42865" y="42865"/>
                  </a:cubicBezTo>
                  <a:cubicBezTo>
                    <a:pt x="70311" y="15419"/>
                    <a:pt x="107536" y="0"/>
                    <a:pt x="146350" y="0"/>
                  </a:cubicBezTo>
                  <a:close/>
                </a:path>
              </a:pathLst>
            </a:custGeom>
            <a:solidFill>
              <a:srgbClr val="FF6B11"/>
            </a:solidFill>
          </p:spPr>
        </p:sp>
        <p:sp>
          <p:nvSpPr>
            <p:cNvPr name="TextBox 14" id="14"/>
            <p:cNvSpPr txBox="true"/>
            <p:nvPr/>
          </p:nvSpPr>
          <p:spPr>
            <a:xfrm>
              <a:off x="0" y="-9525"/>
              <a:ext cx="710559" cy="341792"/>
            </a:xfrm>
            <a:prstGeom prst="rect">
              <a:avLst/>
            </a:prstGeom>
          </p:spPr>
          <p:txBody>
            <a:bodyPr anchor="ctr" rtlCol="false" tIns="50800" lIns="50800" bIns="50800" rIns="50800"/>
            <a:lstStyle/>
            <a:p>
              <a:pPr algn="ctr">
                <a:lnSpc>
                  <a:spcPts val="2879"/>
                </a:lnSpc>
              </a:pPr>
              <a:r>
                <a:rPr lang="en-US" sz="2400">
                  <a:solidFill>
                    <a:srgbClr val="000000"/>
                  </a:solidFill>
                  <a:latin typeface="Arimo"/>
                </a:rPr>
                <a:t>USER DOCUMENTS</a:t>
              </a:r>
            </a:p>
          </p:txBody>
        </p:sp>
      </p:grpSp>
      <p:grpSp>
        <p:nvGrpSpPr>
          <p:cNvPr name="Group 15" id="15"/>
          <p:cNvGrpSpPr/>
          <p:nvPr/>
        </p:nvGrpSpPr>
        <p:grpSpPr>
          <a:xfrm rot="0">
            <a:off x="3558049" y="2816545"/>
            <a:ext cx="2697903" cy="1261575"/>
            <a:chOff x="0" y="0"/>
            <a:chExt cx="710559" cy="332267"/>
          </a:xfrm>
        </p:grpSpPr>
        <p:sp>
          <p:nvSpPr>
            <p:cNvPr name="Freeform 16" id="16"/>
            <p:cNvSpPr/>
            <p:nvPr/>
          </p:nvSpPr>
          <p:spPr>
            <a:xfrm flipH="false" flipV="false" rot="0">
              <a:off x="0" y="0"/>
              <a:ext cx="710559" cy="332267"/>
            </a:xfrm>
            <a:custGeom>
              <a:avLst/>
              <a:gdLst/>
              <a:ahLst/>
              <a:cxnLst/>
              <a:rect r="r" b="b" t="t" l="l"/>
              <a:pathLst>
                <a:path h="332267" w="710559">
                  <a:moveTo>
                    <a:pt x="146350" y="0"/>
                  </a:moveTo>
                  <a:lnTo>
                    <a:pt x="564209" y="0"/>
                  </a:lnTo>
                  <a:cubicBezTo>
                    <a:pt x="603023" y="0"/>
                    <a:pt x="640248" y="15419"/>
                    <a:pt x="667694" y="42865"/>
                  </a:cubicBezTo>
                  <a:cubicBezTo>
                    <a:pt x="695140" y="70311"/>
                    <a:pt x="710559" y="107536"/>
                    <a:pt x="710559" y="146350"/>
                  </a:cubicBezTo>
                  <a:lnTo>
                    <a:pt x="710559" y="185917"/>
                  </a:lnTo>
                  <a:cubicBezTo>
                    <a:pt x="710559" y="266744"/>
                    <a:pt x="645036" y="332267"/>
                    <a:pt x="564209" y="332267"/>
                  </a:cubicBezTo>
                  <a:lnTo>
                    <a:pt x="146350" y="332267"/>
                  </a:lnTo>
                  <a:cubicBezTo>
                    <a:pt x="65523" y="332267"/>
                    <a:pt x="0" y="266744"/>
                    <a:pt x="0" y="185917"/>
                  </a:cubicBezTo>
                  <a:lnTo>
                    <a:pt x="0" y="146350"/>
                  </a:lnTo>
                  <a:cubicBezTo>
                    <a:pt x="0" y="107536"/>
                    <a:pt x="15419" y="70311"/>
                    <a:pt x="42865" y="42865"/>
                  </a:cubicBezTo>
                  <a:cubicBezTo>
                    <a:pt x="70311" y="15419"/>
                    <a:pt x="107536" y="0"/>
                    <a:pt x="146350" y="0"/>
                  </a:cubicBezTo>
                  <a:close/>
                </a:path>
              </a:pathLst>
            </a:custGeom>
            <a:solidFill>
              <a:srgbClr val="FF6B11"/>
            </a:solidFill>
          </p:spPr>
        </p:sp>
        <p:sp>
          <p:nvSpPr>
            <p:cNvPr name="TextBox 17" id="17"/>
            <p:cNvSpPr txBox="true"/>
            <p:nvPr/>
          </p:nvSpPr>
          <p:spPr>
            <a:xfrm>
              <a:off x="0" y="-9525"/>
              <a:ext cx="710559" cy="341792"/>
            </a:xfrm>
            <a:prstGeom prst="rect">
              <a:avLst/>
            </a:prstGeom>
          </p:spPr>
          <p:txBody>
            <a:bodyPr anchor="ctr" rtlCol="false" tIns="50800" lIns="50800" bIns="50800" rIns="50800"/>
            <a:lstStyle/>
            <a:p>
              <a:pPr algn="ctr">
                <a:lnSpc>
                  <a:spcPts val="2879"/>
                </a:lnSpc>
              </a:pPr>
              <a:r>
                <a:rPr lang="en-US" sz="2400">
                  <a:solidFill>
                    <a:srgbClr val="000000"/>
                  </a:solidFill>
                  <a:latin typeface="Arimo"/>
                </a:rPr>
                <a:t>Retrieve documents</a:t>
              </a:r>
            </a:p>
          </p:txBody>
        </p:sp>
      </p:grpSp>
      <p:grpSp>
        <p:nvGrpSpPr>
          <p:cNvPr name="Group 18" id="18"/>
          <p:cNvGrpSpPr/>
          <p:nvPr/>
        </p:nvGrpSpPr>
        <p:grpSpPr>
          <a:xfrm rot="0">
            <a:off x="3675466" y="6555460"/>
            <a:ext cx="2697903" cy="1261575"/>
            <a:chOff x="0" y="0"/>
            <a:chExt cx="710559" cy="332267"/>
          </a:xfrm>
        </p:grpSpPr>
        <p:sp>
          <p:nvSpPr>
            <p:cNvPr name="Freeform 19" id="19"/>
            <p:cNvSpPr/>
            <p:nvPr/>
          </p:nvSpPr>
          <p:spPr>
            <a:xfrm flipH="false" flipV="false" rot="0">
              <a:off x="0" y="0"/>
              <a:ext cx="710559" cy="332267"/>
            </a:xfrm>
            <a:custGeom>
              <a:avLst/>
              <a:gdLst/>
              <a:ahLst/>
              <a:cxnLst/>
              <a:rect r="r" b="b" t="t" l="l"/>
              <a:pathLst>
                <a:path h="332267" w="710559">
                  <a:moveTo>
                    <a:pt x="146350" y="0"/>
                  </a:moveTo>
                  <a:lnTo>
                    <a:pt x="564209" y="0"/>
                  </a:lnTo>
                  <a:cubicBezTo>
                    <a:pt x="603023" y="0"/>
                    <a:pt x="640248" y="15419"/>
                    <a:pt x="667694" y="42865"/>
                  </a:cubicBezTo>
                  <a:cubicBezTo>
                    <a:pt x="695140" y="70311"/>
                    <a:pt x="710559" y="107536"/>
                    <a:pt x="710559" y="146350"/>
                  </a:cubicBezTo>
                  <a:lnTo>
                    <a:pt x="710559" y="185917"/>
                  </a:lnTo>
                  <a:cubicBezTo>
                    <a:pt x="710559" y="266744"/>
                    <a:pt x="645036" y="332267"/>
                    <a:pt x="564209" y="332267"/>
                  </a:cubicBezTo>
                  <a:lnTo>
                    <a:pt x="146350" y="332267"/>
                  </a:lnTo>
                  <a:cubicBezTo>
                    <a:pt x="65523" y="332267"/>
                    <a:pt x="0" y="266744"/>
                    <a:pt x="0" y="185917"/>
                  </a:cubicBezTo>
                  <a:lnTo>
                    <a:pt x="0" y="146350"/>
                  </a:lnTo>
                  <a:cubicBezTo>
                    <a:pt x="0" y="107536"/>
                    <a:pt x="15419" y="70311"/>
                    <a:pt x="42865" y="42865"/>
                  </a:cubicBezTo>
                  <a:cubicBezTo>
                    <a:pt x="70311" y="15419"/>
                    <a:pt x="107536" y="0"/>
                    <a:pt x="146350" y="0"/>
                  </a:cubicBezTo>
                  <a:close/>
                </a:path>
              </a:pathLst>
            </a:custGeom>
            <a:solidFill>
              <a:srgbClr val="FF6B11"/>
            </a:solidFill>
          </p:spPr>
        </p:sp>
        <p:sp>
          <p:nvSpPr>
            <p:cNvPr name="TextBox 20" id="20"/>
            <p:cNvSpPr txBox="true"/>
            <p:nvPr/>
          </p:nvSpPr>
          <p:spPr>
            <a:xfrm>
              <a:off x="0" y="-9525"/>
              <a:ext cx="710559" cy="341792"/>
            </a:xfrm>
            <a:prstGeom prst="rect">
              <a:avLst/>
            </a:prstGeom>
          </p:spPr>
          <p:txBody>
            <a:bodyPr anchor="ctr" rtlCol="false" tIns="50800" lIns="50800" bIns="50800" rIns="50800"/>
            <a:lstStyle/>
            <a:p>
              <a:pPr algn="ctr">
                <a:lnSpc>
                  <a:spcPts val="2879"/>
                </a:lnSpc>
              </a:pPr>
              <a:r>
                <a:rPr lang="en-US" sz="2400">
                  <a:solidFill>
                    <a:srgbClr val="000000"/>
                  </a:solidFill>
                  <a:latin typeface="Arimo"/>
                </a:rPr>
                <a:t>ENTERPRISE APP</a:t>
              </a:r>
            </a:p>
          </p:txBody>
        </p:sp>
      </p:grpSp>
      <p:grpSp>
        <p:nvGrpSpPr>
          <p:cNvPr name="Group 21" id="21"/>
          <p:cNvGrpSpPr/>
          <p:nvPr/>
        </p:nvGrpSpPr>
        <p:grpSpPr>
          <a:xfrm rot="0">
            <a:off x="12266475" y="2816545"/>
            <a:ext cx="2362314" cy="5103190"/>
            <a:chOff x="0" y="0"/>
            <a:chExt cx="622173" cy="1344050"/>
          </a:xfrm>
        </p:grpSpPr>
        <p:sp>
          <p:nvSpPr>
            <p:cNvPr name="Freeform 22" id="22"/>
            <p:cNvSpPr/>
            <p:nvPr/>
          </p:nvSpPr>
          <p:spPr>
            <a:xfrm flipH="false" flipV="false" rot="0">
              <a:off x="0" y="0"/>
              <a:ext cx="622173" cy="1344050"/>
            </a:xfrm>
            <a:custGeom>
              <a:avLst/>
              <a:gdLst/>
              <a:ahLst/>
              <a:cxnLst/>
              <a:rect r="r" b="b" t="t" l="l"/>
              <a:pathLst>
                <a:path h="1344050" w="622173">
                  <a:moveTo>
                    <a:pt x="167140" y="0"/>
                  </a:moveTo>
                  <a:lnTo>
                    <a:pt x="455033" y="0"/>
                  </a:lnTo>
                  <a:cubicBezTo>
                    <a:pt x="547342" y="0"/>
                    <a:pt x="622173" y="74831"/>
                    <a:pt x="622173" y="167140"/>
                  </a:cubicBezTo>
                  <a:lnTo>
                    <a:pt x="622173" y="1176910"/>
                  </a:lnTo>
                  <a:cubicBezTo>
                    <a:pt x="622173" y="1269219"/>
                    <a:pt x="547342" y="1344050"/>
                    <a:pt x="455033" y="1344050"/>
                  </a:cubicBezTo>
                  <a:lnTo>
                    <a:pt x="167140" y="1344050"/>
                  </a:lnTo>
                  <a:cubicBezTo>
                    <a:pt x="122812" y="1344050"/>
                    <a:pt x="80299" y="1326441"/>
                    <a:pt x="48954" y="1295096"/>
                  </a:cubicBezTo>
                  <a:cubicBezTo>
                    <a:pt x="17609" y="1263751"/>
                    <a:pt x="0" y="1221238"/>
                    <a:pt x="0" y="1176910"/>
                  </a:cubicBezTo>
                  <a:lnTo>
                    <a:pt x="0" y="167140"/>
                  </a:lnTo>
                  <a:cubicBezTo>
                    <a:pt x="0" y="122812"/>
                    <a:pt x="17609" y="80299"/>
                    <a:pt x="48954" y="48954"/>
                  </a:cubicBezTo>
                  <a:cubicBezTo>
                    <a:pt x="80299" y="17609"/>
                    <a:pt x="122812" y="0"/>
                    <a:pt x="167140" y="0"/>
                  </a:cubicBezTo>
                  <a:close/>
                </a:path>
              </a:pathLst>
            </a:custGeom>
            <a:solidFill>
              <a:srgbClr val="FF6B11"/>
            </a:solidFill>
          </p:spPr>
        </p:sp>
        <p:sp>
          <p:nvSpPr>
            <p:cNvPr name="TextBox 23" id="23"/>
            <p:cNvSpPr txBox="true"/>
            <p:nvPr/>
          </p:nvSpPr>
          <p:spPr>
            <a:xfrm>
              <a:off x="0" y="-9525"/>
              <a:ext cx="622173" cy="1353575"/>
            </a:xfrm>
            <a:prstGeom prst="rect">
              <a:avLst/>
            </a:prstGeom>
          </p:spPr>
          <p:txBody>
            <a:bodyPr anchor="ctr" rtlCol="false" tIns="50800" lIns="50800" bIns="50800" rIns="50800"/>
            <a:lstStyle/>
            <a:p>
              <a:pPr algn="ctr">
                <a:lnSpc>
                  <a:spcPts val="2879"/>
                </a:lnSpc>
              </a:pPr>
              <a:r>
                <a:rPr lang="en-US" sz="2400">
                  <a:solidFill>
                    <a:srgbClr val="000000"/>
                  </a:solidFill>
                  <a:latin typeface="Arimo"/>
                </a:rPr>
                <a:t>VECTOR DB</a:t>
              </a:r>
            </a:p>
          </p:txBody>
        </p:sp>
      </p:grpSp>
      <p:grpSp>
        <p:nvGrpSpPr>
          <p:cNvPr name="Group 24" id="24"/>
          <p:cNvGrpSpPr/>
          <p:nvPr/>
        </p:nvGrpSpPr>
        <p:grpSpPr>
          <a:xfrm rot="0">
            <a:off x="15564633" y="7996725"/>
            <a:ext cx="2091328" cy="1261575"/>
            <a:chOff x="0" y="0"/>
            <a:chExt cx="550802" cy="332267"/>
          </a:xfrm>
        </p:grpSpPr>
        <p:sp>
          <p:nvSpPr>
            <p:cNvPr name="Freeform 25" id="25"/>
            <p:cNvSpPr/>
            <p:nvPr/>
          </p:nvSpPr>
          <p:spPr>
            <a:xfrm flipH="false" flipV="false" rot="0">
              <a:off x="0" y="0"/>
              <a:ext cx="550802" cy="332267"/>
            </a:xfrm>
            <a:custGeom>
              <a:avLst/>
              <a:gdLst/>
              <a:ahLst/>
              <a:cxnLst/>
              <a:rect r="r" b="b" t="t" l="l"/>
              <a:pathLst>
                <a:path h="332267" w="550802">
                  <a:moveTo>
                    <a:pt x="166133" y="0"/>
                  </a:moveTo>
                  <a:lnTo>
                    <a:pt x="384669" y="0"/>
                  </a:lnTo>
                  <a:cubicBezTo>
                    <a:pt x="428730" y="0"/>
                    <a:pt x="470987" y="17503"/>
                    <a:pt x="502143" y="48659"/>
                  </a:cubicBezTo>
                  <a:cubicBezTo>
                    <a:pt x="533299" y="79815"/>
                    <a:pt x="550802" y="122072"/>
                    <a:pt x="550802" y="166133"/>
                  </a:cubicBezTo>
                  <a:lnTo>
                    <a:pt x="550802" y="166133"/>
                  </a:lnTo>
                  <a:cubicBezTo>
                    <a:pt x="550802" y="210195"/>
                    <a:pt x="533299" y="252451"/>
                    <a:pt x="502143" y="283607"/>
                  </a:cubicBezTo>
                  <a:cubicBezTo>
                    <a:pt x="470987" y="314763"/>
                    <a:pt x="428730" y="332267"/>
                    <a:pt x="384669" y="332267"/>
                  </a:cubicBezTo>
                  <a:lnTo>
                    <a:pt x="166133" y="332267"/>
                  </a:lnTo>
                  <a:cubicBezTo>
                    <a:pt x="122072" y="332267"/>
                    <a:pt x="79815" y="314763"/>
                    <a:pt x="48659" y="283607"/>
                  </a:cubicBezTo>
                  <a:cubicBezTo>
                    <a:pt x="17503" y="252451"/>
                    <a:pt x="0" y="210195"/>
                    <a:pt x="0" y="166133"/>
                  </a:cubicBezTo>
                  <a:lnTo>
                    <a:pt x="0" y="166133"/>
                  </a:lnTo>
                  <a:cubicBezTo>
                    <a:pt x="0" y="122072"/>
                    <a:pt x="17503" y="79815"/>
                    <a:pt x="48659" y="48659"/>
                  </a:cubicBezTo>
                  <a:cubicBezTo>
                    <a:pt x="79815" y="17503"/>
                    <a:pt x="122072" y="0"/>
                    <a:pt x="166133" y="0"/>
                  </a:cubicBezTo>
                  <a:close/>
                </a:path>
              </a:pathLst>
            </a:custGeom>
            <a:solidFill>
              <a:srgbClr val="FF6B11"/>
            </a:solidFill>
          </p:spPr>
        </p:sp>
        <p:sp>
          <p:nvSpPr>
            <p:cNvPr name="TextBox 26" id="26"/>
            <p:cNvSpPr txBox="true"/>
            <p:nvPr/>
          </p:nvSpPr>
          <p:spPr>
            <a:xfrm>
              <a:off x="0" y="-9525"/>
              <a:ext cx="550802" cy="341792"/>
            </a:xfrm>
            <a:prstGeom prst="rect">
              <a:avLst/>
            </a:prstGeom>
          </p:spPr>
          <p:txBody>
            <a:bodyPr anchor="ctr" rtlCol="false" tIns="50800" lIns="50800" bIns="50800" rIns="50800"/>
            <a:lstStyle/>
            <a:p>
              <a:pPr algn="ctr">
                <a:lnSpc>
                  <a:spcPts val="2879"/>
                </a:lnSpc>
              </a:pPr>
              <a:r>
                <a:rPr lang="en-US" sz="2400">
                  <a:solidFill>
                    <a:srgbClr val="000000"/>
                  </a:solidFill>
                  <a:latin typeface="Arimo"/>
                </a:rPr>
                <a:t>LLM(Prompt tuned)</a:t>
              </a:r>
            </a:p>
          </p:txBody>
        </p:sp>
      </p:grpSp>
      <p:sp>
        <p:nvSpPr>
          <p:cNvPr name="AutoShape 27" id="27"/>
          <p:cNvSpPr/>
          <p:nvPr/>
        </p:nvSpPr>
        <p:spPr>
          <a:xfrm>
            <a:off x="3285441" y="3431565"/>
            <a:ext cx="272608" cy="15767"/>
          </a:xfrm>
          <a:prstGeom prst="line">
            <a:avLst/>
          </a:prstGeom>
          <a:ln cap="flat" w="38100">
            <a:solidFill>
              <a:srgbClr val="000000"/>
            </a:solidFill>
            <a:prstDash val="solid"/>
            <a:headEnd type="none" len="sm" w="sm"/>
            <a:tailEnd type="arrow" len="sm" w="med"/>
          </a:ln>
        </p:spPr>
      </p:sp>
      <p:sp>
        <p:nvSpPr>
          <p:cNvPr name="AutoShape 28" id="28"/>
          <p:cNvSpPr/>
          <p:nvPr/>
        </p:nvSpPr>
        <p:spPr>
          <a:xfrm>
            <a:off x="10034257" y="5368140"/>
            <a:ext cx="2232218" cy="0"/>
          </a:xfrm>
          <a:prstGeom prst="line">
            <a:avLst/>
          </a:prstGeom>
          <a:ln cap="flat" w="38100">
            <a:solidFill>
              <a:srgbClr val="000000"/>
            </a:solidFill>
            <a:prstDash val="solid"/>
            <a:headEnd type="none" len="sm" w="sm"/>
            <a:tailEnd type="arrow" len="sm" w="med"/>
          </a:ln>
        </p:spPr>
      </p:sp>
      <p:grpSp>
        <p:nvGrpSpPr>
          <p:cNvPr name="Group 29" id="29"/>
          <p:cNvGrpSpPr/>
          <p:nvPr/>
        </p:nvGrpSpPr>
        <p:grpSpPr>
          <a:xfrm rot="0">
            <a:off x="3558049" y="4737352"/>
            <a:ext cx="2697903" cy="1261575"/>
            <a:chOff x="0" y="0"/>
            <a:chExt cx="710559" cy="332267"/>
          </a:xfrm>
        </p:grpSpPr>
        <p:sp>
          <p:nvSpPr>
            <p:cNvPr name="Freeform 30" id="30"/>
            <p:cNvSpPr/>
            <p:nvPr/>
          </p:nvSpPr>
          <p:spPr>
            <a:xfrm flipH="false" flipV="false" rot="0">
              <a:off x="0" y="0"/>
              <a:ext cx="710559" cy="332267"/>
            </a:xfrm>
            <a:custGeom>
              <a:avLst/>
              <a:gdLst/>
              <a:ahLst/>
              <a:cxnLst/>
              <a:rect r="r" b="b" t="t" l="l"/>
              <a:pathLst>
                <a:path h="332267" w="710559">
                  <a:moveTo>
                    <a:pt x="146350" y="0"/>
                  </a:moveTo>
                  <a:lnTo>
                    <a:pt x="564209" y="0"/>
                  </a:lnTo>
                  <a:cubicBezTo>
                    <a:pt x="603023" y="0"/>
                    <a:pt x="640248" y="15419"/>
                    <a:pt x="667694" y="42865"/>
                  </a:cubicBezTo>
                  <a:cubicBezTo>
                    <a:pt x="695140" y="70311"/>
                    <a:pt x="710559" y="107536"/>
                    <a:pt x="710559" y="146350"/>
                  </a:cubicBezTo>
                  <a:lnTo>
                    <a:pt x="710559" y="185917"/>
                  </a:lnTo>
                  <a:cubicBezTo>
                    <a:pt x="710559" y="266744"/>
                    <a:pt x="645036" y="332267"/>
                    <a:pt x="564209" y="332267"/>
                  </a:cubicBezTo>
                  <a:lnTo>
                    <a:pt x="146350" y="332267"/>
                  </a:lnTo>
                  <a:cubicBezTo>
                    <a:pt x="65523" y="332267"/>
                    <a:pt x="0" y="266744"/>
                    <a:pt x="0" y="185917"/>
                  </a:cubicBezTo>
                  <a:lnTo>
                    <a:pt x="0" y="146350"/>
                  </a:lnTo>
                  <a:cubicBezTo>
                    <a:pt x="0" y="107536"/>
                    <a:pt x="15419" y="70311"/>
                    <a:pt x="42865" y="42865"/>
                  </a:cubicBezTo>
                  <a:cubicBezTo>
                    <a:pt x="70311" y="15419"/>
                    <a:pt x="107536" y="0"/>
                    <a:pt x="146350" y="0"/>
                  </a:cubicBezTo>
                  <a:close/>
                </a:path>
              </a:pathLst>
            </a:custGeom>
            <a:solidFill>
              <a:srgbClr val="FF6B11"/>
            </a:solidFill>
          </p:spPr>
        </p:sp>
        <p:sp>
          <p:nvSpPr>
            <p:cNvPr name="TextBox 31" id="31"/>
            <p:cNvSpPr txBox="true"/>
            <p:nvPr/>
          </p:nvSpPr>
          <p:spPr>
            <a:xfrm>
              <a:off x="0" y="-9525"/>
              <a:ext cx="710559" cy="341792"/>
            </a:xfrm>
            <a:prstGeom prst="rect">
              <a:avLst/>
            </a:prstGeom>
          </p:spPr>
          <p:txBody>
            <a:bodyPr anchor="ctr" rtlCol="false" tIns="50800" lIns="50800" bIns="50800" rIns="50800"/>
            <a:lstStyle/>
            <a:p>
              <a:pPr algn="ctr">
                <a:lnSpc>
                  <a:spcPts val="2879"/>
                </a:lnSpc>
              </a:pPr>
              <a:r>
                <a:rPr lang="en-US" sz="2400">
                  <a:solidFill>
                    <a:srgbClr val="000000"/>
                  </a:solidFill>
                  <a:latin typeface="Arimo"/>
                </a:rPr>
                <a:t>Retrieve documents</a:t>
              </a:r>
            </a:p>
          </p:txBody>
        </p:sp>
      </p:grpSp>
      <p:sp>
        <p:nvSpPr>
          <p:cNvPr name="AutoShape 32" id="32"/>
          <p:cNvSpPr/>
          <p:nvPr/>
        </p:nvSpPr>
        <p:spPr>
          <a:xfrm>
            <a:off x="3285441" y="5360526"/>
            <a:ext cx="272608" cy="7614"/>
          </a:xfrm>
          <a:prstGeom prst="line">
            <a:avLst/>
          </a:prstGeom>
          <a:ln cap="flat" w="38100">
            <a:solidFill>
              <a:srgbClr val="000000"/>
            </a:solidFill>
            <a:prstDash val="solid"/>
            <a:headEnd type="none" len="sm" w="sm"/>
            <a:tailEnd type="arrow" len="sm" w="med"/>
          </a:ln>
        </p:spPr>
      </p:sp>
      <p:sp>
        <p:nvSpPr>
          <p:cNvPr name="Freeform 33" id="33"/>
          <p:cNvSpPr/>
          <p:nvPr/>
        </p:nvSpPr>
        <p:spPr>
          <a:xfrm flipH="false" flipV="false" rot="0">
            <a:off x="1028700" y="6085298"/>
            <a:ext cx="2032955" cy="3986905"/>
          </a:xfrm>
          <a:custGeom>
            <a:avLst/>
            <a:gdLst/>
            <a:ahLst/>
            <a:cxnLst/>
            <a:rect r="r" b="b" t="t" l="l"/>
            <a:pathLst>
              <a:path h="3986905" w="2032955">
                <a:moveTo>
                  <a:pt x="0" y="0"/>
                </a:moveTo>
                <a:lnTo>
                  <a:pt x="2032955" y="0"/>
                </a:lnTo>
                <a:lnTo>
                  <a:pt x="2032955" y="3986905"/>
                </a:lnTo>
                <a:lnTo>
                  <a:pt x="0" y="3986905"/>
                </a:lnTo>
                <a:lnTo>
                  <a:pt x="0" y="0"/>
                </a:lnTo>
                <a:close/>
              </a:path>
            </a:pathLst>
          </a:custGeom>
          <a:blipFill>
            <a:blip r:embed="rId7"/>
            <a:stretch>
              <a:fillRect l="-19651" t="0" r="-18982" b="0"/>
            </a:stretch>
          </a:blipFill>
        </p:spPr>
      </p:sp>
      <p:sp>
        <p:nvSpPr>
          <p:cNvPr name="TextBox 34" id="34"/>
          <p:cNvSpPr txBox="true"/>
          <p:nvPr/>
        </p:nvSpPr>
        <p:spPr>
          <a:xfrm rot="0">
            <a:off x="91425" y="416700"/>
            <a:ext cx="17033095" cy="1933575"/>
          </a:xfrm>
          <a:prstGeom prst="rect">
            <a:avLst/>
          </a:prstGeom>
        </p:spPr>
        <p:txBody>
          <a:bodyPr anchor="t" rtlCol="false" tIns="0" lIns="0" bIns="0" rIns="0">
            <a:spAutoFit/>
          </a:bodyPr>
          <a:lstStyle/>
          <a:p>
            <a:pPr algn="l">
              <a:lnSpc>
                <a:spcPts val="5040"/>
              </a:lnSpc>
            </a:pPr>
            <a:r>
              <a:rPr lang="en-US" sz="4200">
                <a:solidFill>
                  <a:srgbClr val="000000"/>
                </a:solidFill>
                <a:latin typeface="Arimo Bold"/>
              </a:rPr>
              <a:t>GitHub Repository Link &amp; supporting diagrams, screenshots, if any</a:t>
            </a:r>
          </a:p>
          <a:p>
            <a:pPr algn="l">
              <a:lnSpc>
                <a:spcPts val="5040"/>
              </a:lnSpc>
            </a:pPr>
          </a:p>
        </p:txBody>
      </p:sp>
      <p:sp>
        <p:nvSpPr>
          <p:cNvPr name="TextBox 35" id="35"/>
          <p:cNvSpPr txBox="true"/>
          <p:nvPr/>
        </p:nvSpPr>
        <p:spPr>
          <a:xfrm rot="0">
            <a:off x="91425" y="1808850"/>
            <a:ext cx="12175050" cy="371437"/>
          </a:xfrm>
          <a:prstGeom prst="rect">
            <a:avLst/>
          </a:prstGeom>
        </p:spPr>
        <p:txBody>
          <a:bodyPr anchor="t" rtlCol="false" tIns="0" lIns="0" bIns="0" rIns="0">
            <a:spAutoFit/>
          </a:bodyPr>
          <a:lstStyle/>
          <a:p>
            <a:pPr algn="l">
              <a:lnSpc>
                <a:spcPts val="2879"/>
              </a:lnSpc>
            </a:pPr>
            <a:r>
              <a:rPr lang="en-US" sz="2400">
                <a:solidFill>
                  <a:srgbClr val="222222"/>
                </a:solidFill>
                <a:latin typeface="Arimo"/>
              </a:rPr>
              <a:t>How far it can go?</a:t>
            </a:r>
          </a:p>
        </p:txBody>
      </p:sp>
      <p:sp>
        <p:nvSpPr>
          <p:cNvPr name="TextBox 36" id="36"/>
          <p:cNvSpPr txBox="true"/>
          <p:nvPr/>
        </p:nvSpPr>
        <p:spPr>
          <a:xfrm rot="0">
            <a:off x="15019650" y="8767309"/>
            <a:ext cx="285084" cy="125364"/>
          </a:xfrm>
          <a:prstGeom prst="rect">
            <a:avLst/>
          </a:prstGeom>
        </p:spPr>
        <p:txBody>
          <a:bodyPr anchor="t" rtlCol="false" tIns="0" lIns="0" bIns="0" rIns="0">
            <a:spAutoFit/>
          </a:bodyPr>
          <a:lstStyle/>
          <a:p>
            <a:pPr algn="ctr">
              <a:lnSpc>
                <a:spcPts val="1004"/>
              </a:lnSpc>
            </a:pPr>
            <a:r>
              <a:rPr lang="en-US" sz="717">
                <a:solidFill>
                  <a:srgbClr val="FFFFFF"/>
                </a:solidFill>
                <a:latin typeface="Canva Sans"/>
              </a:rPr>
              <a:t>Forum</a:t>
            </a:r>
          </a:p>
        </p:txBody>
      </p:sp>
      <p:sp>
        <p:nvSpPr>
          <p:cNvPr name="AutoShape 37" id="37"/>
          <p:cNvSpPr/>
          <p:nvPr/>
        </p:nvSpPr>
        <p:spPr>
          <a:xfrm flipV="true">
            <a:off x="3061655" y="7186247"/>
            <a:ext cx="613811" cy="892503"/>
          </a:xfrm>
          <a:prstGeom prst="line">
            <a:avLst/>
          </a:prstGeom>
          <a:ln cap="flat" w="38100">
            <a:solidFill>
              <a:srgbClr val="000000"/>
            </a:solidFill>
            <a:prstDash val="solid"/>
            <a:headEnd type="none" len="sm" w="sm"/>
            <a:tailEnd type="arrow" len="sm" w="med"/>
          </a:ln>
        </p:spPr>
      </p:sp>
      <p:sp>
        <p:nvSpPr>
          <p:cNvPr name="AutoShape 38" id="38"/>
          <p:cNvSpPr/>
          <p:nvPr/>
        </p:nvSpPr>
        <p:spPr>
          <a:xfrm>
            <a:off x="6255952" y="5368140"/>
            <a:ext cx="1415991" cy="0"/>
          </a:xfrm>
          <a:prstGeom prst="line">
            <a:avLst/>
          </a:prstGeom>
          <a:ln cap="flat" w="38100">
            <a:solidFill>
              <a:srgbClr val="000000"/>
            </a:solidFill>
            <a:prstDash val="solid"/>
            <a:headEnd type="none" len="sm" w="sm"/>
            <a:tailEnd type="arrow" len="sm" w="med"/>
          </a:ln>
        </p:spPr>
      </p:sp>
      <p:sp>
        <p:nvSpPr>
          <p:cNvPr name="AutoShape 39" id="39"/>
          <p:cNvSpPr/>
          <p:nvPr/>
        </p:nvSpPr>
        <p:spPr>
          <a:xfrm>
            <a:off x="14628789" y="5368140"/>
            <a:ext cx="935844" cy="3259373"/>
          </a:xfrm>
          <a:prstGeom prst="line">
            <a:avLst/>
          </a:prstGeom>
          <a:ln cap="flat" w="38100">
            <a:solidFill>
              <a:srgbClr val="000000"/>
            </a:solidFill>
            <a:prstDash val="solid"/>
            <a:headEnd type="none" len="sm" w="sm"/>
            <a:tailEnd type="arrow" len="sm" w="med"/>
          </a:ln>
        </p:spPr>
      </p:sp>
      <p:sp>
        <p:nvSpPr>
          <p:cNvPr name="AutoShape 40" id="40"/>
          <p:cNvSpPr/>
          <p:nvPr/>
        </p:nvSpPr>
        <p:spPr>
          <a:xfrm>
            <a:off x="6255952" y="3466382"/>
            <a:ext cx="1415991" cy="0"/>
          </a:xfrm>
          <a:prstGeom prst="line">
            <a:avLst/>
          </a:prstGeom>
          <a:ln cap="flat" w="38100">
            <a:solidFill>
              <a:srgbClr val="000000"/>
            </a:solidFill>
            <a:prstDash val="solid"/>
            <a:headEnd type="none" len="sm" w="sm"/>
            <a:tailEnd type="arrow" len="sm" w="med"/>
          </a:ln>
        </p:spPr>
      </p:sp>
      <p:sp>
        <p:nvSpPr>
          <p:cNvPr name="TextBox 41" id="41"/>
          <p:cNvSpPr txBox="true"/>
          <p:nvPr/>
        </p:nvSpPr>
        <p:spPr>
          <a:xfrm rot="0">
            <a:off x="6373369" y="3174390"/>
            <a:ext cx="1083941" cy="257175"/>
          </a:xfrm>
          <a:prstGeom prst="rect">
            <a:avLst/>
          </a:prstGeom>
        </p:spPr>
        <p:txBody>
          <a:bodyPr anchor="t" rtlCol="false" tIns="0" lIns="0" bIns="0" rIns="0">
            <a:spAutoFit/>
          </a:bodyPr>
          <a:lstStyle/>
          <a:p>
            <a:pPr algn="ctr">
              <a:lnSpc>
                <a:spcPts val="1920"/>
              </a:lnSpc>
              <a:spcBef>
                <a:spcPct val="0"/>
              </a:spcBef>
            </a:pPr>
            <a:r>
              <a:rPr lang="en-US" sz="1600">
                <a:solidFill>
                  <a:srgbClr val="000000"/>
                </a:solidFill>
                <a:latin typeface="Arimo Bold"/>
              </a:rPr>
              <a:t>documents</a:t>
            </a:r>
          </a:p>
        </p:txBody>
      </p:sp>
      <p:sp>
        <p:nvSpPr>
          <p:cNvPr name="TextBox 42" id="42"/>
          <p:cNvSpPr txBox="true"/>
          <p:nvPr/>
        </p:nvSpPr>
        <p:spPr>
          <a:xfrm rot="0">
            <a:off x="6421977" y="5005388"/>
            <a:ext cx="1083941" cy="257175"/>
          </a:xfrm>
          <a:prstGeom prst="rect">
            <a:avLst/>
          </a:prstGeom>
        </p:spPr>
        <p:txBody>
          <a:bodyPr anchor="t" rtlCol="false" tIns="0" lIns="0" bIns="0" rIns="0">
            <a:spAutoFit/>
          </a:bodyPr>
          <a:lstStyle/>
          <a:p>
            <a:pPr algn="ctr">
              <a:lnSpc>
                <a:spcPts val="1920"/>
              </a:lnSpc>
              <a:spcBef>
                <a:spcPct val="0"/>
              </a:spcBef>
            </a:pPr>
            <a:r>
              <a:rPr lang="en-US" sz="1600">
                <a:solidFill>
                  <a:srgbClr val="000000"/>
                </a:solidFill>
                <a:latin typeface="Arimo Bold"/>
              </a:rPr>
              <a:t>documents</a:t>
            </a:r>
          </a:p>
        </p:txBody>
      </p:sp>
      <p:sp>
        <p:nvSpPr>
          <p:cNvPr name="TextBox 43" id="43"/>
          <p:cNvSpPr txBox="true"/>
          <p:nvPr/>
        </p:nvSpPr>
        <p:spPr>
          <a:xfrm rot="0">
            <a:off x="10034257" y="3174390"/>
            <a:ext cx="2224107" cy="257175"/>
          </a:xfrm>
          <a:prstGeom prst="rect">
            <a:avLst/>
          </a:prstGeom>
        </p:spPr>
        <p:txBody>
          <a:bodyPr anchor="t" rtlCol="false" tIns="0" lIns="0" bIns="0" rIns="0">
            <a:spAutoFit/>
          </a:bodyPr>
          <a:lstStyle/>
          <a:p>
            <a:pPr algn="ctr">
              <a:lnSpc>
                <a:spcPts val="1920"/>
              </a:lnSpc>
              <a:spcBef>
                <a:spcPct val="0"/>
              </a:spcBef>
            </a:pPr>
            <a:r>
              <a:rPr lang="en-US" sz="1600">
                <a:solidFill>
                  <a:srgbClr val="000000"/>
                </a:solidFill>
                <a:latin typeface="Arimo Bold"/>
              </a:rPr>
              <a:t>document embeddings</a:t>
            </a:r>
          </a:p>
        </p:txBody>
      </p:sp>
      <p:sp>
        <p:nvSpPr>
          <p:cNvPr name="AutoShape 44" id="44"/>
          <p:cNvSpPr/>
          <p:nvPr/>
        </p:nvSpPr>
        <p:spPr>
          <a:xfrm>
            <a:off x="10034257" y="3485432"/>
            <a:ext cx="2232218" cy="0"/>
          </a:xfrm>
          <a:prstGeom prst="line">
            <a:avLst/>
          </a:prstGeom>
          <a:ln cap="flat" w="38100">
            <a:solidFill>
              <a:srgbClr val="000000"/>
            </a:solidFill>
            <a:prstDash val="solid"/>
            <a:headEnd type="none" len="sm" w="sm"/>
            <a:tailEnd type="arrow" len="sm" w="med"/>
          </a:ln>
        </p:spPr>
      </p:sp>
      <p:sp>
        <p:nvSpPr>
          <p:cNvPr name="AutoShape 45" id="45"/>
          <p:cNvSpPr/>
          <p:nvPr/>
        </p:nvSpPr>
        <p:spPr>
          <a:xfrm>
            <a:off x="10034257" y="7167197"/>
            <a:ext cx="2232218" cy="0"/>
          </a:xfrm>
          <a:prstGeom prst="line">
            <a:avLst/>
          </a:prstGeom>
          <a:ln cap="flat" w="38100">
            <a:solidFill>
              <a:srgbClr val="000000"/>
            </a:solidFill>
            <a:prstDash val="solid"/>
            <a:headEnd type="none" len="sm" w="sm"/>
            <a:tailEnd type="arrow" len="sm" w="med"/>
          </a:ln>
        </p:spPr>
      </p:sp>
      <p:sp>
        <p:nvSpPr>
          <p:cNvPr name="TextBox 46" id="46"/>
          <p:cNvSpPr txBox="true"/>
          <p:nvPr/>
        </p:nvSpPr>
        <p:spPr>
          <a:xfrm rot="0">
            <a:off x="10042368" y="5065677"/>
            <a:ext cx="2224107" cy="257175"/>
          </a:xfrm>
          <a:prstGeom prst="rect">
            <a:avLst/>
          </a:prstGeom>
        </p:spPr>
        <p:txBody>
          <a:bodyPr anchor="t" rtlCol="false" tIns="0" lIns="0" bIns="0" rIns="0">
            <a:spAutoFit/>
          </a:bodyPr>
          <a:lstStyle/>
          <a:p>
            <a:pPr algn="ctr">
              <a:lnSpc>
                <a:spcPts val="1920"/>
              </a:lnSpc>
              <a:spcBef>
                <a:spcPct val="0"/>
              </a:spcBef>
            </a:pPr>
            <a:r>
              <a:rPr lang="en-US" sz="1600">
                <a:solidFill>
                  <a:srgbClr val="000000"/>
                </a:solidFill>
                <a:latin typeface="Arimo Bold"/>
              </a:rPr>
              <a:t>document embeddings</a:t>
            </a:r>
          </a:p>
        </p:txBody>
      </p:sp>
      <p:sp>
        <p:nvSpPr>
          <p:cNvPr name="AutoShape 47" id="47"/>
          <p:cNvSpPr/>
          <p:nvPr/>
        </p:nvSpPr>
        <p:spPr>
          <a:xfrm>
            <a:off x="6255952" y="7205297"/>
            <a:ext cx="1415991" cy="0"/>
          </a:xfrm>
          <a:prstGeom prst="line">
            <a:avLst/>
          </a:prstGeom>
          <a:ln cap="flat" w="38100">
            <a:solidFill>
              <a:srgbClr val="000000"/>
            </a:solidFill>
            <a:prstDash val="solid"/>
            <a:headEnd type="none" len="sm" w="sm"/>
            <a:tailEnd type="arrow" len="sm" w="med"/>
          </a:ln>
        </p:spPr>
      </p:sp>
      <p:sp>
        <p:nvSpPr>
          <p:cNvPr name="TextBox 48" id="48"/>
          <p:cNvSpPr txBox="true"/>
          <p:nvPr/>
        </p:nvSpPr>
        <p:spPr>
          <a:xfrm rot="0">
            <a:off x="6474827" y="6798125"/>
            <a:ext cx="1095658" cy="257175"/>
          </a:xfrm>
          <a:prstGeom prst="rect">
            <a:avLst/>
          </a:prstGeom>
        </p:spPr>
        <p:txBody>
          <a:bodyPr anchor="t" rtlCol="false" tIns="0" lIns="0" bIns="0" rIns="0">
            <a:spAutoFit/>
          </a:bodyPr>
          <a:lstStyle/>
          <a:p>
            <a:pPr algn="ctr">
              <a:lnSpc>
                <a:spcPts val="1920"/>
              </a:lnSpc>
              <a:spcBef>
                <a:spcPct val="0"/>
              </a:spcBef>
            </a:pPr>
            <a:r>
              <a:rPr lang="en-US" sz="1600">
                <a:solidFill>
                  <a:srgbClr val="000000"/>
                </a:solidFill>
                <a:latin typeface="Arimo Bold"/>
              </a:rPr>
              <a:t>User Query</a:t>
            </a:r>
          </a:p>
        </p:txBody>
      </p:sp>
      <p:sp>
        <p:nvSpPr>
          <p:cNvPr name="TextBox 49" id="49"/>
          <p:cNvSpPr txBox="true"/>
          <p:nvPr/>
        </p:nvSpPr>
        <p:spPr>
          <a:xfrm rot="0">
            <a:off x="10115601" y="6560000"/>
            <a:ext cx="2077641" cy="495300"/>
          </a:xfrm>
          <a:prstGeom prst="rect">
            <a:avLst/>
          </a:prstGeom>
        </p:spPr>
        <p:txBody>
          <a:bodyPr anchor="t" rtlCol="false" tIns="0" lIns="0" bIns="0" rIns="0">
            <a:spAutoFit/>
          </a:bodyPr>
          <a:lstStyle/>
          <a:p>
            <a:pPr algn="ctr">
              <a:lnSpc>
                <a:spcPts val="1920"/>
              </a:lnSpc>
            </a:pPr>
            <a:r>
              <a:rPr lang="en-US" sz="1600">
                <a:solidFill>
                  <a:srgbClr val="000000"/>
                </a:solidFill>
                <a:latin typeface="Arimo Bold"/>
              </a:rPr>
              <a:t>Query and embedded</a:t>
            </a:r>
          </a:p>
          <a:p>
            <a:pPr algn="ctr">
              <a:lnSpc>
                <a:spcPts val="1920"/>
              </a:lnSpc>
              <a:spcBef>
                <a:spcPct val="0"/>
              </a:spcBef>
            </a:pPr>
            <a:r>
              <a:rPr lang="en-US" sz="1600">
                <a:solidFill>
                  <a:srgbClr val="000000"/>
                </a:solidFill>
                <a:latin typeface="Arimo Bold"/>
              </a:rPr>
              <a:t> query</a:t>
            </a:r>
          </a:p>
        </p:txBody>
      </p:sp>
      <p:sp>
        <p:nvSpPr>
          <p:cNvPr name="AutoShape 50" id="50"/>
          <p:cNvSpPr/>
          <p:nvPr/>
        </p:nvSpPr>
        <p:spPr>
          <a:xfrm flipH="true">
            <a:off x="3061655" y="8078750"/>
            <a:ext cx="12243079" cy="0"/>
          </a:xfrm>
          <a:prstGeom prst="line">
            <a:avLst/>
          </a:prstGeom>
          <a:ln cap="flat" w="38100">
            <a:solidFill>
              <a:srgbClr val="000000"/>
            </a:solidFill>
            <a:prstDash val="solid"/>
            <a:headEnd type="none" len="sm" w="sm"/>
            <a:tailEnd type="arrow" len="sm" w="med"/>
          </a:ln>
        </p:spPr>
      </p:sp>
      <p:sp>
        <p:nvSpPr>
          <p:cNvPr name="TextBox 51" id="51"/>
          <p:cNvSpPr txBox="true"/>
          <p:nvPr/>
        </p:nvSpPr>
        <p:spPr>
          <a:xfrm rot="0">
            <a:off x="7437483" y="8529184"/>
            <a:ext cx="1603659" cy="257175"/>
          </a:xfrm>
          <a:prstGeom prst="rect">
            <a:avLst/>
          </a:prstGeom>
        </p:spPr>
        <p:txBody>
          <a:bodyPr anchor="t" rtlCol="false" tIns="0" lIns="0" bIns="0" rIns="0">
            <a:spAutoFit/>
          </a:bodyPr>
          <a:lstStyle/>
          <a:p>
            <a:pPr algn="ctr">
              <a:lnSpc>
                <a:spcPts val="1920"/>
              </a:lnSpc>
              <a:spcBef>
                <a:spcPct val="0"/>
              </a:spcBef>
            </a:pPr>
            <a:r>
              <a:rPr lang="en-US" sz="1600">
                <a:solidFill>
                  <a:srgbClr val="000000"/>
                </a:solidFill>
                <a:latin typeface="Arimo Bold"/>
              </a:rPr>
              <a:t>Financial Advice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 red and blue rectangle with black background  Description automatically generated"/>
          <p:cNvSpPr/>
          <p:nvPr/>
        </p:nvSpPr>
        <p:spPr>
          <a:xfrm flipH="false" flipV="false" rot="0">
            <a:off x="158192" y="9621970"/>
            <a:ext cx="1099108" cy="641146"/>
          </a:xfrm>
          <a:custGeom>
            <a:avLst/>
            <a:gdLst/>
            <a:ahLst/>
            <a:cxnLst/>
            <a:rect r="r" b="b" t="t" l="l"/>
            <a:pathLst>
              <a:path h="641146" w="1099108">
                <a:moveTo>
                  <a:pt x="0" y="0"/>
                </a:moveTo>
                <a:lnTo>
                  <a:pt x="1099108" y="0"/>
                </a:lnTo>
                <a:lnTo>
                  <a:pt x="1099108" y="641147"/>
                </a:lnTo>
                <a:lnTo>
                  <a:pt x="0" y="641147"/>
                </a:lnTo>
                <a:lnTo>
                  <a:pt x="0" y="0"/>
                </a:lnTo>
                <a:close/>
              </a:path>
            </a:pathLst>
          </a:custGeom>
          <a:blipFill>
            <a:blip r:embed="rId2"/>
            <a:stretch>
              <a:fillRect l="0" t="0" r="0" b="0"/>
            </a:stretch>
          </a:blipFill>
        </p:spPr>
      </p:sp>
      <p:sp>
        <p:nvSpPr>
          <p:cNvPr name="Freeform 3" id="3" descr="A black and orange logo  Description automatically generated"/>
          <p:cNvSpPr/>
          <p:nvPr/>
        </p:nvSpPr>
        <p:spPr>
          <a:xfrm flipH="false" flipV="false" rot="0">
            <a:off x="14893458" y="9525411"/>
            <a:ext cx="1342350" cy="755073"/>
          </a:xfrm>
          <a:custGeom>
            <a:avLst/>
            <a:gdLst/>
            <a:ahLst/>
            <a:cxnLst/>
            <a:rect r="r" b="b" t="t" l="l"/>
            <a:pathLst>
              <a:path h="755073" w="1342350">
                <a:moveTo>
                  <a:pt x="0" y="0"/>
                </a:moveTo>
                <a:lnTo>
                  <a:pt x="1342350" y="0"/>
                </a:lnTo>
                <a:lnTo>
                  <a:pt x="1342350" y="755073"/>
                </a:lnTo>
                <a:lnTo>
                  <a:pt x="0" y="755073"/>
                </a:lnTo>
                <a:lnTo>
                  <a:pt x="0" y="0"/>
                </a:lnTo>
                <a:close/>
              </a:path>
            </a:pathLst>
          </a:custGeom>
          <a:blipFill>
            <a:blip r:embed="rId3"/>
            <a:stretch>
              <a:fillRect l="0" t="0" r="0" b="0"/>
            </a:stretch>
          </a:blipFill>
        </p:spPr>
      </p:sp>
      <p:sp>
        <p:nvSpPr>
          <p:cNvPr name="Freeform 4" id="4" descr="A close-up of a logo  Description automatically generated"/>
          <p:cNvSpPr/>
          <p:nvPr/>
        </p:nvSpPr>
        <p:spPr>
          <a:xfrm flipH="false" flipV="false" rot="0">
            <a:off x="16516929" y="9674775"/>
            <a:ext cx="1691912" cy="397428"/>
          </a:xfrm>
          <a:custGeom>
            <a:avLst/>
            <a:gdLst/>
            <a:ahLst/>
            <a:cxnLst/>
            <a:rect r="r" b="b" t="t" l="l"/>
            <a:pathLst>
              <a:path h="397428" w="1691912">
                <a:moveTo>
                  <a:pt x="0" y="0"/>
                </a:moveTo>
                <a:lnTo>
                  <a:pt x="1691911" y="0"/>
                </a:lnTo>
                <a:lnTo>
                  <a:pt x="1691911" y="397428"/>
                </a:lnTo>
                <a:lnTo>
                  <a:pt x="0" y="397428"/>
                </a:lnTo>
                <a:lnTo>
                  <a:pt x="0" y="0"/>
                </a:lnTo>
                <a:close/>
              </a:path>
            </a:pathLst>
          </a:custGeom>
          <a:blipFill>
            <a:blip r:embed="rId4"/>
            <a:stretch>
              <a:fillRect l="0" t="-238" r="0" b="-238"/>
            </a:stretch>
          </a:blipFill>
        </p:spPr>
      </p:sp>
      <p:sp>
        <p:nvSpPr>
          <p:cNvPr name="TextBox 5" id="5"/>
          <p:cNvSpPr txBox="true"/>
          <p:nvPr/>
        </p:nvSpPr>
        <p:spPr>
          <a:xfrm rot="0">
            <a:off x="91425" y="416700"/>
            <a:ext cx="12979093" cy="700200"/>
          </a:xfrm>
          <a:prstGeom prst="rect">
            <a:avLst/>
          </a:prstGeom>
        </p:spPr>
        <p:txBody>
          <a:bodyPr anchor="t" rtlCol="false" tIns="0" lIns="0" bIns="0" rIns="0">
            <a:spAutoFit/>
          </a:bodyPr>
          <a:lstStyle/>
          <a:p>
            <a:pPr algn="l">
              <a:lnSpc>
                <a:spcPts val="5040"/>
              </a:lnSpc>
            </a:pPr>
            <a:r>
              <a:rPr lang="en-US" sz="4200">
                <a:solidFill>
                  <a:srgbClr val="000000"/>
                </a:solidFill>
                <a:latin typeface="Arimo Bold"/>
              </a:rPr>
              <a:t>Business Potential and Relevance</a:t>
            </a:r>
          </a:p>
          <a:p>
            <a:pPr algn="l">
              <a:lnSpc>
                <a:spcPts val="5040"/>
              </a:lnSpc>
            </a:pPr>
          </a:p>
        </p:txBody>
      </p:sp>
      <p:sp>
        <p:nvSpPr>
          <p:cNvPr name="TextBox 6" id="6"/>
          <p:cNvSpPr txBox="true"/>
          <p:nvPr/>
        </p:nvSpPr>
        <p:spPr>
          <a:xfrm rot="0">
            <a:off x="158191" y="1583549"/>
            <a:ext cx="15406442" cy="1471930"/>
          </a:xfrm>
          <a:prstGeom prst="rect">
            <a:avLst/>
          </a:prstGeom>
        </p:spPr>
        <p:txBody>
          <a:bodyPr anchor="t" rtlCol="false" tIns="0" lIns="0" bIns="0" rIns="0">
            <a:spAutoFit/>
          </a:bodyPr>
          <a:lstStyle/>
          <a:p>
            <a:pPr algn="l">
              <a:lnSpc>
                <a:spcPts val="3920"/>
              </a:lnSpc>
            </a:pPr>
            <a:r>
              <a:rPr lang="en-US" sz="2800">
                <a:solidFill>
                  <a:srgbClr val="000000"/>
                </a:solidFill>
                <a:latin typeface="Canva Sans Bold"/>
              </a:rPr>
              <a:t>Tailored Financial Guidance</a:t>
            </a:r>
            <a:r>
              <a:rPr lang="en-US" sz="2800">
                <a:solidFill>
                  <a:srgbClr val="000000"/>
                </a:solidFill>
                <a:latin typeface="Canva Sans"/>
              </a:rPr>
              <a:t>: Based on each customer's unique financial objectives and risk tolerance, LLMs can use customer data analysis to give tailored retirement planning, savings plans, and investment advice. </a:t>
            </a:r>
          </a:p>
        </p:txBody>
      </p:sp>
      <p:sp>
        <p:nvSpPr>
          <p:cNvPr name="TextBox 7" id="7"/>
          <p:cNvSpPr txBox="true"/>
          <p:nvPr/>
        </p:nvSpPr>
        <p:spPr>
          <a:xfrm rot="0">
            <a:off x="158192" y="3522203"/>
            <a:ext cx="15473208" cy="1526540"/>
          </a:xfrm>
          <a:prstGeom prst="rect">
            <a:avLst/>
          </a:prstGeom>
        </p:spPr>
        <p:txBody>
          <a:bodyPr anchor="t" rtlCol="false" tIns="0" lIns="0" bIns="0" rIns="0">
            <a:spAutoFit/>
          </a:bodyPr>
          <a:lstStyle/>
          <a:p>
            <a:pPr algn="l">
              <a:lnSpc>
                <a:spcPts val="4060"/>
              </a:lnSpc>
            </a:pPr>
            <a:r>
              <a:rPr lang="en-US" sz="2900">
                <a:solidFill>
                  <a:srgbClr val="000000"/>
                </a:solidFill>
                <a:latin typeface="Canva Sans Bold"/>
              </a:rPr>
              <a:t>Customer Service Automation</a:t>
            </a:r>
            <a:r>
              <a:rPr lang="en-US" sz="2900">
                <a:solidFill>
                  <a:srgbClr val="000000"/>
                </a:solidFill>
                <a:latin typeface="Canva Sans"/>
              </a:rPr>
              <a:t>: LLM-enabled chatbots free up human advisers for more difficult jobs by answering standard questions, setting up appointments, and providing information on financial goods and services. </a:t>
            </a:r>
          </a:p>
        </p:txBody>
      </p:sp>
      <p:sp>
        <p:nvSpPr>
          <p:cNvPr name="TextBox 8" id="8"/>
          <p:cNvSpPr txBox="true"/>
          <p:nvPr/>
        </p:nvSpPr>
        <p:spPr>
          <a:xfrm rot="0">
            <a:off x="158192" y="5515468"/>
            <a:ext cx="15564633" cy="1471930"/>
          </a:xfrm>
          <a:prstGeom prst="rect">
            <a:avLst/>
          </a:prstGeom>
        </p:spPr>
        <p:txBody>
          <a:bodyPr anchor="t" rtlCol="false" tIns="0" lIns="0" bIns="0" rIns="0">
            <a:spAutoFit/>
          </a:bodyPr>
          <a:lstStyle/>
          <a:p>
            <a:pPr algn="l">
              <a:lnSpc>
                <a:spcPts val="3920"/>
              </a:lnSpc>
            </a:pPr>
            <a:r>
              <a:rPr lang="en-US" sz="2800">
                <a:solidFill>
                  <a:srgbClr val="000000"/>
                </a:solidFill>
                <a:latin typeface="Canva Sans Bold"/>
              </a:rPr>
              <a:t>Enhanced Interaction with Clients</a:t>
            </a:r>
            <a:r>
              <a:rPr lang="en-US" sz="2800">
                <a:solidFill>
                  <a:srgbClr val="000000"/>
                </a:solidFill>
                <a:latin typeface="Canva Sans"/>
              </a:rPr>
              <a:t>:LLMs can identify chances for proactive interaction, including recommending new investment choices or refinancing options, by examining client behaviour and financial activities.  </a:t>
            </a:r>
          </a:p>
        </p:txBody>
      </p:sp>
      <p:sp>
        <p:nvSpPr>
          <p:cNvPr name="TextBox 9" id="9"/>
          <p:cNvSpPr txBox="true"/>
          <p:nvPr/>
        </p:nvSpPr>
        <p:spPr>
          <a:xfrm rot="0">
            <a:off x="158191" y="7454123"/>
            <a:ext cx="15179400" cy="1967230"/>
          </a:xfrm>
          <a:prstGeom prst="rect">
            <a:avLst/>
          </a:prstGeom>
        </p:spPr>
        <p:txBody>
          <a:bodyPr anchor="t" rtlCol="false" tIns="0" lIns="0" bIns="0" rIns="0">
            <a:spAutoFit/>
          </a:bodyPr>
          <a:lstStyle/>
          <a:p>
            <a:pPr algn="l">
              <a:lnSpc>
                <a:spcPts val="3920"/>
              </a:lnSpc>
            </a:pPr>
            <a:r>
              <a:rPr lang="en-US" sz="2800">
                <a:solidFill>
                  <a:srgbClr val="000000"/>
                </a:solidFill>
                <a:latin typeface="Canva Sans Bold"/>
              </a:rPr>
              <a:t>Data Analysis and Reporting :</a:t>
            </a:r>
            <a:r>
              <a:rPr lang="en-US" sz="2800">
                <a:solidFill>
                  <a:srgbClr val="000000"/>
                </a:solidFill>
                <a:latin typeface="Canva Sans"/>
              </a:rPr>
              <a:t> LLMs can assist advisers make more informed decisions by analysing vast amounts of financial data to find possible risks and possibilities.</a:t>
            </a:r>
          </a:p>
          <a:p>
            <a:pPr algn="l">
              <a:lnSpc>
                <a:spcPts val="3920"/>
              </a:lnSpc>
            </a:pPr>
            <a:r>
              <a:rPr lang="en-US" sz="2800">
                <a:solidFill>
                  <a:srgbClr val="000000"/>
                </a:solidFill>
                <a:latin typeface="Canva Sans"/>
              </a:rPr>
              <a:t>Continuous monitoring and timely alerts can be obtained through automated analysis of market circumstances and investment performance.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 red and blue rectangle with black background  Description automatically generated"/>
          <p:cNvSpPr/>
          <p:nvPr/>
        </p:nvSpPr>
        <p:spPr>
          <a:xfrm flipH="false" flipV="false" rot="0">
            <a:off x="158192" y="9621970"/>
            <a:ext cx="1099108" cy="641146"/>
          </a:xfrm>
          <a:custGeom>
            <a:avLst/>
            <a:gdLst/>
            <a:ahLst/>
            <a:cxnLst/>
            <a:rect r="r" b="b" t="t" l="l"/>
            <a:pathLst>
              <a:path h="641146" w="1099108">
                <a:moveTo>
                  <a:pt x="0" y="0"/>
                </a:moveTo>
                <a:lnTo>
                  <a:pt x="1099108" y="0"/>
                </a:lnTo>
                <a:lnTo>
                  <a:pt x="1099108" y="641147"/>
                </a:lnTo>
                <a:lnTo>
                  <a:pt x="0" y="641147"/>
                </a:lnTo>
                <a:lnTo>
                  <a:pt x="0" y="0"/>
                </a:lnTo>
                <a:close/>
              </a:path>
            </a:pathLst>
          </a:custGeom>
          <a:blipFill>
            <a:blip r:embed="rId2"/>
            <a:stretch>
              <a:fillRect l="0" t="0" r="0" b="0"/>
            </a:stretch>
          </a:blipFill>
        </p:spPr>
      </p:sp>
      <p:sp>
        <p:nvSpPr>
          <p:cNvPr name="Freeform 3" id="3" descr="A black and orange logo  Description automatically generated"/>
          <p:cNvSpPr/>
          <p:nvPr/>
        </p:nvSpPr>
        <p:spPr>
          <a:xfrm flipH="false" flipV="false" rot="0">
            <a:off x="14893458" y="9525411"/>
            <a:ext cx="1342350" cy="755073"/>
          </a:xfrm>
          <a:custGeom>
            <a:avLst/>
            <a:gdLst/>
            <a:ahLst/>
            <a:cxnLst/>
            <a:rect r="r" b="b" t="t" l="l"/>
            <a:pathLst>
              <a:path h="755073" w="1342350">
                <a:moveTo>
                  <a:pt x="0" y="0"/>
                </a:moveTo>
                <a:lnTo>
                  <a:pt x="1342350" y="0"/>
                </a:lnTo>
                <a:lnTo>
                  <a:pt x="1342350" y="755073"/>
                </a:lnTo>
                <a:lnTo>
                  <a:pt x="0" y="755073"/>
                </a:lnTo>
                <a:lnTo>
                  <a:pt x="0" y="0"/>
                </a:lnTo>
                <a:close/>
              </a:path>
            </a:pathLst>
          </a:custGeom>
          <a:blipFill>
            <a:blip r:embed="rId3"/>
            <a:stretch>
              <a:fillRect l="0" t="0" r="0" b="0"/>
            </a:stretch>
          </a:blipFill>
        </p:spPr>
      </p:sp>
      <p:sp>
        <p:nvSpPr>
          <p:cNvPr name="Freeform 4" id="4" descr="A close-up of a logo  Description automatically generated"/>
          <p:cNvSpPr/>
          <p:nvPr/>
        </p:nvSpPr>
        <p:spPr>
          <a:xfrm flipH="false" flipV="false" rot="0">
            <a:off x="16516929" y="9674775"/>
            <a:ext cx="1691912" cy="397428"/>
          </a:xfrm>
          <a:custGeom>
            <a:avLst/>
            <a:gdLst/>
            <a:ahLst/>
            <a:cxnLst/>
            <a:rect r="r" b="b" t="t" l="l"/>
            <a:pathLst>
              <a:path h="397428" w="1691912">
                <a:moveTo>
                  <a:pt x="0" y="0"/>
                </a:moveTo>
                <a:lnTo>
                  <a:pt x="1691911" y="0"/>
                </a:lnTo>
                <a:lnTo>
                  <a:pt x="1691911" y="397428"/>
                </a:lnTo>
                <a:lnTo>
                  <a:pt x="0" y="397428"/>
                </a:lnTo>
                <a:lnTo>
                  <a:pt x="0" y="0"/>
                </a:lnTo>
                <a:close/>
              </a:path>
            </a:pathLst>
          </a:custGeom>
          <a:blipFill>
            <a:blip r:embed="rId4"/>
            <a:stretch>
              <a:fillRect l="0" t="-238" r="0" b="-238"/>
            </a:stretch>
          </a:blipFill>
        </p:spPr>
      </p:sp>
      <p:sp>
        <p:nvSpPr>
          <p:cNvPr name="TextBox 5" id="5"/>
          <p:cNvSpPr txBox="true"/>
          <p:nvPr/>
        </p:nvSpPr>
        <p:spPr>
          <a:xfrm rot="0">
            <a:off x="91425" y="416700"/>
            <a:ext cx="12979093" cy="700200"/>
          </a:xfrm>
          <a:prstGeom prst="rect">
            <a:avLst/>
          </a:prstGeom>
        </p:spPr>
        <p:txBody>
          <a:bodyPr anchor="t" rtlCol="false" tIns="0" lIns="0" bIns="0" rIns="0">
            <a:spAutoFit/>
          </a:bodyPr>
          <a:lstStyle/>
          <a:p>
            <a:pPr algn="l">
              <a:lnSpc>
                <a:spcPts val="5040"/>
              </a:lnSpc>
            </a:pPr>
            <a:r>
              <a:rPr lang="en-US" sz="4200">
                <a:solidFill>
                  <a:srgbClr val="000000"/>
                </a:solidFill>
                <a:latin typeface="Arimo Bold"/>
              </a:rPr>
              <a:t>Uniqueness of Approach and Solution</a:t>
            </a:r>
          </a:p>
          <a:p>
            <a:pPr algn="l">
              <a:lnSpc>
                <a:spcPts val="5040"/>
              </a:lnSpc>
            </a:pPr>
          </a:p>
        </p:txBody>
      </p:sp>
      <p:sp>
        <p:nvSpPr>
          <p:cNvPr name="TextBox 6" id="6"/>
          <p:cNvSpPr txBox="true"/>
          <p:nvPr/>
        </p:nvSpPr>
        <p:spPr>
          <a:xfrm rot="0">
            <a:off x="158191" y="1538801"/>
            <a:ext cx="12175050" cy="447675"/>
          </a:xfrm>
          <a:prstGeom prst="rect">
            <a:avLst/>
          </a:prstGeom>
        </p:spPr>
        <p:txBody>
          <a:bodyPr anchor="t" rtlCol="false" tIns="0" lIns="0" bIns="0" rIns="0">
            <a:spAutoFit/>
          </a:bodyPr>
          <a:lstStyle/>
          <a:p>
            <a:pPr algn="l">
              <a:lnSpc>
                <a:spcPts val="3479"/>
              </a:lnSpc>
            </a:pPr>
            <a:r>
              <a:rPr lang="en-US" sz="2899">
                <a:solidFill>
                  <a:srgbClr val="222222"/>
                </a:solidFill>
                <a:latin typeface="Arimo"/>
              </a:rPr>
              <a:t>What is the unique aspects of the proposed idea?</a:t>
            </a:r>
          </a:p>
        </p:txBody>
      </p:sp>
      <p:sp>
        <p:nvSpPr>
          <p:cNvPr name="TextBox 7" id="7"/>
          <p:cNvSpPr txBox="true"/>
          <p:nvPr/>
        </p:nvSpPr>
        <p:spPr>
          <a:xfrm rot="0">
            <a:off x="329143" y="2284553"/>
            <a:ext cx="16930157" cy="1471930"/>
          </a:xfrm>
          <a:prstGeom prst="rect">
            <a:avLst/>
          </a:prstGeom>
        </p:spPr>
        <p:txBody>
          <a:bodyPr anchor="t" rtlCol="false" tIns="0" lIns="0" bIns="0" rIns="0">
            <a:spAutoFit/>
          </a:bodyPr>
          <a:lstStyle/>
          <a:p>
            <a:pPr algn="l">
              <a:lnSpc>
                <a:spcPts val="3920"/>
              </a:lnSpc>
            </a:pPr>
            <a:r>
              <a:rPr lang="en-US" sz="2800">
                <a:solidFill>
                  <a:srgbClr val="000000"/>
                </a:solidFill>
                <a:latin typeface="Canva Sans Bold"/>
              </a:rPr>
              <a:t>Real-Time Financial Insights:</a:t>
            </a:r>
            <a:r>
              <a:rPr lang="en-US" sz="2800">
                <a:solidFill>
                  <a:srgbClr val="000000"/>
                </a:solidFill>
                <a:latin typeface="Canva Sans"/>
              </a:rPr>
              <a:t> LLMs can provide customers with real-time financial insights and notifications, allowing them to make informed decisions, by continuously monitoring the financial markets and the client's portfolio. </a:t>
            </a:r>
          </a:p>
        </p:txBody>
      </p:sp>
      <p:sp>
        <p:nvSpPr>
          <p:cNvPr name="TextBox 8" id="8"/>
          <p:cNvSpPr txBox="true"/>
          <p:nvPr/>
        </p:nvSpPr>
        <p:spPr>
          <a:xfrm rot="0">
            <a:off x="329143" y="4127958"/>
            <a:ext cx="16788665" cy="1471930"/>
          </a:xfrm>
          <a:prstGeom prst="rect">
            <a:avLst/>
          </a:prstGeom>
        </p:spPr>
        <p:txBody>
          <a:bodyPr anchor="t" rtlCol="false" tIns="0" lIns="0" bIns="0" rIns="0">
            <a:spAutoFit/>
          </a:bodyPr>
          <a:lstStyle/>
          <a:p>
            <a:pPr algn="l">
              <a:lnSpc>
                <a:spcPts val="3920"/>
              </a:lnSpc>
            </a:pPr>
            <a:r>
              <a:rPr lang="en-US" sz="2800">
                <a:solidFill>
                  <a:srgbClr val="000000"/>
                </a:solidFill>
                <a:latin typeface="Canva Sans Bold"/>
              </a:rPr>
              <a:t>Automation of Routine processes:</a:t>
            </a:r>
            <a:r>
              <a:rPr lang="en-US" sz="2800">
                <a:solidFill>
                  <a:srgbClr val="000000"/>
                </a:solidFill>
                <a:latin typeface="Canva Sans"/>
              </a:rPr>
              <a:t> LLMs can free up human advisors to concentrate on more complex and individualised client engagements by automating routine processes like data entry, report preparation, and simple consumer questions. </a:t>
            </a:r>
          </a:p>
        </p:txBody>
      </p:sp>
      <p:sp>
        <p:nvSpPr>
          <p:cNvPr name="TextBox 9" id="9"/>
          <p:cNvSpPr txBox="true"/>
          <p:nvPr/>
        </p:nvSpPr>
        <p:spPr>
          <a:xfrm rot="0">
            <a:off x="377033" y="5971362"/>
            <a:ext cx="16834378" cy="1471930"/>
          </a:xfrm>
          <a:prstGeom prst="rect">
            <a:avLst/>
          </a:prstGeom>
        </p:spPr>
        <p:txBody>
          <a:bodyPr anchor="t" rtlCol="false" tIns="0" lIns="0" bIns="0" rIns="0">
            <a:spAutoFit/>
          </a:bodyPr>
          <a:lstStyle/>
          <a:p>
            <a:pPr algn="l">
              <a:lnSpc>
                <a:spcPts val="3920"/>
              </a:lnSpc>
            </a:pPr>
            <a:r>
              <a:rPr lang="en-US" sz="2800">
                <a:solidFill>
                  <a:srgbClr val="000000"/>
                </a:solidFill>
                <a:latin typeface="Canva Sans Bold"/>
              </a:rPr>
              <a:t>Tailored Financial advise:</a:t>
            </a:r>
            <a:r>
              <a:rPr lang="en-US" sz="2800">
                <a:solidFill>
                  <a:srgbClr val="000000"/>
                </a:solidFill>
                <a:latin typeface="Canva Sans"/>
              </a:rPr>
              <a:t> To help clients make well-informed decisions, LLMs can examine a client's financial information, spending habits, and personal objectives. This allows them to offer highly customised financial advise. </a:t>
            </a:r>
          </a:p>
        </p:txBody>
      </p:sp>
      <p:sp>
        <p:nvSpPr>
          <p:cNvPr name="TextBox 10" id="10"/>
          <p:cNvSpPr txBox="true"/>
          <p:nvPr/>
        </p:nvSpPr>
        <p:spPr>
          <a:xfrm rot="0">
            <a:off x="329143" y="7719812"/>
            <a:ext cx="16788665" cy="1471930"/>
          </a:xfrm>
          <a:prstGeom prst="rect">
            <a:avLst/>
          </a:prstGeom>
        </p:spPr>
        <p:txBody>
          <a:bodyPr anchor="t" rtlCol="false" tIns="0" lIns="0" bIns="0" rIns="0">
            <a:spAutoFit/>
          </a:bodyPr>
          <a:lstStyle/>
          <a:p>
            <a:pPr algn="l">
              <a:lnSpc>
                <a:spcPts val="3920"/>
              </a:lnSpc>
            </a:pPr>
            <a:r>
              <a:rPr lang="en-US" sz="2800">
                <a:solidFill>
                  <a:srgbClr val="000000"/>
                </a:solidFill>
                <a:latin typeface="Canva Sans Bold"/>
              </a:rPr>
              <a:t>Quick Data Analysis</a:t>
            </a:r>
            <a:r>
              <a:rPr lang="en-US" sz="2800">
                <a:solidFill>
                  <a:srgbClr val="000000"/>
                </a:solidFill>
                <a:latin typeface="Canva Sans"/>
              </a:rPr>
              <a:t>: LLMs are capable of processing and analysing enormous volumes of financial data rapidly, spotting patterns, dangers, and opportunities that human advisors would overlook. Real-time information and more proactive financial management are made possible by this.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DAGJmpSXbVU</dc:identifier>
  <dcterms:modified xsi:type="dcterms:W3CDTF">2011-08-01T06:04:30Z</dcterms:modified>
  <cp:revision>1</cp:revision>
  <dc:title>BOBHackathon_Sample_Presentation.pptx</dc:title>
</cp:coreProperties>
</file>