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282BD-D96E-44F2-ACB7-7D3179F3152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D39E6-C25C-469C-8E70-8187B16A8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D39E6-C25C-469C-8E70-8187B16A8A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D39E6-C25C-469C-8E70-8187B16A8A5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D39E6-C25C-469C-8E70-8187B16A8A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D39E6-C25C-469C-8E70-8187B16A8A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2287-47B9-4CE1-A40D-50E6B820C815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BC0-83B1-4C51-8DAE-B34078B95312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60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BC0-83B1-4C51-8DAE-B34078B95312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6794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BC0-83B1-4C51-8DAE-B34078B95312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160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BC0-83B1-4C51-8DAE-B34078B95312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77694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BC0-83B1-4C51-8DAE-B34078B95312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270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3A4E-00C2-4B15-9B5C-89FC5995BC79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026-D308-4C16-AD01-C254CA93F574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7ED9-168E-4D17-BF8E-00CF82B0309C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8134-7C6E-40F4-8085-36D39BCA73B1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7A75-619A-452F-954C-08C24EABD2A1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6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76A-F342-412C-B6A5-E6C5186B41C0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C16-FAB4-48DC-9B37-05BD8EB3B490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78C1-82BC-4ECF-BE83-508F6CF281A9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A7B7-A9FF-42AF-88A8-FA61B1FC84EC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5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B450-43B2-4294-A3F9-8A671B7E1026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2BC0-83B1-4C51-8DAE-B34078B95312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NHCE                                   DEPARTMENT OF ECE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40485D-6A89-4CD2-98A8-5FBB39A1C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 l="43450" t="28682" r="43179" b="40310"/>
          <a:stretch>
            <a:fillRect/>
          </a:stretch>
        </p:blipFill>
        <p:spPr bwMode="auto">
          <a:xfrm>
            <a:off x="685800" y="304800"/>
            <a:ext cx="794744" cy="10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34821" t="38760" r="34249" b="44961"/>
          <a:stretch>
            <a:fillRect/>
          </a:stretch>
        </p:blipFill>
        <p:spPr bwMode="auto">
          <a:xfrm>
            <a:off x="1981200" y="228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686800" cy="365125"/>
          </a:xfrm>
        </p:spPr>
        <p:txBody>
          <a:bodyPr/>
          <a:lstStyle/>
          <a:p>
            <a:r>
              <a:rPr lang="en-US" dirty="0"/>
              <a:t> NHCE                                                                                FIRST  REVIEW                               DEPARTMENT OF ECE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358214" y="5929330"/>
            <a:ext cx="496606" cy="380980"/>
          </a:xfrm>
        </p:spPr>
        <p:txBody>
          <a:bodyPr/>
          <a:lstStyle/>
          <a:p>
            <a:r>
              <a:rPr lang="en-US" dirty="0"/>
              <a:t> </a:t>
            </a:r>
            <a:fld id="{7340485D-6A89-4CD2-98A8-5FBB39A1CBD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0332" y="1932871"/>
            <a:ext cx="7772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“SHADOW SENSOR ALARM”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BY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sz="2000"/>
              <a:t>ANAND    </a:t>
            </a:r>
            <a:r>
              <a:rPr lang="en-IN" sz="2000" dirty="0"/>
              <a:t>T      -    1NH17EC006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Under the Guidance of</a:t>
            </a:r>
          </a:p>
          <a:p>
            <a:pPr algn="ctr"/>
            <a:r>
              <a:rPr lang="en-IN" sz="2000" b="1" dirty="0" err="1"/>
              <a:t>Ms.Divya</a:t>
            </a:r>
            <a:r>
              <a:rPr lang="en-IN" sz="2000" b="1" dirty="0"/>
              <a:t> Sharma</a:t>
            </a:r>
            <a:endParaRPr lang="en-US" sz="2000" b="1" dirty="0"/>
          </a:p>
          <a:p>
            <a:pPr algn="ctr"/>
            <a:r>
              <a:rPr lang="en-US" sz="2000" dirty="0"/>
              <a:t>Department of ECE</a:t>
            </a:r>
          </a:p>
          <a:p>
            <a:pPr algn="ctr"/>
            <a:r>
              <a:rPr lang="en-US" sz="2000" dirty="0"/>
              <a:t>NHCE</a:t>
            </a:r>
          </a:p>
          <a:p>
            <a:pPr algn="ctr"/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 l="43450" t="28682" r="43179" b="40310"/>
          <a:stretch>
            <a:fillRect/>
          </a:stretch>
        </p:blipFill>
        <p:spPr bwMode="auto">
          <a:xfrm>
            <a:off x="685800" y="304800"/>
            <a:ext cx="794744" cy="10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34821" t="38760" r="34249" b="44961"/>
          <a:stretch>
            <a:fillRect/>
          </a:stretch>
        </p:blipFill>
        <p:spPr bwMode="auto">
          <a:xfrm>
            <a:off x="1981200" y="228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686800" cy="365125"/>
          </a:xfrm>
        </p:spPr>
        <p:txBody>
          <a:bodyPr/>
          <a:lstStyle/>
          <a:p>
            <a:r>
              <a:rPr lang="en-US" dirty="0"/>
              <a:t>NHCE                                                                   FIRST  REVIEW                                           DEPARTMENT OF ECE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905000"/>
            <a:ext cx="77724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This is the circuit of a</a:t>
            </a:r>
            <a:r>
              <a:rPr lang="en-US" sz="2000" b="1" dirty="0"/>
              <a:t> simple burglar alarm</a:t>
            </a:r>
            <a:r>
              <a:rPr lang="en-US" sz="2000" dirty="0"/>
              <a:t> that produces a loud beep when somebody crosses a protected area or door.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The circuit is highly sensitive and can detect the shadow of the moving person from a </a:t>
            </a:r>
            <a:r>
              <a:rPr lang="en-US" sz="2000" b="1" dirty="0"/>
              <a:t>distance of 1 meter.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It does not require an aligned light beam to make the circuit standby. It is portable and can be places anywhere for monitoring.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When light falls on LDR its resistance reduces to a few ohms. Thus the resistance of LDR depends on the light intensity. So it is called as a photo sensor</a:t>
            </a:r>
            <a:r>
              <a:rPr lang="en-US" sz="2400" dirty="0"/>
              <a:t>.</a:t>
            </a:r>
          </a:p>
          <a:p>
            <a:r>
              <a:rPr lang="en-IN" sz="2400" b="1" dirty="0"/>
              <a:t> </a:t>
            </a:r>
          </a:p>
          <a:p>
            <a:endParaRPr lang="en-IN" sz="20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 l="43450" t="28682" r="43179" b="40310"/>
          <a:stretch>
            <a:fillRect/>
          </a:stretch>
        </p:blipFill>
        <p:spPr bwMode="auto">
          <a:xfrm>
            <a:off x="685800" y="304800"/>
            <a:ext cx="794744" cy="10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34821" t="38760" r="34249" b="44961"/>
          <a:stretch>
            <a:fillRect/>
          </a:stretch>
        </p:blipFill>
        <p:spPr bwMode="auto">
          <a:xfrm>
            <a:off x="1981200" y="228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686800" cy="365125"/>
          </a:xfrm>
        </p:spPr>
        <p:txBody>
          <a:bodyPr/>
          <a:lstStyle/>
          <a:p>
            <a:r>
              <a:rPr lang="en-US" dirty="0"/>
              <a:t>                              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1643050"/>
            <a:ext cx="77724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OBJECTIVES</a:t>
            </a:r>
          </a:p>
          <a:p>
            <a:pPr>
              <a:buFont typeface="Wingdings" pitchFamily="2" charset="2"/>
              <a:buChar char="§"/>
            </a:pPr>
            <a:r>
              <a:rPr lang="en-IN" sz="2800" b="1" dirty="0"/>
              <a:t> </a:t>
            </a:r>
            <a:r>
              <a:rPr lang="en-US" dirty="0"/>
              <a:t>Operational amplifiers are Integrated Circuits(IC) that are used in amplifier circuits.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 The objective is to sense the shadow falling on the circuit.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To understand the operation of operational amplifier .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To use the designed circuit in a practical situation 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endParaRPr lang="en-IN" b="1" dirty="0"/>
          </a:p>
          <a:p>
            <a:pPr algn="ctr"/>
            <a:endParaRPr lang="en-IN" sz="3200" b="1" dirty="0"/>
          </a:p>
          <a:p>
            <a:pPr algn="ctr"/>
            <a:endParaRPr lang="en-IN" sz="3200" b="1" dirty="0"/>
          </a:p>
          <a:p>
            <a:pPr algn="ctr"/>
            <a:endParaRPr lang="en-IN" sz="3200" b="1" dirty="0"/>
          </a:p>
          <a:p>
            <a:pPr algn="ctr"/>
            <a:endParaRPr lang="en-IN" sz="3200" b="1" dirty="0"/>
          </a:p>
          <a:p>
            <a:pPr algn="ctr"/>
            <a:endParaRPr lang="en-IN" sz="3200" b="1" dirty="0"/>
          </a:p>
          <a:p>
            <a:pPr algn="ctr"/>
            <a:endParaRPr lang="en-IN" sz="3200" b="1" dirty="0"/>
          </a:p>
          <a:p>
            <a:pPr algn="ctr"/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 l="43450" t="28682" r="43179" b="40310"/>
          <a:stretch>
            <a:fillRect/>
          </a:stretch>
        </p:blipFill>
        <p:spPr bwMode="auto">
          <a:xfrm>
            <a:off x="685800" y="304800"/>
            <a:ext cx="794744" cy="10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 l="34821" t="38760" r="34249" b="44961"/>
          <a:stretch>
            <a:fillRect/>
          </a:stretch>
        </p:blipFill>
        <p:spPr bwMode="auto">
          <a:xfrm>
            <a:off x="1981200" y="228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686800" cy="365125"/>
          </a:xfrm>
        </p:spPr>
        <p:txBody>
          <a:bodyPr/>
          <a:lstStyle/>
          <a:p>
            <a:r>
              <a:rPr lang="en-US" dirty="0"/>
              <a:t>                         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9050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LIST OF COMPONENTS NEEDED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 implement this project, we need the following components.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1 x 555 Timer IC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1 x LDR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1 x </a:t>
            </a:r>
            <a:r>
              <a:rPr lang="en-US" dirty="0" err="1"/>
              <a:t>Piezo</a:t>
            </a:r>
            <a:r>
              <a:rPr lang="en-US" dirty="0"/>
              <a:t> Buzzer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1 x 10 K</a:t>
            </a:r>
            <a:r>
              <a:rPr lang="el-GR" dirty="0"/>
              <a:t>Ω </a:t>
            </a:r>
            <a:r>
              <a:rPr lang="en-US" dirty="0"/>
              <a:t>Resistor (1/4 Watt)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1 x 2.2 K</a:t>
            </a:r>
            <a:r>
              <a:rPr lang="el-GR" dirty="0"/>
              <a:t>Ω </a:t>
            </a:r>
            <a:r>
              <a:rPr lang="en-US" dirty="0"/>
              <a:t>Resistor (1/4 Watt)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1 x 1 M</a:t>
            </a:r>
            <a:r>
              <a:rPr lang="el-GR" dirty="0"/>
              <a:t>Ω </a:t>
            </a:r>
            <a:r>
              <a:rPr lang="en-US" dirty="0"/>
              <a:t>Resistor (1/4 Watt)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1 x 1 µF Electrolytic Capacitor (50V)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1 x 0.1 </a:t>
            </a:r>
            <a:r>
              <a:rPr lang="en-US" dirty="0" err="1"/>
              <a:t>nF</a:t>
            </a:r>
            <a:r>
              <a:rPr lang="en-US" dirty="0"/>
              <a:t> Ceramic Capacitor (Also called 100 pF with code 101)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1 x 9V Battery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1 x Mini Breadboard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Jumper Wires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785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Block diagram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 l="43450" t="28682" r="43179" b="40310"/>
          <a:stretch>
            <a:fillRect/>
          </a:stretch>
        </p:blipFill>
        <p:spPr bwMode="auto">
          <a:xfrm>
            <a:off x="685800" y="304800"/>
            <a:ext cx="794744" cy="10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l="34821" t="38760" r="34249" b="44961"/>
          <a:stretch>
            <a:fillRect/>
          </a:stretch>
        </p:blipFill>
        <p:spPr bwMode="auto">
          <a:xfrm>
            <a:off x="1981200" y="228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571744"/>
            <a:ext cx="6423660" cy="295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300" b="1" dirty="0"/>
              <a:t>Working Principle:</a:t>
            </a:r>
            <a:r>
              <a:rPr lang="en-US" dirty="0"/>
              <a:t> </a:t>
            </a:r>
          </a:p>
          <a:p>
            <a:r>
              <a:rPr lang="en-US" sz="2600" dirty="0"/>
              <a:t>Op Amp IC UA 741 is used as a voltage comparator.</a:t>
            </a:r>
          </a:p>
          <a:p>
            <a:r>
              <a:rPr lang="en-US" sz="2600" dirty="0"/>
              <a:t> Its inverting input pin2 receives half supply voltage (4.5 volts) through the potential resistors R1 and R2. </a:t>
            </a:r>
          </a:p>
          <a:p>
            <a:r>
              <a:rPr lang="en-US" sz="2600" dirty="0"/>
              <a:t>The non inverting input pin3 gets a variable voltage through LDR and VR. </a:t>
            </a:r>
          </a:p>
          <a:p>
            <a:r>
              <a:rPr lang="en-US" sz="2600" dirty="0"/>
              <a:t>Normally when the LDR gets light, its resistance will be low and it conducts and provide a high voltage to the non inverting input of IC. </a:t>
            </a:r>
          </a:p>
          <a:p>
            <a:r>
              <a:rPr lang="en-US" sz="2600" dirty="0"/>
              <a:t>This makes the output of IC high. The high output from IC is given to the base of T1 through a current limiting resistor R3.</a:t>
            </a:r>
          </a:p>
          <a:p>
            <a:r>
              <a:rPr lang="en-US" sz="2600" dirty="0"/>
              <a:t> T1 is PNP transistor and it conducts only when its base becomes negative. </a:t>
            </a:r>
          </a:p>
          <a:p>
            <a:r>
              <a:rPr lang="en-US" sz="2600" dirty="0"/>
              <a:t>Here normally the base of T1 will be high due to the high output from IC. So T1 remains off and Buzzer and LED connected to its emitter remains off.</a:t>
            </a:r>
          </a:p>
          <a:p>
            <a:r>
              <a:rPr lang="en-US" sz="2600" dirty="0"/>
              <a:t> When a person passes in front of LDR, the shadow of the person reduces the resistance of LDR and the voltage at the non inverting input of IC decreases. </a:t>
            </a:r>
          </a:p>
          <a:p>
            <a:r>
              <a:rPr lang="en-US" sz="2600" dirty="0"/>
              <a:t>This makes the output of IC low. Immediately T1 conducts activating Buzzer and LED indicating the entry of a person.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 l="43450" t="28682" r="43179" b="40310"/>
          <a:stretch>
            <a:fillRect/>
          </a:stretch>
        </p:blipFill>
        <p:spPr bwMode="auto">
          <a:xfrm>
            <a:off x="685800" y="304800"/>
            <a:ext cx="794744" cy="10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l="34821" t="38760" r="34249" b="44961"/>
          <a:stretch>
            <a:fillRect/>
          </a:stretch>
        </p:blipFill>
        <p:spPr bwMode="auto">
          <a:xfrm>
            <a:off x="1981200" y="228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68923"/>
            <a:ext cx="8282881" cy="1461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</a:t>
            </a:r>
            <a:r>
              <a:rPr lang="en-IN" b="1" dirty="0"/>
              <a:t>MILE STONES</a:t>
            </a:r>
          </a:p>
          <a:p>
            <a:pPr>
              <a:buFont typeface="Wingdings" pitchFamily="2" charset="2"/>
              <a:buChar char="v"/>
            </a:pPr>
            <a:r>
              <a:rPr lang="en-IN" sz="1800" dirty="0"/>
              <a:t>We have understood the working  of the circuit clearly .</a:t>
            </a:r>
          </a:p>
          <a:p>
            <a:pPr>
              <a:buFont typeface="Wingdings" pitchFamily="2" charset="2"/>
              <a:buChar char="v"/>
            </a:pPr>
            <a:r>
              <a:rPr lang="en-IN" sz="1800" dirty="0"/>
              <a:t>We have designed the block diagram .</a:t>
            </a:r>
          </a:p>
          <a:p>
            <a:pPr>
              <a:buFont typeface="Wingdings" pitchFamily="2" charset="2"/>
              <a:buChar char="v"/>
            </a:pPr>
            <a:r>
              <a:rPr lang="en-IN" sz="1800" dirty="0"/>
              <a:t>We have the circuit diagram according to the block diagram .</a:t>
            </a:r>
          </a:p>
          <a:p>
            <a:pPr>
              <a:buFont typeface="Wingdings" pitchFamily="2" charset="2"/>
              <a:buChar char="v"/>
            </a:pPr>
            <a:r>
              <a:rPr lang="en-IN" sz="1800" dirty="0"/>
              <a:t>We  have the list of components .</a:t>
            </a:r>
          </a:p>
          <a:p>
            <a:pPr>
              <a:buFont typeface="Wingdings" pitchFamily="2" charset="2"/>
              <a:buChar char="v"/>
            </a:pPr>
            <a:r>
              <a:rPr lang="en-IN" sz="1800" dirty="0"/>
              <a:t>Purchasing of components – before 15</a:t>
            </a:r>
            <a:r>
              <a:rPr lang="en-IN" sz="1800" baseline="30000" dirty="0"/>
              <a:t>th</a:t>
            </a:r>
            <a:r>
              <a:rPr lang="en-IN" sz="1800" dirty="0"/>
              <a:t> march</a:t>
            </a:r>
          </a:p>
          <a:p>
            <a:pPr>
              <a:buFont typeface="Wingdings" pitchFamily="2" charset="2"/>
              <a:buChar char="v"/>
            </a:pPr>
            <a:r>
              <a:rPr lang="en-IN" sz="1800" dirty="0"/>
              <a:t>Implementation              -- before     25</a:t>
            </a:r>
            <a:r>
              <a:rPr lang="en-IN" sz="1800" baseline="30000" dirty="0"/>
              <a:t>th</a:t>
            </a:r>
            <a:endParaRPr lang="en-IN" sz="1800" dirty="0"/>
          </a:p>
          <a:p>
            <a:pPr>
              <a:buFont typeface="Wingdings" pitchFamily="2" charset="2"/>
              <a:buChar char="v"/>
            </a:pPr>
            <a:r>
              <a:rPr lang="en-IN" sz="1800" dirty="0"/>
              <a:t>Out put will be ready by the commencement of the </a:t>
            </a:r>
            <a:r>
              <a:rPr lang="en-IN" sz="1800" dirty="0" err="1"/>
              <a:t>april</a:t>
            </a:r>
            <a:r>
              <a:rPr lang="en-IN" sz="1800" dirty="0"/>
              <a:t>.</a:t>
            </a:r>
          </a:p>
          <a:p>
            <a:pPr>
              <a:buNone/>
            </a:pPr>
            <a:endParaRPr lang="en-IN" sz="1800" b="1" dirty="0"/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485D-6A89-4CD2-98A8-5FBB39A1CBD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 l="43450" t="28682" r="43179" b="40310"/>
          <a:stretch>
            <a:fillRect/>
          </a:stretch>
        </p:blipFill>
        <p:spPr bwMode="auto">
          <a:xfrm>
            <a:off x="685800" y="304800"/>
            <a:ext cx="794744" cy="10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l="34821" t="38760" r="34249" b="44961"/>
          <a:stretch>
            <a:fillRect/>
          </a:stretch>
        </p:blipFill>
        <p:spPr bwMode="auto">
          <a:xfrm>
            <a:off x="1981200" y="22860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565</Words>
  <Application>Microsoft Office PowerPoint</Application>
  <PresentationFormat>On-screen Show (4:3)</PresentationFormat>
  <Paragraphs>86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   </vt:lpstr>
      <vt:lpstr>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</dc:creator>
  <cp:lastModifiedBy>Anand</cp:lastModifiedBy>
  <cp:revision>29</cp:revision>
  <dcterms:created xsi:type="dcterms:W3CDTF">2018-02-20T08:56:54Z</dcterms:created>
  <dcterms:modified xsi:type="dcterms:W3CDTF">2020-08-11T09:37:36Z</dcterms:modified>
</cp:coreProperties>
</file>