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p:cViewPr varScale="1">
        <p:scale>
          <a:sx n="41" d="100"/>
          <a:sy n="41" d="100"/>
        </p:scale>
        <p:origin x="1356" y="4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endParaRPr lang="en-US"/>
          </a:p>
        </p:txBody>
      </p:sp>
      <p:sp>
        <p:nvSpPr>
          <p:cNvPr id="10487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endParaRPr lang="en-US"/>
          </a:p>
        </p:txBody>
      </p:sp>
      <p:sp>
        <p:nvSpPr>
          <p:cNvPr id="104874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10487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endParaRPr lang="en-US"/>
          </a:p>
        </p:txBody>
      </p:sp>
      <p:sp>
        <p:nvSpPr>
          <p:cNvPr id="10487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fld id="{FEA573A0-8081-4044-B6A2-D67CAB00FEC1}"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noTextEdit="1"/>
          </p:cNvSpPr>
          <p:nvPr>
            <p:ph type="sldImg"/>
          </p:nvPr>
        </p:nvSpPr>
        <p:spPr>
          <a:ln>
            <a:solidFill>
              <a:srgbClr val="000000"/>
            </a:solidFill>
          </a:ln>
        </p:spPr>
      </p:sp>
      <p:sp>
        <p:nvSpPr>
          <p:cNvPr id="1048636"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1048637"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3"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1048624"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25" name="Rectangle 10"/>
          <p:cNvSpPr>
            <a:spLocks noGrp="1" noChangeArrowheads="1"/>
          </p:cNvSpPr>
          <p:nvPr>
            <p:ph type="dt" sz="half" idx="10"/>
          </p:nvPr>
        </p:nvSpPr>
        <p:spPr>
          <a:xfrm>
            <a:off x="0" y="6400800"/>
            <a:ext cx="1905000" cy="457200"/>
          </a:xfrm>
        </p:spPr>
        <p:txBody>
          <a:bodyPr/>
          <a:lstStyle/>
          <a:p>
            <a:fld id="{B19F7135-D08F-41A2-8B05-A4CEEB38D978}" type="datetime1">
              <a:rPr lang="en-US"/>
              <a:t>8/11/2020</a:t>
            </a:fld>
            <a:endParaRPr lang="en-US"/>
          </a:p>
        </p:txBody>
      </p:sp>
      <p:sp>
        <p:nvSpPr>
          <p:cNvPr id="1048626" name="Rectangle 11"/>
          <p:cNvSpPr>
            <a:spLocks noGrp="1" noChangeArrowheads="1"/>
          </p:cNvSpPr>
          <p:nvPr>
            <p:ph type="ftr" sz="quarter" idx="11"/>
          </p:nvPr>
        </p:nvSpPr>
        <p:spPr>
          <a:xfrm>
            <a:off x="3048000" y="5835650"/>
            <a:ext cx="2895600" cy="457200"/>
          </a:xfrm>
        </p:spPr>
        <p:txBody>
          <a:bodyPr/>
          <a:lstStyle/>
          <a:p>
            <a:endParaRPr lang="en-US"/>
          </a:p>
        </p:txBody>
      </p:sp>
      <p:sp>
        <p:nvSpPr>
          <p:cNvPr id="1048627" name="Rectangle 12"/>
          <p:cNvSpPr>
            <a:spLocks noGrp="1" noChangeArrowheads="1"/>
          </p:cNvSpPr>
          <p:nvPr>
            <p:ph type="sldNum" sz="quarter" idx="12"/>
          </p:nvPr>
        </p:nvSpPr>
        <p:spPr/>
        <p:txBody>
          <a:bodyPr/>
          <a:lstStyle/>
          <a:p>
            <a:fld id="{7B8C1474-E15A-4CFC-922E-AEF239A6D309}"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1" name="Title 1"/>
          <p:cNvSpPr>
            <a:spLocks noGrp="1"/>
          </p:cNvSpPr>
          <p:nvPr>
            <p:ph type="title"/>
          </p:nvPr>
        </p:nvSpPr>
        <p:spPr/>
        <p:txBody>
          <a:bodyPr/>
          <a:lstStyle/>
          <a:p>
            <a:r>
              <a:rPr lang="en-US"/>
              <a:t>Click to edit Master title style</a:t>
            </a:r>
            <a:endParaRPr lang="en-IN"/>
          </a:p>
        </p:txBody>
      </p:sp>
      <p:sp>
        <p:nvSpPr>
          <p:cNvPr id="104874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Rectangle 10"/>
          <p:cNvSpPr>
            <a:spLocks noGrp="1" noChangeArrowheads="1"/>
          </p:cNvSpPr>
          <p:nvPr>
            <p:ph type="dt" sz="half" idx="10"/>
          </p:nvPr>
        </p:nvSpPr>
        <p:spPr/>
        <p:txBody>
          <a:bodyPr/>
          <a:lstStyle/>
          <a:p>
            <a:fld id="{10DE78CE-294D-418D-84E2-10F59A93DCCF}" type="datetime1">
              <a:rPr lang="en-US"/>
              <a:t>8/11/2020</a:t>
            </a:fld>
            <a:endParaRPr lang="en-US"/>
          </a:p>
        </p:txBody>
      </p:sp>
      <p:sp>
        <p:nvSpPr>
          <p:cNvPr id="1048744" name="Rectangle 11"/>
          <p:cNvSpPr>
            <a:spLocks noGrp="1" noChangeArrowheads="1"/>
          </p:cNvSpPr>
          <p:nvPr>
            <p:ph type="ftr" sz="quarter" idx="11"/>
          </p:nvPr>
        </p:nvSpPr>
        <p:spPr/>
        <p:txBody>
          <a:bodyPr/>
          <a:lstStyle/>
          <a:p>
            <a:endParaRPr lang="en-US"/>
          </a:p>
        </p:txBody>
      </p:sp>
      <p:sp>
        <p:nvSpPr>
          <p:cNvPr id="1048745" name="Rectangle 12"/>
          <p:cNvSpPr>
            <a:spLocks noGrp="1" noChangeArrowheads="1"/>
          </p:cNvSpPr>
          <p:nvPr>
            <p:ph type="sldNum" sz="quarter" idx="12"/>
          </p:nvPr>
        </p:nvSpPr>
        <p:spPr/>
        <p:txBody>
          <a:bodyPr/>
          <a:lstStyle/>
          <a:p>
            <a:fld id="{0F7BAC54-5407-4EDA-BDEC-4C689AAF9BB5}"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104870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Rectangle 10"/>
          <p:cNvSpPr>
            <a:spLocks noGrp="1" noChangeArrowheads="1"/>
          </p:cNvSpPr>
          <p:nvPr>
            <p:ph type="dt" sz="half" idx="10"/>
          </p:nvPr>
        </p:nvSpPr>
        <p:spPr/>
        <p:txBody>
          <a:bodyPr/>
          <a:lstStyle/>
          <a:p>
            <a:fld id="{05693EE2-79BD-41BA-96B1-B8D29E4DEFF4}" type="datetime1">
              <a:rPr lang="en-US"/>
              <a:t>8/11/2020</a:t>
            </a:fld>
            <a:endParaRPr lang="en-US"/>
          </a:p>
        </p:txBody>
      </p:sp>
      <p:sp>
        <p:nvSpPr>
          <p:cNvPr id="1048705" name="Rectangle 11"/>
          <p:cNvSpPr>
            <a:spLocks noGrp="1" noChangeArrowheads="1"/>
          </p:cNvSpPr>
          <p:nvPr>
            <p:ph type="ftr" sz="quarter" idx="11"/>
          </p:nvPr>
        </p:nvSpPr>
        <p:spPr/>
        <p:txBody>
          <a:bodyPr/>
          <a:lstStyle/>
          <a:p>
            <a:endParaRPr lang="en-US"/>
          </a:p>
        </p:txBody>
      </p:sp>
      <p:sp>
        <p:nvSpPr>
          <p:cNvPr id="1048706" name="Rectangle 12"/>
          <p:cNvSpPr>
            <a:spLocks noGrp="1" noChangeArrowheads="1"/>
          </p:cNvSpPr>
          <p:nvPr>
            <p:ph type="sldNum" sz="quarter" idx="12"/>
          </p:nvPr>
        </p:nvSpPr>
        <p:spPr/>
        <p:txBody>
          <a:bodyPr/>
          <a:lstStyle/>
          <a:p>
            <a:fld id="{BAEB857B-96E5-44AB-8DF1-E1FF6E3924BB}"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1048696"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1048697"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Rectangle 10"/>
          <p:cNvSpPr>
            <a:spLocks noGrp="1" noChangeArrowheads="1"/>
          </p:cNvSpPr>
          <p:nvPr>
            <p:ph type="dt" sz="half" idx="10"/>
          </p:nvPr>
        </p:nvSpPr>
        <p:spPr/>
        <p:txBody>
          <a:bodyPr/>
          <a:lstStyle/>
          <a:p>
            <a:fld id="{9FA9B71A-3303-4F4B-8125-D974C6909A4D}" type="datetime1">
              <a:rPr lang="en-US"/>
              <a:t>8/11/2020</a:t>
            </a:fld>
            <a:endParaRPr lang="en-US"/>
          </a:p>
        </p:txBody>
      </p:sp>
      <p:sp>
        <p:nvSpPr>
          <p:cNvPr id="1048700" name="Rectangle 11"/>
          <p:cNvSpPr>
            <a:spLocks noGrp="1" noChangeArrowheads="1"/>
          </p:cNvSpPr>
          <p:nvPr>
            <p:ph type="ftr" sz="quarter" idx="11"/>
          </p:nvPr>
        </p:nvSpPr>
        <p:spPr/>
        <p:txBody>
          <a:bodyPr/>
          <a:lstStyle/>
          <a:p>
            <a:endParaRPr lang="en-US"/>
          </a:p>
        </p:txBody>
      </p:sp>
      <p:sp>
        <p:nvSpPr>
          <p:cNvPr id="1048701" name="Rectangle 12"/>
          <p:cNvSpPr>
            <a:spLocks noGrp="1" noChangeArrowheads="1"/>
          </p:cNvSpPr>
          <p:nvPr>
            <p:ph type="sldNum" sz="quarter" idx="12"/>
          </p:nvPr>
        </p:nvSpPr>
        <p:spPr/>
        <p:txBody>
          <a:bodyPr/>
          <a:lstStyle/>
          <a:p>
            <a:fld id="{8349FC16-193C-46B1-84EA-B7E42195D646}"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1048707"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1048708"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Rectangle 10"/>
          <p:cNvSpPr>
            <a:spLocks noGrp="1" noChangeArrowheads="1"/>
          </p:cNvSpPr>
          <p:nvPr>
            <p:ph type="dt" sz="half" idx="10"/>
          </p:nvPr>
        </p:nvSpPr>
        <p:spPr/>
        <p:txBody>
          <a:bodyPr/>
          <a:lstStyle/>
          <a:p>
            <a:fld id="{3A78E256-84C9-4425-A3BC-E13124805220}" type="datetime1">
              <a:rPr lang="en-US"/>
              <a:t>8/11/2020</a:t>
            </a:fld>
            <a:endParaRPr lang="en-US"/>
          </a:p>
        </p:txBody>
      </p:sp>
      <p:sp>
        <p:nvSpPr>
          <p:cNvPr id="1048712" name="Rectangle 11"/>
          <p:cNvSpPr>
            <a:spLocks noGrp="1" noChangeArrowheads="1"/>
          </p:cNvSpPr>
          <p:nvPr>
            <p:ph type="ftr" sz="quarter" idx="11"/>
          </p:nvPr>
        </p:nvSpPr>
        <p:spPr/>
        <p:txBody>
          <a:bodyPr/>
          <a:lstStyle/>
          <a:p>
            <a:endParaRPr lang="en-US"/>
          </a:p>
        </p:txBody>
      </p:sp>
      <p:sp>
        <p:nvSpPr>
          <p:cNvPr id="1048713" name="Rectangle 12"/>
          <p:cNvSpPr>
            <a:spLocks noGrp="1" noChangeArrowheads="1"/>
          </p:cNvSpPr>
          <p:nvPr>
            <p:ph type="sldNum" sz="quarter" idx="12"/>
          </p:nvPr>
        </p:nvSpPr>
        <p:spPr/>
        <p:txBody>
          <a:bodyPr/>
          <a:lstStyle/>
          <a:p>
            <a:fld id="{CE5D10B5-0D23-4C94-8526-D79ADB3E2A01}"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a:t>Click to edit Master title style</a:t>
            </a:r>
            <a:endParaRPr lang="en-IN"/>
          </a:p>
        </p:txBody>
      </p:sp>
      <p:sp>
        <p:nvSpPr>
          <p:cNvPr id="104861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2" name="Rectangle 10"/>
          <p:cNvSpPr>
            <a:spLocks noGrp="1" noChangeArrowheads="1"/>
          </p:cNvSpPr>
          <p:nvPr>
            <p:ph type="dt" sz="half" idx="10"/>
          </p:nvPr>
        </p:nvSpPr>
        <p:spPr/>
        <p:txBody>
          <a:bodyPr/>
          <a:lstStyle/>
          <a:p>
            <a:fld id="{6408154A-4AAD-4B02-8DAF-157BA046479E}" type="datetime1">
              <a:rPr lang="en-US"/>
              <a:t>8/11/2020</a:t>
            </a:fld>
            <a:endParaRPr lang="en-US"/>
          </a:p>
        </p:txBody>
      </p:sp>
      <p:sp>
        <p:nvSpPr>
          <p:cNvPr id="1048613" name="Rectangle 11"/>
          <p:cNvSpPr>
            <a:spLocks noGrp="1" noChangeArrowheads="1"/>
          </p:cNvSpPr>
          <p:nvPr>
            <p:ph type="ftr" sz="quarter" idx="11"/>
          </p:nvPr>
        </p:nvSpPr>
        <p:spPr/>
        <p:txBody>
          <a:bodyPr/>
          <a:lstStyle/>
          <a:p>
            <a:endParaRPr lang="en-US"/>
          </a:p>
        </p:txBody>
      </p:sp>
      <p:sp>
        <p:nvSpPr>
          <p:cNvPr id="1048614" name="Rectangle 12"/>
          <p:cNvSpPr>
            <a:spLocks noGrp="1" noChangeArrowheads="1"/>
          </p:cNvSpPr>
          <p:nvPr>
            <p:ph type="sldNum" sz="quarter" idx="12"/>
          </p:nvPr>
        </p:nvSpPr>
        <p:spPr/>
        <p:txBody>
          <a:bodyPr/>
          <a:lstStyle/>
          <a:p>
            <a:fld id="{DC7722C7-0AC6-4F43-AAC3-9C6177304445}"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1048715"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716" name="Rectangle 10"/>
          <p:cNvSpPr>
            <a:spLocks noGrp="1" noChangeArrowheads="1"/>
          </p:cNvSpPr>
          <p:nvPr>
            <p:ph type="dt" sz="half" idx="10"/>
          </p:nvPr>
        </p:nvSpPr>
        <p:spPr/>
        <p:txBody>
          <a:bodyPr/>
          <a:lstStyle/>
          <a:p>
            <a:fld id="{61A1BBB0-2F72-411E-8D06-3EB586C9B1CD}" type="datetime1">
              <a:rPr lang="en-US"/>
              <a:t>8/11/2020</a:t>
            </a:fld>
            <a:endParaRPr lang="en-US"/>
          </a:p>
        </p:txBody>
      </p:sp>
      <p:sp>
        <p:nvSpPr>
          <p:cNvPr id="1048717" name="Rectangle 11"/>
          <p:cNvSpPr>
            <a:spLocks noGrp="1" noChangeArrowheads="1"/>
          </p:cNvSpPr>
          <p:nvPr>
            <p:ph type="ftr" sz="quarter" idx="11"/>
          </p:nvPr>
        </p:nvSpPr>
        <p:spPr/>
        <p:txBody>
          <a:bodyPr/>
          <a:lstStyle/>
          <a:p>
            <a:endParaRPr lang="en-US"/>
          </a:p>
        </p:txBody>
      </p:sp>
      <p:sp>
        <p:nvSpPr>
          <p:cNvPr id="1048718" name="Rectangle 12"/>
          <p:cNvSpPr>
            <a:spLocks noGrp="1" noChangeArrowheads="1"/>
          </p:cNvSpPr>
          <p:nvPr>
            <p:ph type="sldNum" sz="quarter" idx="12"/>
          </p:nvPr>
        </p:nvSpPr>
        <p:spPr/>
        <p:txBody>
          <a:bodyPr/>
          <a:lstStyle/>
          <a:p>
            <a:fld id="{AF2EB915-CE51-4B44-ADF8-D909C6B69956}"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endParaRPr lang="en-IN"/>
          </a:p>
        </p:txBody>
      </p:sp>
      <p:sp>
        <p:nvSpPr>
          <p:cNvPr id="1048726"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Rectangle 10"/>
          <p:cNvSpPr>
            <a:spLocks noGrp="1" noChangeArrowheads="1"/>
          </p:cNvSpPr>
          <p:nvPr>
            <p:ph type="dt" sz="half" idx="10"/>
          </p:nvPr>
        </p:nvSpPr>
        <p:spPr/>
        <p:txBody>
          <a:bodyPr/>
          <a:lstStyle/>
          <a:p>
            <a:fld id="{5AF0CC9A-C837-4F02-9963-378C3FC76F02}" type="datetime1">
              <a:rPr lang="en-US"/>
              <a:t>8/11/2020</a:t>
            </a:fld>
            <a:endParaRPr lang="en-US"/>
          </a:p>
        </p:txBody>
      </p:sp>
      <p:sp>
        <p:nvSpPr>
          <p:cNvPr id="1048729" name="Rectangle 11"/>
          <p:cNvSpPr>
            <a:spLocks noGrp="1" noChangeArrowheads="1"/>
          </p:cNvSpPr>
          <p:nvPr>
            <p:ph type="ftr" sz="quarter" idx="11"/>
          </p:nvPr>
        </p:nvSpPr>
        <p:spPr/>
        <p:txBody>
          <a:bodyPr/>
          <a:lstStyle/>
          <a:p>
            <a:endParaRPr lang="en-US"/>
          </a:p>
        </p:txBody>
      </p:sp>
      <p:sp>
        <p:nvSpPr>
          <p:cNvPr id="1048730" name="Rectangle 12"/>
          <p:cNvSpPr>
            <a:spLocks noGrp="1" noChangeArrowheads="1"/>
          </p:cNvSpPr>
          <p:nvPr>
            <p:ph type="sldNum" sz="quarter" idx="12"/>
          </p:nvPr>
        </p:nvSpPr>
        <p:spPr/>
        <p:txBody>
          <a:bodyPr/>
          <a:lstStyle/>
          <a:p>
            <a:fld id="{6C3EC2CA-986F-402E-BDC4-C668193EAFBB}"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1048689"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Rectangle 10"/>
          <p:cNvSpPr>
            <a:spLocks noGrp="1" noChangeArrowheads="1"/>
          </p:cNvSpPr>
          <p:nvPr>
            <p:ph type="dt" sz="half" idx="10"/>
          </p:nvPr>
        </p:nvSpPr>
        <p:spPr/>
        <p:txBody>
          <a:bodyPr/>
          <a:lstStyle/>
          <a:p>
            <a:fld id="{43FB39FC-3C68-46A3-97D4-E3A2BEB9630C}" type="datetime1">
              <a:rPr lang="en-US"/>
              <a:t>8/11/2020</a:t>
            </a:fld>
            <a:endParaRPr lang="en-US"/>
          </a:p>
        </p:txBody>
      </p:sp>
      <p:sp>
        <p:nvSpPr>
          <p:cNvPr id="1048694" name="Rectangle 11"/>
          <p:cNvSpPr>
            <a:spLocks noGrp="1" noChangeArrowheads="1"/>
          </p:cNvSpPr>
          <p:nvPr>
            <p:ph type="ftr" sz="quarter" idx="11"/>
          </p:nvPr>
        </p:nvSpPr>
        <p:spPr/>
        <p:txBody>
          <a:bodyPr/>
          <a:lstStyle/>
          <a:p>
            <a:endParaRPr lang="en-US"/>
          </a:p>
        </p:txBody>
      </p:sp>
      <p:sp>
        <p:nvSpPr>
          <p:cNvPr id="1048695" name="Rectangle 12"/>
          <p:cNvSpPr>
            <a:spLocks noGrp="1" noChangeArrowheads="1"/>
          </p:cNvSpPr>
          <p:nvPr>
            <p:ph type="sldNum" sz="quarter" idx="12"/>
          </p:nvPr>
        </p:nvSpPr>
        <p:spPr/>
        <p:txBody>
          <a:bodyPr/>
          <a:lstStyle/>
          <a:p>
            <a:fld id="{D8267229-C92D-4101-A5B9-33277C1AA485}"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1" name="Title 1"/>
          <p:cNvSpPr>
            <a:spLocks noGrp="1"/>
          </p:cNvSpPr>
          <p:nvPr>
            <p:ph type="title"/>
          </p:nvPr>
        </p:nvSpPr>
        <p:spPr/>
        <p:txBody>
          <a:bodyPr/>
          <a:lstStyle/>
          <a:p>
            <a:r>
              <a:rPr lang="en-US"/>
              <a:t>Click to edit Master title style</a:t>
            </a:r>
            <a:endParaRPr lang="en-IN"/>
          </a:p>
        </p:txBody>
      </p:sp>
      <p:sp>
        <p:nvSpPr>
          <p:cNvPr id="1048732" name="Rectangle 10"/>
          <p:cNvSpPr>
            <a:spLocks noGrp="1" noChangeArrowheads="1"/>
          </p:cNvSpPr>
          <p:nvPr>
            <p:ph type="dt" sz="half" idx="10"/>
          </p:nvPr>
        </p:nvSpPr>
        <p:spPr/>
        <p:txBody>
          <a:bodyPr/>
          <a:lstStyle/>
          <a:p>
            <a:fld id="{8C5C10FF-F7B4-4A71-8095-18E1ECE45713}" type="datetime1">
              <a:rPr lang="en-US"/>
              <a:t>8/11/2020</a:t>
            </a:fld>
            <a:endParaRPr lang="en-US"/>
          </a:p>
        </p:txBody>
      </p:sp>
      <p:sp>
        <p:nvSpPr>
          <p:cNvPr id="1048733" name="Rectangle 11"/>
          <p:cNvSpPr>
            <a:spLocks noGrp="1" noChangeArrowheads="1"/>
          </p:cNvSpPr>
          <p:nvPr>
            <p:ph type="ftr" sz="quarter" idx="11"/>
          </p:nvPr>
        </p:nvSpPr>
        <p:spPr/>
        <p:txBody>
          <a:bodyPr/>
          <a:lstStyle/>
          <a:p>
            <a:endParaRPr lang="en-US"/>
          </a:p>
        </p:txBody>
      </p:sp>
      <p:sp>
        <p:nvSpPr>
          <p:cNvPr id="1048734" name="Rectangle 12"/>
          <p:cNvSpPr>
            <a:spLocks noGrp="1" noChangeArrowheads="1"/>
          </p:cNvSpPr>
          <p:nvPr>
            <p:ph type="sldNum" sz="quarter" idx="12"/>
          </p:nvPr>
        </p:nvSpPr>
        <p:spPr/>
        <p:txBody>
          <a:bodyPr/>
          <a:lstStyle/>
          <a:p>
            <a:fld id="{1626B8BF-4C87-4A34-B857-DBEFE4B9C63E}"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7" name="Rectangle 10"/>
          <p:cNvSpPr>
            <a:spLocks noGrp="1" noChangeArrowheads="1"/>
          </p:cNvSpPr>
          <p:nvPr>
            <p:ph type="dt" sz="half" idx="10"/>
          </p:nvPr>
        </p:nvSpPr>
        <p:spPr/>
        <p:txBody>
          <a:bodyPr/>
          <a:lstStyle/>
          <a:p>
            <a:fld id="{86E26476-2ECB-4493-B989-EB59BCB8B50D}" type="datetime1">
              <a:rPr lang="en-US"/>
              <a:t>8/11/2020</a:t>
            </a:fld>
            <a:endParaRPr lang="en-US"/>
          </a:p>
        </p:txBody>
      </p:sp>
      <p:sp>
        <p:nvSpPr>
          <p:cNvPr id="1048588" name="Rectangle 11"/>
          <p:cNvSpPr>
            <a:spLocks noGrp="1" noChangeArrowheads="1"/>
          </p:cNvSpPr>
          <p:nvPr>
            <p:ph type="ftr" sz="quarter" idx="11"/>
          </p:nvPr>
        </p:nvSpPr>
        <p:spPr/>
        <p:txBody>
          <a:bodyPr/>
          <a:lstStyle/>
          <a:p>
            <a:endParaRPr lang="en-US"/>
          </a:p>
        </p:txBody>
      </p:sp>
      <p:sp>
        <p:nvSpPr>
          <p:cNvPr id="1048589" name="Rectangle 12"/>
          <p:cNvSpPr>
            <a:spLocks noGrp="1" noChangeArrowheads="1"/>
          </p:cNvSpPr>
          <p:nvPr>
            <p:ph type="sldNum" sz="quarter" idx="12"/>
          </p:nvPr>
        </p:nvSpPr>
        <p:spPr/>
        <p:txBody>
          <a:bodyPr/>
          <a:lstStyle/>
          <a:p>
            <a:fld id="{4BCD9A17-9AA0-44B3-9D97-867AF70E2D53}"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9"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1048720"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2" name="Rectangle 10"/>
          <p:cNvSpPr>
            <a:spLocks noGrp="1" noChangeArrowheads="1"/>
          </p:cNvSpPr>
          <p:nvPr>
            <p:ph type="dt" sz="half" idx="10"/>
          </p:nvPr>
        </p:nvSpPr>
        <p:spPr/>
        <p:txBody>
          <a:bodyPr/>
          <a:lstStyle/>
          <a:p>
            <a:fld id="{60920981-7253-4B99-9D4D-FE73BB86A47F}" type="datetime1">
              <a:rPr lang="en-US"/>
              <a:t>8/11/2020</a:t>
            </a:fld>
            <a:endParaRPr lang="en-US"/>
          </a:p>
        </p:txBody>
      </p:sp>
      <p:sp>
        <p:nvSpPr>
          <p:cNvPr id="1048723" name="Rectangle 11"/>
          <p:cNvSpPr>
            <a:spLocks noGrp="1" noChangeArrowheads="1"/>
          </p:cNvSpPr>
          <p:nvPr>
            <p:ph type="ftr" sz="quarter" idx="11"/>
          </p:nvPr>
        </p:nvSpPr>
        <p:spPr/>
        <p:txBody>
          <a:bodyPr/>
          <a:lstStyle/>
          <a:p>
            <a:endParaRPr lang="en-US"/>
          </a:p>
        </p:txBody>
      </p:sp>
      <p:sp>
        <p:nvSpPr>
          <p:cNvPr id="1048724" name="Rectangle 12"/>
          <p:cNvSpPr>
            <a:spLocks noGrp="1" noChangeArrowheads="1"/>
          </p:cNvSpPr>
          <p:nvPr>
            <p:ph type="sldNum" sz="quarter" idx="12"/>
          </p:nvPr>
        </p:nvSpPr>
        <p:spPr/>
        <p:txBody>
          <a:bodyPr/>
          <a:lstStyle/>
          <a:p>
            <a:fld id="{1BF0F933-7E9F-4214-92E4-FC26C3FB42CB}"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5"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1048736"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048737"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8" name="Rectangle 10"/>
          <p:cNvSpPr>
            <a:spLocks noGrp="1" noChangeArrowheads="1"/>
          </p:cNvSpPr>
          <p:nvPr>
            <p:ph type="dt" sz="half" idx="10"/>
          </p:nvPr>
        </p:nvSpPr>
        <p:spPr/>
        <p:txBody>
          <a:bodyPr/>
          <a:lstStyle/>
          <a:p>
            <a:fld id="{1DCDE1B4-1C72-4ADE-9FF8-78872D040474}" type="datetime1">
              <a:rPr lang="en-US"/>
              <a:t>8/11/2020</a:t>
            </a:fld>
            <a:endParaRPr lang="en-US"/>
          </a:p>
        </p:txBody>
      </p:sp>
      <p:sp>
        <p:nvSpPr>
          <p:cNvPr id="1048739" name="Rectangle 11"/>
          <p:cNvSpPr>
            <a:spLocks noGrp="1" noChangeArrowheads="1"/>
          </p:cNvSpPr>
          <p:nvPr>
            <p:ph type="ftr" sz="quarter" idx="11"/>
          </p:nvPr>
        </p:nvSpPr>
        <p:spPr/>
        <p:txBody>
          <a:bodyPr/>
          <a:lstStyle/>
          <a:p>
            <a:endParaRPr lang="en-US"/>
          </a:p>
        </p:txBody>
      </p:sp>
      <p:sp>
        <p:nvSpPr>
          <p:cNvPr id="1048740" name="Rectangle 12"/>
          <p:cNvSpPr>
            <a:spLocks noGrp="1" noChangeArrowheads="1"/>
          </p:cNvSpPr>
          <p:nvPr>
            <p:ph type="sldNum" sz="quarter" idx="12"/>
          </p:nvPr>
        </p:nvSpPr>
        <p:spPr/>
        <p:txBody>
          <a:bodyPr/>
          <a:lstStyle/>
          <a:p>
            <a:fld id="{5CA592E2-DDDC-4C7A-A6D4-0DE1489ADAE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57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7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endParaRPr lang="en-US"/>
          </a:p>
        </p:txBody>
      </p:sp>
      <p:sp>
        <p:nvSpPr>
          <p:cNvPr id="104857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pPr>
            <a:r>
              <a:rPr lang="en-US" sz="1400" dirty="0">
                <a:solidFill>
                  <a:srgbClr val="0000FF"/>
                </a:solidFill>
              </a:rPr>
              <a:t>  Dept. of ECE, New Horizon College of Engineering, Bengaluru</a:t>
            </a:r>
          </a:p>
        </p:txBody>
      </p:sp>
      <p:sp>
        <p:nvSpPr>
          <p:cNvPr id="104857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8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pPr>
            <a:endParaRPr lang="en-US"/>
          </a:p>
        </p:txBody>
      </p:sp>
      <p:sp>
        <p:nvSpPr>
          <p:cNvPr id="104858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endParaRPr lang="en-US"/>
          </a:p>
        </p:txBody>
      </p:sp>
      <p:sp>
        <p:nvSpPr>
          <p:cNvPr id="104858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4858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fld id="{0F477F58-DB12-4CC5-9AA9-4E2BA2FD07D7}" type="datetime1">
              <a:rPr lang="en-US"/>
              <a:t>8/11/2020</a:t>
            </a:fld>
            <a:endParaRPr lang="en-US"/>
          </a:p>
        </p:txBody>
      </p:sp>
      <p:sp>
        <p:nvSpPr>
          <p:cNvPr id="104858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lvl1pPr>
          </a:lstStyle>
          <a:p>
            <a:endParaRPr lang="en-US"/>
          </a:p>
        </p:txBody>
      </p:sp>
      <p:sp>
        <p:nvSpPr>
          <p:cNvPr id="104858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fld id="{FFD6B2CF-1C6F-47D2-84B2-B8ADF28D8BC6}" type="slidenum">
              <a:rPr lang="en-US" altLang="en-US"/>
              <a:t>‹#›</a:t>
            </a:fld>
            <a:endParaRPr lang="en-US" altLang="en-US"/>
          </a:p>
        </p:txBody>
      </p:sp>
      <p:pic>
        <p:nvPicPr>
          <p:cNvPr id="2097152"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ssistant.google.com/intl/en_in/" TargetMode="External"/><Relationship Id="rId2" Type="http://schemas.openxmlformats.org/officeDocument/2006/relationships/hyperlink" Target="https://www.pocketlint.com/SmartHome/SmarHomenews" TargetMode="External"/><Relationship Id="rId1" Type="http://schemas.openxmlformats.org/officeDocument/2006/relationships/slideLayout" Target="../slideLayouts/slideLayout7.xml"/><Relationship Id="rId5" Type="http://schemas.openxmlformats.org/officeDocument/2006/relationships/hyperlink" Target="https://www.raspberrypi.org/documentation" TargetMode="External"/><Relationship Id="rId4" Type="http://schemas.openxmlformats.org/officeDocument/2006/relationships/hyperlink" Target="https://docs.particle.io/tutorials/developer-tools/buil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ctrTitle"/>
          </p:nvPr>
        </p:nvSpPr>
        <p:spPr>
          <a:xfrm>
            <a:off x="228600" y="971550"/>
            <a:ext cx="8686800" cy="781050"/>
          </a:xfrm>
        </p:spPr>
        <p:txBody>
          <a:bodyPr/>
          <a:lstStyle/>
          <a:p>
            <a:r>
              <a:rPr lang="en-US" altLang="en-US" sz="2800" b="1" dirty="0">
                <a:cs typeface="Times New Roman" pitchFamily="18" charset="0"/>
              </a:rPr>
              <a:t>“</a:t>
            </a:r>
            <a:r>
              <a:rPr lang="en-IN" altLang="en-US" sz="2800" b="1" dirty="0">
                <a:solidFill>
                  <a:schemeClr val="accent2"/>
                </a:solidFill>
                <a:cs typeface="Times New Roman" pitchFamily="18" charset="0"/>
              </a:rPr>
              <a:t>Google Assistant based Home Automation using IOT </a:t>
            </a:r>
            <a:r>
              <a:rPr lang="en-US" altLang="en-US" sz="2800" b="1" dirty="0">
                <a:cs typeface="Times New Roman" pitchFamily="18" charset="0"/>
              </a:rPr>
              <a:t>”</a:t>
            </a:r>
            <a:endParaRPr lang="en-US" altLang="en-US" sz="2800" dirty="0">
              <a:cs typeface="Times New Roman" pitchFamily="18" charset="0"/>
            </a:endParaRPr>
          </a:p>
        </p:txBody>
      </p:sp>
      <p:sp>
        <p:nvSpPr>
          <p:cNvPr id="1048629" name="Date Placeholder 3"/>
          <p:cNvSpPr>
            <a:spLocks noGrp="1"/>
          </p:cNvSpPr>
          <p:nvPr>
            <p:ph type="dt" sz="quarter" idx="10"/>
          </p:nvPr>
        </p:nvSpPr>
        <p:spPr>
          <a:noFill/>
          <a:ln>
            <a:miter lim="800000"/>
            <a:headEnd/>
            <a:tailEnd/>
          </a:ln>
        </p:spPr>
        <p:txBody>
          <a:bodyPr/>
          <a:lstStyle/>
          <a:p>
            <a:pPr>
              <a:buFontTx/>
              <a:buNone/>
            </a:pPr>
            <a:r>
              <a:rPr lang="en-US" altLang="en-US" dirty="0"/>
              <a:t>11-Apr-2020</a:t>
            </a:r>
          </a:p>
        </p:txBody>
      </p:sp>
      <p:sp>
        <p:nvSpPr>
          <p:cNvPr id="1048630"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a:p>
        </p:txBody>
      </p:sp>
      <p:sp>
        <p:nvSpPr>
          <p:cNvPr id="1048631" name="Rectangle 4"/>
          <p:cNvSpPr>
            <a:spLocks noChangeArrowheads="1"/>
          </p:cNvSpPr>
          <p:nvPr/>
        </p:nvSpPr>
        <p:spPr bwMode="auto">
          <a:xfrm>
            <a:off x="1295400" y="4343400"/>
            <a:ext cx="7381875" cy="1513840"/>
          </a:xfrm>
          <a:prstGeom prst="rect">
            <a:avLst/>
          </a:prstGeom>
          <a:noFill/>
          <a:ln w="9525">
            <a:noFill/>
            <a:miter lim="800000"/>
            <a:headEnd/>
            <a:tailEnd/>
          </a:ln>
        </p:spPr>
        <p:txBody>
          <a:bodyPr>
            <a:spAutoFit/>
          </a:bodyPr>
          <a:lstStyle/>
          <a:p>
            <a:pPr algn="r"/>
            <a:r>
              <a:rPr lang="en-US" altLang="en-US" dirty="0"/>
              <a:t>Prof. Richard L</a:t>
            </a:r>
            <a:r>
              <a:rPr lang="en-US" altLang="en-IN" dirty="0"/>
              <a:t>incoln Paulraj</a:t>
            </a:r>
            <a:endParaRPr lang="zh-CN" altLang="en-US"/>
          </a:p>
          <a:p>
            <a:pPr algn="r"/>
            <a:r>
              <a:rPr lang="en-US" altLang="en-US" dirty="0"/>
              <a:t> Assistant Professor</a:t>
            </a:r>
          </a:p>
          <a:p>
            <a:pPr algn="r"/>
            <a:r>
              <a:rPr lang="en-US" altLang="en-US" dirty="0"/>
              <a:t>Dept. of ECE</a:t>
            </a:r>
          </a:p>
          <a:p>
            <a:pPr algn="r"/>
            <a:r>
              <a:rPr lang="en-US" altLang="en-US" dirty="0"/>
              <a:t>New Horizon College of Engineering, Bengaluru</a:t>
            </a:r>
            <a:endParaRPr lang="en-IN" altLang="en-US" dirty="0"/>
          </a:p>
        </p:txBody>
      </p:sp>
      <p:sp>
        <p:nvSpPr>
          <p:cNvPr id="1048632" name="Rectangle 5"/>
          <p:cNvSpPr>
            <a:spLocks noChangeArrowheads="1"/>
          </p:cNvSpPr>
          <p:nvPr/>
        </p:nvSpPr>
        <p:spPr bwMode="auto">
          <a:xfrm>
            <a:off x="7150100" y="4017963"/>
            <a:ext cx="1554479" cy="447040"/>
          </a:xfrm>
          <a:prstGeom prst="rect">
            <a:avLst/>
          </a:prstGeom>
          <a:noFill/>
          <a:ln w="9525">
            <a:noFill/>
            <a:miter lim="800000"/>
            <a:headEnd/>
            <a:tailEnd/>
          </a:ln>
        </p:spPr>
        <p:txBody>
          <a:bodyPr wrap="none">
            <a:spAutoFit/>
          </a:bodyPr>
          <a:lstStyle/>
          <a:p>
            <a:pPr algn="r"/>
            <a:r>
              <a:rPr lang="en-US" altLang="en-US"/>
              <a:t>Guided By</a:t>
            </a:r>
            <a:endParaRPr lang="en-IN" altLang="en-US"/>
          </a:p>
        </p:txBody>
      </p:sp>
      <p:sp>
        <p:nvSpPr>
          <p:cNvPr id="1048633" name="TextBox 1"/>
          <p:cNvSpPr txBox="1">
            <a:spLocks noChangeArrowheads="1"/>
          </p:cNvSpPr>
          <p:nvPr/>
        </p:nvSpPr>
        <p:spPr bwMode="auto">
          <a:xfrm>
            <a:off x="1905000" y="2286000"/>
            <a:ext cx="4330700" cy="461665"/>
          </a:xfrm>
          <a:prstGeom prst="rect">
            <a:avLst/>
          </a:prstGeom>
          <a:noFill/>
          <a:ln w="9525">
            <a:noFill/>
            <a:miter lim="800000"/>
            <a:headEnd/>
            <a:tailEnd/>
          </a:ln>
        </p:spPr>
        <p:txBody>
          <a:bodyPr wrap="square">
            <a:spAutoFit/>
          </a:bodyPr>
          <a:lstStyle/>
          <a:p>
            <a:r>
              <a:rPr lang="en-US" altLang="en-US" dirty="0"/>
              <a:t>ANAND T      	      1NH17EC005</a:t>
            </a:r>
          </a:p>
        </p:txBody>
      </p:sp>
      <p:sp>
        <p:nvSpPr>
          <p:cNvPr id="1048634"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a:cs typeface="Times New Roman" pitchFamily="18" charset="0"/>
              </a:rPr>
              <a:t>Mini Project - IV</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Circuit Diagram &amp; Working</a:t>
            </a:r>
          </a:p>
        </p:txBody>
      </p:sp>
      <p:sp>
        <p:nvSpPr>
          <p:cNvPr id="104860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0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EF0F2246-86E5-41AE-808D-EA0CBF7A57E7}" type="slidenum">
              <a:rPr lang="en-US" altLang="en-US" smtClean="0"/>
              <a:pPr>
                <a:buFontTx/>
                <a:buNone/>
              </a:pPr>
              <a:t>10</a:t>
            </a:fld>
            <a:endParaRPr lang="en-US" altLang="en-US"/>
          </a:p>
        </p:txBody>
      </p:sp>
      <p:pic>
        <p:nvPicPr>
          <p:cNvPr id="2097154" name="Picture 5"/>
          <p:cNvPicPr>
            <a:picLocks noChangeAspect="1"/>
          </p:cNvPicPr>
          <p:nvPr/>
        </p:nvPicPr>
        <p:blipFill>
          <a:blip r:embed="rId2"/>
          <a:stretch>
            <a:fillRect/>
          </a:stretch>
        </p:blipFill>
        <p:spPr>
          <a:xfrm>
            <a:off x="1905000" y="990664"/>
            <a:ext cx="5638721" cy="4724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5"/>
          <p:cNvSpPr>
            <a:spLocks noGrp="1"/>
          </p:cNvSpPr>
          <p:nvPr>
            <p:ph idx="1"/>
          </p:nvPr>
        </p:nvSpPr>
        <p:spPr>
          <a:xfrm>
            <a:off x="457308" y="990664"/>
            <a:ext cx="8229384" cy="5105336"/>
          </a:xfrm>
        </p:spPr>
        <p:txBody>
          <a:bodyPr/>
          <a:lstStyle/>
          <a:p>
            <a:pPr marL="457200" indent="-457200" algn="just">
              <a:buFont typeface="+mj-lt"/>
              <a:buAutoNum type="arabicPeriod"/>
            </a:pPr>
            <a:r>
              <a:rPr lang="en-US" sz="2000" b="1" dirty="0"/>
              <a:t>Wiring: </a:t>
            </a:r>
            <a:r>
              <a:rPr lang="en-US" sz="2000" dirty="0"/>
              <a:t>Since Adafruit agent provides cloud services to multiple devices, it has standard labeling for peripherals, so separate labelling description has to be followed </a:t>
            </a:r>
            <a:r>
              <a:rPr lang="en-US" sz="2000" dirty="0" err="1"/>
              <a:t>inorder</a:t>
            </a:r>
            <a:r>
              <a:rPr lang="en-US" sz="2000" dirty="0"/>
              <a:t> to connect with GPIO pins of pi.</a:t>
            </a:r>
          </a:p>
          <a:p>
            <a:pPr marL="457200" indent="-457200" algn="just">
              <a:buFont typeface="+mj-lt"/>
              <a:buAutoNum type="arabicPeriod"/>
            </a:pPr>
            <a:r>
              <a:rPr lang="en-US" sz="2000" b="1" dirty="0"/>
              <a:t>Adafruit IO agent setup: </a:t>
            </a:r>
            <a:r>
              <a:rPr lang="en-US" sz="2000" dirty="0"/>
              <a:t>Adafruit agent is installed on </a:t>
            </a:r>
            <a:r>
              <a:rPr lang="en-US" sz="2000" dirty="0" err="1"/>
              <a:t>raspian</a:t>
            </a:r>
            <a:r>
              <a:rPr lang="en-US" sz="2000" dirty="0"/>
              <a:t> and it should be connected to cloud with the Adafruit account. Once the </a:t>
            </a:r>
            <a:r>
              <a:rPr lang="en-US" sz="2000" dirty="0" err="1"/>
              <a:t>raspian</a:t>
            </a:r>
            <a:r>
              <a:rPr lang="en-US" sz="2000" dirty="0"/>
              <a:t> gets connected to cloud. Code is developed in  Adafruit web  Build IDE and it can be flashed to raspberry pi using same.</a:t>
            </a:r>
          </a:p>
          <a:p>
            <a:pPr marL="457200" indent="-457200" algn="just">
              <a:buFont typeface="+mj-lt"/>
              <a:buAutoNum type="arabicPeriod"/>
            </a:pPr>
            <a:r>
              <a:rPr lang="en-US" sz="2000" b="1" dirty="0"/>
              <a:t>IFTTT setup: </a:t>
            </a:r>
            <a:r>
              <a:rPr lang="en-US" sz="2000" dirty="0"/>
              <a:t>It has two sections ‘this’ and ‘that’.</a:t>
            </a:r>
            <a:r>
              <a:rPr lang="en-US" sz="2000" b="1" dirty="0"/>
              <a:t>  </a:t>
            </a:r>
            <a:r>
              <a:rPr lang="en-US" sz="2000" dirty="0"/>
              <a:t>IFFTT account should be signed up through </a:t>
            </a:r>
            <a:r>
              <a:rPr lang="en-US" sz="2000" dirty="0" err="1"/>
              <a:t>gmail</a:t>
            </a:r>
            <a:r>
              <a:rPr lang="en-US" sz="2000" dirty="0"/>
              <a:t> account, the account which is connected to google assistant. Both the platforms must be logged in with that same account. Multiple applets are created for the respective multiple commands. Those applets are meant for google assistant and are created in ‘this’  section. The applets which are created in ‘this’ section are published as unique events in ‘that’ section which is Adafruit.io</a:t>
            </a:r>
          </a:p>
          <a:p>
            <a:pPr lvl="1" algn="just">
              <a:buFont typeface="Wingdings" panose="05000000000000000000" pitchFamily="2" charset="2"/>
              <a:buChar char="q"/>
            </a:pPr>
            <a:r>
              <a:rPr lang="en-US" sz="1600" dirty="0"/>
              <a:t>‘this’ section refers to Google assistant.</a:t>
            </a:r>
          </a:p>
          <a:p>
            <a:pPr lvl="1" algn="just">
              <a:buFont typeface="Wingdings" panose="05000000000000000000" pitchFamily="2" charset="2"/>
              <a:buChar char="q"/>
            </a:pPr>
            <a:r>
              <a:rPr lang="en-US" sz="1600" dirty="0"/>
              <a:t>‘that’ section refers to Adafruit agent.</a:t>
            </a:r>
          </a:p>
        </p:txBody>
      </p:sp>
      <p:sp>
        <p:nvSpPr>
          <p:cNvPr id="1048616" name="Date Placeholder 1"/>
          <p:cNvSpPr>
            <a:spLocks noGrp="1"/>
          </p:cNvSpPr>
          <p:nvPr>
            <p:ph type="dt" sz="half" idx="10"/>
          </p:nvPr>
        </p:nvSpPr>
        <p:spPr/>
        <p:txBody>
          <a:bodyPr/>
          <a:lstStyle/>
          <a:p>
            <a:r>
              <a:rPr lang="en-US" altLang="en-US" dirty="0"/>
              <a:t>11-Apr-2020</a:t>
            </a:r>
          </a:p>
          <a:p>
            <a:endParaRPr lang="en-US" dirty="0"/>
          </a:p>
        </p:txBody>
      </p:sp>
      <p:sp>
        <p:nvSpPr>
          <p:cNvPr id="1048617" name="Slide Number Placeholder 2"/>
          <p:cNvSpPr>
            <a:spLocks noGrp="1"/>
          </p:cNvSpPr>
          <p:nvPr>
            <p:ph type="sldNum" sz="quarter" idx="12"/>
          </p:nvPr>
        </p:nvSpPr>
        <p:spPr/>
        <p:txBody>
          <a:bodyPr/>
          <a:lstStyle/>
          <a:p>
            <a:fld id="{4BCD9A17-9AA0-44B3-9D97-867AF70E2D53}" type="slidenum">
              <a:rPr lang="en-US" altLang="en-US" smtClean="0"/>
              <a:t>11</a:t>
            </a:fld>
            <a:endParaRPr lang="en-US" altLang="en-US"/>
          </a:p>
        </p:txBody>
      </p:sp>
      <p:sp>
        <p:nvSpPr>
          <p:cNvPr id="104861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Working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Date Placeholder 3"/>
          <p:cNvSpPr>
            <a:spLocks noGrp="1"/>
          </p:cNvSpPr>
          <p:nvPr>
            <p:ph type="dt" sz="half" idx="10"/>
          </p:nvPr>
        </p:nvSpPr>
        <p:spPr/>
        <p:txBody>
          <a:bodyPr/>
          <a:lstStyle/>
          <a:p>
            <a:fld id="{6408154A-4AAD-4B02-8DAF-157BA046479E}" type="datetime1">
              <a:rPr lang="en-US" smtClean="0"/>
              <a:t>8/11/2020</a:t>
            </a:fld>
            <a:endParaRPr lang="en-US"/>
          </a:p>
        </p:txBody>
      </p:sp>
      <p:sp>
        <p:nvSpPr>
          <p:cNvPr id="1048658" name="Slide Number Placeholder 4"/>
          <p:cNvSpPr>
            <a:spLocks noGrp="1"/>
          </p:cNvSpPr>
          <p:nvPr>
            <p:ph type="sldNum" sz="quarter" idx="12"/>
          </p:nvPr>
        </p:nvSpPr>
        <p:spPr/>
        <p:txBody>
          <a:bodyPr/>
          <a:lstStyle/>
          <a:p>
            <a:fld id="{DC7722C7-0AC6-4F43-AAC3-9C6177304445}" type="slidenum">
              <a:rPr lang="en-US" altLang="en-US" smtClean="0"/>
              <a:t>12</a:t>
            </a:fld>
            <a:endParaRPr lang="en-US" altLang="en-US"/>
          </a:p>
        </p:txBody>
      </p:sp>
      <p:sp>
        <p:nvSpPr>
          <p:cNvPr id="1048659"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Working(Cont..)</a:t>
            </a:r>
          </a:p>
        </p:txBody>
      </p:sp>
      <p:sp>
        <p:nvSpPr>
          <p:cNvPr id="1048660" name="Content Placeholder 5"/>
          <p:cNvSpPr>
            <a:spLocks noGrp="1"/>
          </p:cNvSpPr>
          <p:nvPr>
            <p:ph idx="1"/>
          </p:nvPr>
        </p:nvSpPr>
        <p:spPr>
          <a:xfrm>
            <a:off x="457308" y="990664"/>
            <a:ext cx="8229384" cy="5105336"/>
          </a:xfrm>
        </p:spPr>
        <p:txBody>
          <a:bodyPr/>
          <a:lstStyle/>
          <a:p>
            <a:pPr marL="0" indent="0" algn="just">
              <a:buNone/>
            </a:pPr>
            <a:r>
              <a:rPr lang="en-US" sz="2000" dirty="0"/>
              <a:t>  Thus IFTTT connects google assistant and Adafruit, hence the name “if   this</a:t>
            </a:r>
          </a:p>
          <a:p>
            <a:pPr marL="0" indent="0" algn="just">
              <a:buNone/>
            </a:pPr>
            <a:r>
              <a:rPr lang="en-US" sz="2000" dirty="0"/>
              <a:t>       then that”.    </a:t>
            </a:r>
          </a:p>
          <a:p>
            <a:pPr marL="457200" indent="-457200" algn="just">
              <a:buFont typeface="+mj-lt"/>
              <a:buAutoNum type="arabicPeriod" startAt="4"/>
            </a:pPr>
            <a:r>
              <a:rPr lang="en-US" sz="2000" b="1" dirty="0"/>
              <a:t>Create </a:t>
            </a:r>
            <a:r>
              <a:rPr lang="en-US" sz="2000" b="1" dirty="0" err="1"/>
              <a:t>Adafruit:</a:t>
            </a:r>
            <a:r>
              <a:rPr lang="en-US" sz="2000" dirty="0" err="1"/>
              <a:t>Create</a:t>
            </a:r>
            <a:r>
              <a:rPr lang="en-US" sz="2000" dirty="0"/>
              <a:t> a new Dashboard at Adafruit. This dashboard is a user interface to control things remotely, Now, create feed (user interface) to control light On-Off. To create it, just click on </a:t>
            </a:r>
            <a:r>
              <a:rPr lang="en-US" sz="2000" b="1" dirty="0"/>
              <a:t>‘+’</a:t>
            </a:r>
            <a:r>
              <a:rPr lang="en-US" sz="2000" dirty="0"/>
              <a:t> symbol and select toggle feed the next step configure the feed</a:t>
            </a:r>
          </a:p>
          <a:p>
            <a:pPr marL="400050" algn="just">
              <a:buFont typeface="+mj-lt"/>
              <a:buAutoNum type="arabicPeriod" startAt="4"/>
            </a:pPr>
            <a:r>
              <a:rPr lang="en-US" sz="2000" dirty="0"/>
              <a:t>These are the fundamental blocks which are interlinked with one another. When the voice command (say </a:t>
            </a:r>
            <a:r>
              <a:rPr lang="en-US" sz="2000" b="1" dirty="0"/>
              <a:t>led on) </a:t>
            </a:r>
            <a:r>
              <a:rPr lang="en-US" sz="2000" dirty="0"/>
              <a:t>is given to Google assistant, the applet created in IFTTT for that command invokes its respective event (</a:t>
            </a:r>
            <a:r>
              <a:rPr lang="en-US" sz="2000" b="1" dirty="0"/>
              <a:t>turn on led)</a:t>
            </a:r>
            <a:r>
              <a:rPr lang="en-US" sz="2000" dirty="0"/>
              <a:t> and IFTTT publishes that event to Adafruit. As mentioned earlier, Particle being cloud and includes our code in its IDE, it captures the event which was published by IFTTT and calls Adafruit IO function, this function in turn calls handler function </a:t>
            </a:r>
            <a:r>
              <a:rPr lang="en-US" sz="2000" b="1" dirty="0"/>
              <a:t>(</a:t>
            </a:r>
            <a:r>
              <a:rPr lang="en-US" sz="2000" b="1" dirty="0" err="1"/>
              <a:t>switchon</a:t>
            </a:r>
            <a:r>
              <a:rPr lang="en-US" sz="2000" b="1" dirty="0"/>
              <a:t>)</a:t>
            </a:r>
            <a:r>
              <a:rPr lang="en-US" sz="2000" dirty="0"/>
              <a:t> and executes statements in it.</a:t>
            </a:r>
          </a:p>
          <a:p>
            <a:pPr marL="0" indent="0" algn="just">
              <a:buNone/>
            </a:pPr>
            <a:endParaRPr lang="en-US" sz="2000" dirty="0"/>
          </a:p>
          <a:p>
            <a:pPr marL="0" indent="0" algn="just">
              <a:buNone/>
            </a:pPr>
            <a:endParaRPr lang="en-US" sz="2000" dirty="0"/>
          </a:p>
          <a:p>
            <a:pPr marL="0" indent="0" algn="just">
              <a:buNone/>
            </a:pPr>
            <a:endParaRPr lang="en" sz="2000" dirty="0"/>
          </a:p>
          <a:p>
            <a:pPr marL="0" indent="0" algn="just">
              <a:buNone/>
            </a:pP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Algorithm / Flow Chart</a:t>
            </a:r>
          </a:p>
        </p:txBody>
      </p:sp>
      <p:sp>
        <p:nvSpPr>
          <p:cNvPr id="1048662" name="Date Placeholder 1"/>
          <p:cNvSpPr>
            <a:spLocks noGrp="1"/>
          </p:cNvSpPr>
          <p:nvPr>
            <p:ph type="dt" sz="half" idx="10"/>
          </p:nvPr>
        </p:nvSpPr>
        <p:spPr>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63" name="Slide Number Placeholder 4"/>
          <p:cNvSpPr>
            <a:spLocks noGrp="1"/>
          </p:cNvSpPr>
          <p:nvPr>
            <p:ph type="sldNum" sz="quarter" idx="12"/>
          </p:nvPr>
        </p:nvSpPr>
        <p:spPr>
          <a:noFill/>
          <a:ln>
            <a:miter lim="800000"/>
            <a:headEnd/>
            <a:tailEnd/>
          </a:ln>
        </p:spPr>
        <p:txBody>
          <a:bodyPr/>
          <a:lstStyle/>
          <a:p>
            <a:pPr>
              <a:buFontTx/>
              <a:buNone/>
            </a:pPr>
            <a:fld id="{A2AAE53B-7CCE-4F62-B631-A83174DE913A}" type="slidenum">
              <a:rPr lang="en-US" altLang="en-US" smtClean="0"/>
              <a:pPr>
                <a:buFontTx/>
                <a:buNone/>
              </a:pPr>
              <a:t>13</a:t>
            </a:fld>
            <a:endParaRPr lang="en-US" altLang="en-US"/>
          </a:p>
        </p:txBody>
      </p:sp>
      <p:pic>
        <p:nvPicPr>
          <p:cNvPr id="2097155" name="Picture 13316"/>
          <p:cNvPicPr>
            <a:picLocks noChangeAspect="1"/>
          </p:cNvPicPr>
          <p:nvPr/>
        </p:nvPicPr>
        <p:blipFill>
          <a:blip r:embed="rId2"/>
          <a:stretch>
            <a:fillRect/>
          </a:stretch>
        </p:blipFill>
        <p:spPr>
          <a:xfrm>
            <a:off x="2352365" y="894541"/>
            <a:ext cx="4439270" cy="5277587"/>
          </a:xfrm>
          <a:prstGeom prst="rect">
            <a:avLst/>
          </a:prstGeom>
        </p:spPr>
      </p:pic>
      <p:sp>
        <p:nvSpPr>
          <p:cNvPr id="1048664" name="Oval 13317"/>
          <p:cNvSpPr/>
          <p:nvPr/>
        </p:nvSpPr>
        <p:spPr bwMode="auto">
          <a:xfrm>
            <a:off x="2438456" y="4114782"/>
            <a:ext cx="76198" cy="228594"/>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Results &amp; Discussion</a:t>
            </a:r>
          </a:p>
        </p:txBody>
      </p:sp>
      <p:sp>
        <p:nvSpPr>
          <p:cNvPr id="1048666" name="Content Placeholder 2"/>
          <p:cNvSpPr>
            <a:spLocks noGrp="1"/>
          </p:cNvSpPr>
          <p:nvPr>
            <p:ph idx="1"/>
          </p:nvPr>
        </p:nvSpPr>
        <p:spPr>
          <a:xfrm>
            <a:off x="457308" y="990664"/>
            <a:ext cx="8000892" cy="5105336"/>
          </a:xfrm>
        </p:spPr>
        <p:txBody>
          <a:bodyPr/>
          <a:lstStyle/>
          <a:p>
            <a:pPr marL="0" indent="0" algn="just">
              <a:buNone/>
            </a:pPr>
            <a:r>
              <a:rPr lang="en-US" sz="2000" dirty="0"/>
              <a:t>The results were positive and we were able to successfully control the </a:t>
            </a:r>
            <a:r>
              <a:rPr lang="en-US" sz="2000"/>
              <a:t>multiple devices by </a:t>
            </a:r>
            <a:r>
              <a:rPr lang="en-US" sz="2000" dirty="0"/>
              <a:t>giving suitable voice commands to google assistant.</a:t>
            </a:r>
          </a:p>
          <a:p>
            <a:pPr marL="0" indent="0" algn="just">
              <a:buNone/>
            </a:pPr>
            <a:r>
              <a:rPr lang="en-US" sz="2000" dirty="0"/>
              <a:t>There are many factors to improve on to make it more powerful, intelligent, scalable, and to become better overall for home automation. For example, controlling the speed of the fan, a greater number of devices can be integrated, like a coffee machine, air conditioner etc., and can be embedded based on the user dependency to make it more sustainable.</a:t>
            </a:r>
          </a:p>
          <a:p>
            <a:pPr marL="0" indent="0" algn="just">
              <a:buNone/>
            </a:pPr>
            <a:endParaRPr lang="en-US" sz="2000" dirty="0"/>
          </a:p>
        </p:txBody>
      </p:sp>
      <p:sp>
        <p:nvSpPr>
          <p:cNvPr id="1048667" name="Date Placeholder 1"/>
          <p:cNvSpPr>
            <a:spLocks noGrp="1"/>
          </p:cNvSpPr>
          <p:nvPr>
            <p:ph type="dt" sz="half" idx="10"/>
          </p:nvPr>
        </p:nvSpPr>
        <p:spPr>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68" name="Slide Number Placeholder 4"/>
          <p:cNvSpPr>
            <a:spLocks noGrp="1"/>
          </p:cNvSpPr>
          <p:nvPr>
            <p:ph type="sldNum" sz="quarter" idx="12"/>
          </p:nvPr>
        </p:nvSpPr>
        <p:spPr>
          <a:noFill/>
          <a:ln>
            <a:miter lim="800000"/>
            <a:headEnd/>
            <a:tailEnd/>
          </a:ln>
        </p:spPr>
        <p:txBody>
          <a:bodyPr/>
          <a:lstStyle/>
          <a:p>
            <a:pPr>
              <a:buFontTx/>
              <a:buNone/>
            </a:pPr>
            <a:fld id="{929579C8-3FFE-4DB4-AFDD-1DFE783B14B8}" type="slidenum">
              <a:rPr lang="en-US" altLang="en-US" smtClean="0"/>
              <a:pPr>
                <a:buFontTx/>
                <a:buNone/>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Advantages</a:t>
            </a:r>
          </a:p>
        </p:txBody>
      </p:sp>
      <p:sp>
        <p:nvSpPr>
          <p:cNvPr id="1048670" name="Date Placeholder 1"/>
          <p:cNvSpPr>
            <a:spLocks noGrp="1"/>
          </p:cNvSpPr>
          <p:nvPr>
            <p:ph type="dt" sz="half" idx="10"/>
          </p:nvPr>
        </p:nvSpPr>
        <p:spPr>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71" name="Slide Number Placeholder 4"/>
          <p:cNvSpPr>
            <a:spLocks noGrp="1"/>
          </p:cNvSpPr>
          <p:nvPr>
            <p:ph type="sldNum" sz="quarter" idx="12"/>
          </p:nvPr>
        </p:nvSpPr>
        <p:spPr>
          <a:noFill/>
          <a:ln>
            <a:miter lim="800000"/>
            <a:headEnd/>
            <a:tailEnd/>
          </a:ln>
        </p:spPr>
        <p:txBody>
          <a:bodyPr/>
          <a:lstStyle/>
          <a:p>
            <a:pPr>
              <a:buFontTx/>
              <a:buNone/>
            </a:pPr>
            <a:fld id="{066CF000-2626-439C-9688-E552AC54D137}" type="slidenum">
              <a:rPr lang="en-US" altLang="en-US" smtClean="0"/>
              <a:pPr>
                <a:buFontTx/>
                <a:buNone/>
              </a:pPr>
              <a:t>15</a:t>
            </a:fld>
            <a:endParaRPr lang="en-US" altLang="en-US"/>
          </a:p>
        </p:txBody>
      </p:sp>
      <p:sp>
        <p:nvSpPr>
          <p:cNvPr id="1048672" name="Content Placeholder 5"/>
          <p:cNvSpPr>
            <a:spLocks noGrp="1"/>
          </p:cNvSpPr>
          <p:nvPr>
            <p:ph idx="1"/>
          </p:nvPr>
        </p:nvSpPr>
        <p:spPr>
          <a:xfrm>
            <a:off x="533506" y="990664"/>
            <a:ext cx="7772400" cy="5029068"/>
          </a:xfrm>
        </p:spPr>
        <p:txBody>
          <a:bodyPr/>
          <a:lstStyle/>
          <a:p>
            <a:r>
              <a:rPr lang="en-US" sz="2000" dirty="0"/>
              <a:t>Lights, fans and any ac appliance can be easily controlled via voice commands, so that old aged and physically challenged people can highly reliable on the system.</a:t>
            </a:r>
          </a:p>
          <a:p>
            <a:r>
              <a:rPr lang="en-US" sz="2000" dirty="0"/>
              <a:t>Allow us to take control over switching of ac appliances when out of town or not in condition to change the switches manually.</a:t>
            </a:r>
          </a:p>
          <a:p>
            <a:r>
              <a:rPr lang="en-US" sz="2000" dirty="0"/>
              <a:t>Low power consumption and setup is compact in size.</a:t>
            </a:r>
          </a:p>
          <a:p>
            <a:r>
              <a:rPr lang="en-US" sz="2000" dirty="0"/>
              <a:t>Events can be monitored on Adafruit console with precise date and time.</a:t>
            </a:r>
          </a:p>
          <a:p>
            <a:r>
              <a:rPr lang="en-US" sz="2000" dirty="0"/>
              <a:t>Mail will be sent to linked IFTTT account with event description as soon as the event gets published.</a:t>
            </a:r>
          </a:p>
          <a:p>
            <a:r>
              <a:rPr lang="en-US" sz="2000" dirty="0"/>
              <a:t>Since Raspberry pi 3b+ comes with multiple peripherals, proposed system can be upgraded to include security cameras, sensors for safety enhancements.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Conclusion &amp; Future Scope</a:t>
            </a:r>
          </a:p>
        </p:txBody>
      </p:sp>
      <p:sp>
        <p:nvSpPr>
          <p:cNvPr id="1048674"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75"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9A0F2B59-DBC8-446B-9075-AD23D8C457A0}" type="slidenum">
              <a:rPr lang="en-US" altLang="en-US" smtClean="0"/>
              <a:pPr>
                <a:buFontTx/>
                <a:buNone/>
              </a:pPr>
              <a:t>16</a:t>
            </a:fld>
            <a:endParaRPr lang="en-US" altLang="en-US"/>
          </a:p>
        </p:txBody>
      </p:sp>
      <p:sp>
        <p:nvSpPr>
          <p:cNvPr id="1048676" name="TextBox 1"/>
          <p:cNvSpPr txBox="1">
            <a:spLocks noChangeArrowheads="1"/>
          </p:cNvSpPr>
          <p:nvPr/>
        </p:nvSpPr>
        <p:spPr bwMode="auto">
          <a:xfrm>
            <a:off x="304912" y="838268"/>
            <a:ext cx="8457978" cy="1569660"/>
          </a:xfrm>
          <a:prstGeom prst="rect">
            <a:avLst/>
          </a:prstGeom>
          <a:noFill/>
          <a:ln w="9525">
            <a:noFill/>
            <a:miter lim="800000"/>
            <a:headEnd/>
            <a:tailEnd/>
          </a:ln>
        </p:spPr>
        <p:txBody>
          <a:bodyPr wrap="square">
            <a:spAutoFit/>
          </a:bodyPr>
          <a:lstStyle/>
          <a:p>
            <a:pPr algn="just"/>
            <a:r>
              <a:rPr lang="en-US" altLang="en-US" sz="3200" b="1" dirty="0"/>
              <a:t>Conclusion</a:t>
            </a:r>
          </a:p>
          <a:p>
            <a:pPr algn="just"/>
            <a:r>
              <a:rPr lang="en-US" sz="2000" dirty="0"/>
              <a:t>Multiple devices are the subjective elements in a common in low class or middle class room. Giving access of their home in their pockets or in their hands is a challenging task that completes our objective and motto of this project</a:t>
            </a:r>
            <a:r>
              <a:rPr lang="en-US" dirty="0"/>
              <a:t>.</a:t>
            </a:r>
            <a:endParaRPr lang="en-US" altLang="en-US" sz="2800" b="1" dirty="0"/>
          </a:p>
        </p:txBody>
      </p:sp>
      <p:sp>
        <p:nvSpPr>
          <p:cNvPr id="1048677" name="TextBox 1"/>
          <p:cNvSpPr txBox="1">
            <a:spLocks noChangeArrowheads="1"/>
          </p:cNvSpPr>
          <p:nvPr/>
        </p:nvSpPr>
        <p:spPr bwMode="auto">
          <a:xfrm>
            <a:off x="304913" y="3200406"/>
            <a:ext cx="8457978" cy="1508105"/>
          </a:xfrm>
          <a:prstGeom prst="rect">
            <a:avLst/>
          </a:prstGeom>
          <a:noFill/>
          <a:ln w="9525">
            <a:noFill/>
            <a:miter lim="800000"/>
            <a:headEnd/>
            <a:tailEnd/>
          </a:ln>
        </p:spPr>
        <p:txBody>
          <a:bodyPr wrap="square">
            <a:spAutoFit/>
          </a:bodyPr>
          <a:lstStyle/>
          <a:p>
            <a:pPr algn="just"/>
            <a:r>
              <a:rPr lang="en-US" altLang="en-US" sz="3200" b="1" dirty="0"/>
              <a:t>Future Scope</a:t>
            </a:r>
          </a:p>
          <a:p>
            <a:pPr algn="just"/>
            <a:r>
              <a:rPr lang="en-US" sz="2000" dirty="0"/>
              <a:t>The future scope for this project can be huge. There are many factors to improve on to make it more powerful, intelligent, scalable, and to become better overall for home automation. It always has a scope for improvement</a:t>
            </a:r>
            <a:endParaRPr lang="en-US"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04867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8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17</a:t>
            </a:fld>
            <a:endParaRPr lang="en-US" altLang="en-US"/>
          </a:p>
        </p:txBody>
      </p:sp>
      <p:sp>
        <p:nvSpPr>
          <p:cNvPr id="1048681" name="TextBox 1"/>
          <p:cNvSpPr txBox="1">
            <a:spLocks noChangeArrowheads="1"/>
          </p:cNvSpPr>
          <p:nvPr/>
        </p:nvSpPr>
        <p:spPr bwMode="auto">
          <a:xfrm>
            <a:off x="6350" y="990664"/>
            <a:ext cx="9109075" cy="3908762"/>
          </a:xfrm>
          <a:prstGeom prst="rect">
            <a:avLst/>
          </a:prstGeom>
          <a:noFill/>
          <a:ln w="9525">
            <a:noFill/>
            <a:miter lim="800000"/>
            <a:headEnd/>
            <a:tailEnd/>
          </a:ln>
        </p:spPr>
        <p:txBody>
          <a:bodyPr wrap="square">
            <a:spAutoFit/>
          </a:bodyPr>
          <a:lstStyle/>
          <a:p>
            <a:pPr algn="just"/>
            <a:endParaRPr lang="en-US" dirty="0"/>
          </a:p>
          <a:p>
            <a:pPr algn="just"/>
            <a:r>
              <a:rPr lang="en-US" sz="1600" dirty="0"/>
              <a:t>[1] Prof. Prashant Rathod, Syed </a:t>
            </a:r>
            <a:r>
              <a:rPr lang="en-US" sz="1600" dirty="0" err="1"/>
              <a:t>Khizaruddin</a:t>
            </a:r>
            <a:r>
              <a:rPr lang="en-US" sz="1600" dirty="0"/>
              <a:t>, Rashmi </a:t>
            </a:r>
            <a:r>
              <a:rPr lang="en-US" sz="1600" dirty="0" err="1"/>
              <a:t>Kotian</a:t>
            </a:r>
            <a:r>
              <a:rPr lang="en-US" sz="1600" dirty="0"/>
              <a:t>, Shubham Lal – “Raspberry Pi Based Home </a:t>
            </a:r>
          </a:p>
          <a:p>
            <a:pPr algn="just"/>
            <a:r>
              <a:rPr lang="en-US" sz="1600" dirty="0"/>
              <a:t>      Automation Using Wi-Fi, IOT &amp; Android for Live Monitoring“ -IJCST – Volume 5 Issue 2, Mar – April</a:t>
            </a:r>
          </a:p>
          <a:p>
            <a:pPr algn="just"/>
            <a:r>
              <a:rPr lang="en-US" sz="1600" dirty="0"/>
              <a:t>      2017</a:t>
            </a:r>
          </a:p>
          <a:p>
            <a:pPr algn="just"/>
            <a:endParaRPr lang="en-US" sz="1600" dirty="0"/>
          </a:p>
          <a:p>
            <a:pPr algn="just"/>
            <a:r>
              <a:rPr lang="en-US" sz="1600" dirty="0"/>
              <a:t>[2] IFTTT: https://ifttt.com/discover </a:t>
            </a:r>
            <a:r>
              <a:rPr lang="en-US" sz="1600" dirty="0">
                <a:hlinkClick r:id="rId2"/>
              </a:rPr>
              <a:t>https://www.pocketlint.com/SmartHome/SmarHomenews</a:t>
            </a:r>
            <a:endParaRPr lang="en-US" sz="1600" dirty="0"/>
          </a:p>
          <a:p>
            <a:pPr algn="just"/>
            <a:endParaRPr lang="en-US" sz="1600" dirty="0"/>
          </a:p>
          <a:p>
            <a:pPr algn="just"/>
            <a:r>
              <a:rPr lang="en-US" sz="1600" dirty="0"/>
              <a:t>[3] Google Assistant: </a:t>
            </a:r>
            <a:r>
              <a:rPr lang="en-US" sz="1600" dirty="0">
                <a:hlinkClick r:id="rId3"/>
              </a:rPr>
              <a:t>https://assistant.google.com/intl/en_in/</a:t>
            </a:r>
            <a:endParaRPr lang="en-US" sz="1600" dirty="0"/>
          </a:p>
          <a:p>
            <a:pPr algn="just"/>
            <a:r>
              <a:rPr lang="en-US" sz="1600" dirty="0"/>
              <a:t>      https://www.pocketlint.com/Apps/Appsnews/Googleappnews</a:t>
            </a:r>
          </a:p>
          <a:p>
            <a:pPr algn="just"/>
            <a:endParaRPr lang="en-US" sz="1600" dirty="0"/>
          </a:p>
          <a:p>
            <a:pPr algn="just"/>
            <a:r>
              <a:rPr lang="en-US" sz="1600" dirty="0"/>
              <a:t>[4</a:t>
            </a:r>
            <a:r>
              <a:rPr lang="en-US" sz="1600"/>
              <a:t>] Adafruit.</a:t>
            </a:r>
            <a:r>
              <a:rPr lang="en-US" sz="1600" dirty="0"/>
              <a:t>io: </a:t>
            </a:r>
            <a:r>
              <a:rPr lang="en-US" sz="1600" dirty="0">
                <a:hlinkClick r:id="rId4"/>
              </a:rPr>
              <a:t>https://docs.particle.io/tutorials/developer-tools/build</a:t>
            </a:r>
            <a:endParaRPr lang="en-US" sz="1600" dirty="0"/>
          </a:p>
          <a:p>
            <a:pPr algn="just"/>
            <a:endParaRPr lang="en-US" sz="1600" dirty="0"/>
          </a:p>
          <a:p>
            <a:pPr algn="just"/>
            <a:r>
              <a:rPr lang="en-US" sz="1600" dirty="0"/>
              <a:t>[5] Raspberry Pi: </a:t>
            </a:r>
            <a:r>
              <a:rPr lang="en-US" sz="1600" dirty="0">
                <a:hlinkClick r:id="rId5"/>
              </a:rPr>
              <a:t>https://www.raspberrypi.org/documentation</a:t>
            </a:r>
            <a:endParaRPr lang="en-US" sz="1600" dirty="0"/>
          </a:p>
          <a:p>
            <a:pPr algn="just"/>
            <a:endParaRPr lang="en-US" altLang="en-US" sz="1600" b="1" dirty="0"/>
          </a:p>
          <a:p>
            <a:pPr algn="just"/>
            <a:endParaRPr lang="en-US" altLang="en-US" sz="1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Milestones/Schedule</a:t>
            </a:r>
          </a:p>
        </p:txBody>
      </p:sp>
      <p:sp>
        <p:nvSpPr>
          <p:cNvPr id="104868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8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18</a:t>
            </a:fld>
            <a:endParaRPr lang="en-US" altLang="en-US"/>
          </a:p>
        </p:txBody>
      </p:sp>
      <p:graphicFrame>
        <p:nvGraphicFramePr>
          <p:cNvPr id="4194305" name="Table 6"/>
          <p:cNvGraphicFramePr>
            <a:graphicFrameLocks noGrp="1"/>
          </p:cNvGraphicFramePr>
          <p:nvPr>
            <p:extLst>
              <p:ext uri="{D42A27DB-BD31-4B8C-83A1-F6EECF244321}">
                <p14:modId xmlns:p14="http://schemas.microsoft.com/office/powerpoint/2010/main" val="2745475695"/>
              </p:ext>
            </p:extLst>
          </p:nvPr>
        </p:nvGraphicFramePr>
        <p:xfrm>
          <a:off x="381110" y="1397000"/>
          <a:ext cx="8229384" cy="3621689"/>
        </p:xfrm>
        <a:graphic>
          <a:graphicData uri="http://schemas.openxmlformats.org/drawingml/2006/table">
            <a:tbl>
              <a:tblPr firstRow="1" bandRow="1">
                <a:tableStyleId>{5C22544A-7EE6-4342-B048-85BDC9FD1C3A}</a:tableStyleId>
              </a:tblPr>
              <a:tblGrid>
                <a:gridCol w="2971722">
                  <a:extLst>
                    <a:ext uri="{9D8B030D-6E8A-4147-A177-3AD203B41FA5}">
                      <a16:colId xmlns:a16="http://schemas.microsoft.com/office/drawing/2014/main" val="20000"/>
                    </a:ext>
                  </a:extLst>
                </a:gridCol>
                <a:gridCol w="1676356">
                  <a:extLst>
                    <a:ext uri="{9D8B030D-6E8A-4147-A177-3AD203B41FA5}">
                      <a16:colId xmlns:a16="http://schemas.microsoft.com/office/drawing/2014/main" val="20001"/>
                    </a:ext>
                  </a:extLst>
                </a:gridCol>
                <a:gridCol w="1752554">
                  <a:extLst>
                    <a:ext uri="{9D8B030D-6E8A-4147-A177-3AD203B41FA5}">
                      <a16:colId xmlns:a16="http://schemas.microsoft.com/office/drawing/2014/main" val="20002"/>
                    </a:ext>
                  </a:extLst>
                </a:gridCol>
                <a:gridCol w="1828752">
                  <a:extLst>
                    <a:ext uri="{9D8B030D-6E8A-4147-A177-3AD203B41FA5}">
                      <a16:colId xmlns:a16="http://schemas.microsoft.com/office/drawing/2014/main" val="20003"/>
                    </a:ext>
                  </a:extLst>
                </a:gridCol>
              </a:tblGrid>
              <a:tr h="650549">
                <a:tc>
                  <a:txBody>
                    <a:bodyPr/>
                    <a:lstStyle/>
                    <a:p>
                      <a:pPr algn="ctr">
                        <a:lnSpc>
                          <a:spcPct val="107000"/>
                        </a:lnSpc>
                        <a:spcBef>
                          <a:spcPts val="300"/>
                        </a:spcBef>
                        <a:spcAft>
                          <a:spcPts val="300"/>
                        </a:spcAft>
                      </a:pPr>
                      <a:r>
                        <a:rPr lang="en-AU" sz="1600" dirty="0">
                          <a:effectLst/>
                        </a:rPr>
                        <a:t>Milestone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tc>
                <a:tc>
                  <a:txBody>
                    <a:bodyPr/>
                    <a:lstStyle/>
                    <a:p>
                      <a:pPr algn="ctr">
                        <a:lnSpc>
                          <a:spcPct val="107000"/>
                        </a:lnSpc>
                        <a:spcBef>
                          <a:spcPts val="300"/>
                        </a:spcBef>
                        <a:spcAft>
                          <a:spcPts val="300"/>
                        </a:spcAft>
                      </a:pPr>
                      <a:r>
                        <a:rPr lang="en-AU" sz="1600" dirty="0">
                          <a:effectLst/>
                        </a:rPr>
                        <a:t>Baseline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tc>
                <a:tc>
                  <a:txBody>
                    <a:bodyPr/>
                    <a:lstStyle/>
                    <a:p>
                      <a:pPr algn="ctr">
                        <a:lnSpc>
                          <a:spcPct val="107000"/>
                        </a:lnSpc>
                        <a:spcBef>
                          <a:spcPts val="300"/>
                        </a:spcBef>
                        <a:spcAft>
                          <a:spcPts val="300"/>
                        </a:spcAft>
                      </a:pPr>
                      <a:r>
                        <a:rPr lang="en-AU" sz="1600" dirty="0">
                          <a:effectLst/>
                        </a:rPr>
                        <a:t>Target Date</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tc>
                <a:tc>
                  <a:txBody>
                    <a:bodyPr/>
                    <a:lstStyle/>
                    <a:p>
                      <a:pPr algn="ctr">
                        <a:lnSpc>
                          <a:spcPct val="107000"/>
                        </a:lnSpc>
                        <a:spcBef>
                          <a:spcPts val="300"/>
                        </a:spcBef>
                        <a:spcAft>
                          <a:spcPts val="300"/>
                        </a:spcAft>
                      </a:pPr>
                      <a:r>
                        <a:rPr lang="en-AU" sz="1600" dirty="0">
                          <a:effectLst/>
                        </a:rPr>
                        <a:t>Achievement</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tc>
                <a:extLst>
                  <a:ext uri="{0D108BD9-81ED-4DB2-BD59-A6C34878D82A}">
                    <a16:rowId xmlns:a16="http://schemas.microsoft.com/office/drawing/2014/main" val="10000"/>
                  </a:ext>
                </a:extLst>
              </a:tr>
              <a:tr h="1029962">
                <a:tc>
                  <a:txBody>
                    <a:bodyPr/>
                    <a:lstStyle/>
                    <a:p>
                      <a:pPr algn="ctr">
                        <a:lnSpc>
                          <a:spcPct val="107000"/>
                        </a:lnSpc>
                        <a:spcBef>
                          <a:spcPts val="300"/>
                        </a:spcBef>
                        <a:spcAft>
                          <a:spcPts val="300"/>
                        </a:spcAft>
                      </a:pP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Installation of Raspbian OS and some </a:t>
                      </a:r>
                      <a:r>
                        <a:rPr lang="en-IN" sz="18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additional software's.</a:t>
                      </a:r>
                      <a:endPar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tc>
                <a:tc>
                  <a:txBody>
                    <a:bodyPr/>
                    <a:lstStyle/>
                    <a:p>
                      <a:pPr algn="ctr">
                        <a:lnSpc>
                          <a:spcPct val="107000"/>
                        </a:lnSpc>
                        <a:spcBef>
                          <a:spcPts val="300"/>
                        </a:spcBef>
                        <a:spcAft>
                          <a:spcPts val="300"/>
                        </a:spcAft>
                      </a:pPr>
                      <a:r>
                        <a:rPr lang="en-IN" sz="1800" b="0" dirty="0">
                          <a:solidFill>
                            <a:schemeClr val="tx1"/>
                          </a:solidFill>
                          <a:effectLst/>
                          <a:latin typeface="+mj-lt"/>
                          <a:ea typeface="Times New Roman" panose="02020603050405020304" pitchFamily="18" charset="0"/>
                          <a:cs typeface="Times New Roman" panose="02020603050405020304" pitchFamily="18" charset="0"/>
                        </a:rPr>
                        <a:t>02/02/2020</a:t>
                      </a:r>
                    </a:p>
                  </a:txBody>
                  <a:tcPr marL="51434" marR="51434" marT="0" marB="0" anchor="ctr"/>
                </a:tc>
                <a:tc>
                  <a:txBody>
                    <a:bodyPr/>
                    <a:lstStyle/>
                    <a:p>
                      <a:pPr algn="ctr">
                        <a:lnSpc>
                          <a:spcPct val="107000"/>
                        </a:lnSpc>
                        <a:spcBef>
                          <a:spcPts val="300"/>
                        </a:spcBef>
                        <a:spcAft>
                          <a:spcPts val="300"/>
                        </a:spcAft>
                      </a:pPr>
                      <a:r>
                        <a:rPr lang="en-IN" sz="1800" b="0" dirty="0">
                          <a:solidFill>
                            <a:schemeClr val="tx1"/>
                          </a:solidFill>
                          <a:effectLst/>
                          <a:latin typeface="+mj-lt"/>
                          <a:ea typeface="Times New Roman" panose="02020603050405020304" pitchFamily="18" charset="0"/>
                          <a:cs typeface="Times New Roman" panose="02020603050405020304" pitchFamily="18" charset="0"/>
                        </a:rPr>
                        <a:t>05/02/2020</a:t>
                      </a:r>
                    </a:p>
                  </a:txBody>
                  <a:tcPr marL="51434" marR="51434" marT="0" marB="0" anchor="ctr"/>
                </a:tc>
                <a:tc>
                  <a:txBody>
                    <a:bodyPr/>
                    <a:lstStyle/>
                    <a:p>
                      <a:pPr algn="ctr">
                        <a:lnSpc>
                          <a:spcPct val="107000"/>
                        </a:lnSpc>
                        <a:spcBef>
                          <a:spcPts val="300"/>
                        </a:spcBef>
                        <a:spcAft>
                          <a:spcPts val="300"/>
                        </a:spcAft>
                      </a:pPr>
                      <a:r>
                        <a:rPr lang="en-IN" sz="1800" b="0" dirty="0">
                          <a:solidFill>
                            <a:schemeClr val="tx1"/>
                          </a:solidFill>
                          <a:effectLst/>
                          <a:latin typeface="+mj-lt"/>
                          <a:ea typeface="Times New Roman" panose="02020603050405020304" pitchFamily="18" charset="0"/>
                          <a:cs typeface="Times New Roman" panose="02020603050405020304" pitchFamily="18" charset="0"/>
                        </a:rPr>
                        <a:t>6/02/2020</a:t>
                      </a:r>
                    </a:p>
                  </a:txBody>
                  <a:tcPr marL="51434" marR="51434" marT="0" marB="0" anchor="ctr"/>
                </a:tc>
                <a:extLst>
                  <a:ext uri="{0D108BD9-81ED-4DB2-BD59-A6C34878D82A}">
                    <a16:rowId xmlns:a16="http://schemas.microsoft.com/office/drawing/2014/main" val="10001"/>
                  </a:ext>
                </a:extLst>
              </a:tr>
              <a:tr h="650549">
                <a:tc>
                  <a:txBody>
                    <a:bodyPr/>
                    <a:lstStyle/>
                    <a:p>
                      <a:r>
                        <a:rPr lang="en-IN" dirty="0"/>
                        <a:t>Analysing of different IOT cloud services and servers.</a:t>
                      </a:r>
                    </a:p>
                  </a:txBody>
                  <a:tcPr/>
                </a:tc>
                <a:tc>
                  <a:txBody>
                    <a:bodyPr/>
                    <a:lstStyle/>
                    <a:p>
                      <a:r>
                        <a:rPr lang="en-IN" sz="1800" dirty="0">
                          <a:latin typeface="+mj-lt"/>
                        </a:rPr>
                        <a:t>   10/02/2020</a:t>
                      </a:r>
                    </a:p>
                  </a:txBody>
                  <a:tcPr/>
                </a:tc>
                <a:tc>
                  <a:txBody>
                    <a:bodyPr/>
                    <a:lstStyle/>
                    <a:p>
                      <a:r>
                        <a:rPr lang="en-IN" sz="1800" dirty="0">
                          <a:latin typeface="+mj-lt"/>
                        </a:rPr>
                        <a:t>    19/02/2020</a:t>
                      </a:r>
                    </a:p>
                  </a:txBody>
                  <a:tcPr/>
                </a:tc>
                <a:tc>
                  <a:txBody>
                    <a:bodyPr/>
                    <a:lstStyle/>
                    <a:p>
                      <a:r>
                        <a:rPr lang="en-IN" sz="1800" dirty="0">
                          <a:latin typeface="+mj-lt"/>
                        </a:rPr>
                        <a:t>    21/02/2020</a:t>
                      </a:r>
                    </a:p>
                  </a:txBody>
                  <a:tcPr/>
                </a:tc>
                <a:extLst>
                  <a:ext uri="{0D108BD9-81ED-4DB2-BD59-A6C34878D82A}">
                    <a16:rowId xmlns:a16="http://schemas.microsoft.com/office/drawing/2014/main" val="10002"/>
                  </a:ext>
                </a:extLst>
              </a:tr>
              <a:tr h="650549">
                <a:tc>
                  <a:txBody>
                    <a:bodyPr/>
                    <a:lstStyle/>
                    <a:p>
                      <a:r>
                        <a:rPr lang="en-IN" dirty="0"/>
                        <a:t>Writing a  </a:t>
                      </a:r>
                      <a:r>
                        <a:rPr lang="en-IN" dirty="0" err="1"/>
                        <a:t>c++</a:t>
                      </a:r>
                      <a:r>
                        <a:rPr lang="en-IN" dirty="0"/>
                        <a:t>  code and testing</a:t>
                      </a:r>
                    </a:p>
                  </a:txBody>
                  <a:tcPr/>
                </a:tc>
                <a:tc>
                  <a:txBody>
                    <a:bodyPr/>
                    <a:lstStyle/>
                    <a:p>
                      <a:r>
                        <a:rPr lang="en-IN" sz="1800" dirty="0">
                          <a:latin typeface="+mj-lt"/>
                        </a:rPr>
                        <a:t>    25/02/2020</a:t>
                      </a:r>
                    </a:p>
                  </a:txBody>
                  <a:tcPr/>
                </a:tc>
                <a:tc>
                  <a:txBody>
                    <a:bodyPr/>
                    <a:lstStyle/>
                    <a:p>
                      <a:r>
                        <a:rPr lang="en-IN" sz="1800" dirty="0">
                          <a:latin typeface="+mj-lt"/>
                        </a:rPr>
                        <a:t>    05/03/2020</a:t>
                      </a:r>
                    </a:p>
                  </a:txBody>
                  <a:tcPr/>
                </a:tc>
                <a:tc>
                  <a:txBody>
                    <a:bodyPr/>
                    <a:lstStyle/>
                    <a:p>
                      <a:r>
                        <a:rPr lang="en-IN" sz="1800" dirty="0">
                          <a:latin typeface="+mj-lt"/>
                        </a:rPr>
                        <a:t>     08/03/2020</a:t>
                      </a:r>
                    </a:p>
                  </a:txBody>
                  <a:tcPr/>
                </a:tc>
                <a:extLst>
                  <a:ext uri="{0D108BD9-81ED-4DB2-BD59-A6C34878D82A}">
                    <a16:rowId xmlns:a16="http://schemas.microsoft.com/office/drawing/2014/main" val="10003"/>
                  </a:ext>
                </a:extLst>
              </a:tr>
              <a:tr h="421955">
                <a:tc>
                  <a:txBody>
                    <a:bodyPr/>
                    <a:lstStyle/>
                    <a:p>
                      <a:r>
                        <a:rPr lang="en-IN" dirty="0"/>
                        <a:t>Interfacing of hardware components with raspberry pi</a:t>
                      </a:r>
                    </a:p>
                  </a:txBody>
                  <a:tcPr/>
                </a:tc>
                <a:tc>
                  <a:txBody>
                    <a:bodyPr/>
                    <a:lstStyle/>
                    <a:p>
                      <a:r>
                        <a:rPr lang="en-IN" sz="1800" dirty="0">
                          <a:latin typeface="+mj-lt"/>
                        </a:rPr>
                        <a:t>    10/03/2020</a:t>
                      </a:r>
                    </a:p>
                  </a:txBody>
                  <a:tcPr/>
                </a:tc>
                <a:tc>
                  <a:txBody>
                    <a:bodyPr/>
                    <a:lstStyle/>
                    <a:p>
                      <a:r>
                        <a:rPr lang="en-IN" sz="1800" dirty="0">
                          <a:latin typeface="+mj-lt"/>
                        </a:rPr>
                        <a:t>     13/03/2020</a:t>
                      </a:r>
                    </a:p>
                  </a:txBody>
                  <a:tcPr/>
                </a:tc>
                <a:tc>
                  <a:txBody>
                    <a:bodyPr/>
                    <a:lstStyle/>
                    <a:p>
                      <a:r>
                        <a:rPr lang="en-IN" sz="1800" dirty="0">
                          <a:latin typeface="+mj-lt"/>
                        </a:rPr>
                        <a:t>     14/03/2020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Date Placeholder 1"/>
          <p:cNvSpPr>
            <a:spLocks noGrp="1"/>
          </p:cNvSpPr>
          <p:nvPr>
            <p:ph type="dt" sz="quarter" idx="10"/>
          </p:nvPr>
        </p:nvSpPr>
        <p:spPr>
          <a:noFill/>
          <a:ln>
            <a:miter lim="800000"/>
            <a:headEnd/>
            <a:tailEnd/>
          </a:ln>
        </p:spPr>
        <p:txBody>
          <a:bodyPr/>
          <a:lstStyle/>
          <a:p>
            <a:pPr>
              <a:buFont typeface="Arial" charset="0"/>
              <a:buNone/>
            </a:pPr>
            <a:endParaRPr lang="en-US" altLang="en-US" dirty="0"/>
          </a:p>
          <a:p>
            <a:pPr>
              <a:buFont typeface="Arial" charset="0"/>
              <a:buNone/>
            </a:pPr>
            <a:r>
              <a:rPr lang="en-US" altLang="en-US" dirty="0"/>
              <a:t>11-Apr-2020</a:t>
            </a:r>
          </a:p>
          <a:p>
            <a:pPr>
              <a:buFont typeface="Arial" charset="0"/>
              <a:buNone/>
            </a:pPr>
            <a:endParaRPr lang="en-US" dirty="0"/>
          </a:p>
        </p:txBody>
      </p:sp>
      <p:sp>
        <p:nvSpPr>
          <p:cNvPr id="1048686"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t>19</a:t>
            </a:fld>
            <a:endParaRPr lang="en-US" altLang="en-US"/>
          </a:p>
        </p:txBody>
      </p:sp>
      <p:sp>
        <p:nvSpPr>
          <p:cNvPr id="1048687" name="Rectangle 3"/>
          <p:cNvSpPr/>
          <p:nvPr/>
        </p:nvSpPr>
        <p:spPr>
          <a:xfrm>
            <a:off x="2438400" y="2967038"/>
            <a:ext cx="4267200" cy="923925"/>
          </a:xfrm>
          <a:prstGeom prst="rect">
            <a:avLst/>
          </a:prstGeom>
          <a:noFill/>
        </p:spPr>
        <p:txBody>
          <a:bodyPr>
            <a:spAutoFit/>
          </a:bodyPr>
          <a:lstStyle/>
          <a:p>
            <a:pPr algn="ct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1048639" name="Rectangle 2"/>
          <p:cNvSpPr>
            <a:spLocks noChangeArrowheads="1"/>
          </p:cNvSpPr>
          <p:nvPr/>
        </p:nvSpPr>
        <p:spPr bwMode="auto">
          <a:xfrm>
            <a:off x="304800" y="838200"/>
            <a:ext cx="8534400" cy="5425440"/>
          </a:xfrm>
          <a:prstGeom prst="rect">
            <a:avLst/>
          </a:prstGeom>
          <a:noFill/>
          <a:ln w="9525">
            <a:noFill/>
            <a:miter lim="800000"/>
            <a:headEnd/>
            <a:tailEnd/>
          </a:ln>
        </p:spPr>
        <p:txBody>
          <a:bodyPr>
            <a:spAutoFit/>
          </a:bodyPr>
          <a:lstStyle/>
          <a:p>
            <a:pPr marL="342900" indent="-342900">
              <a:buFont typeface="Courier New" pitchFamily="49" charset="0"/>
              <a:buChar char="o"/>
            </a:pPr>
            <a:r>
              <a:rPr lang="en-US">
                <a:cs typeface="Times New Roman" pitchFamily="18" charset="0"/>
              </a:rPr>
              <a:t>Introduction </a:t>
            </a:r>
          </a:p>
          <a:p>
            <a:pPr marL="342900" indent="-342900">
              <a:buFont typeface="Courier New" pitchFamily="49" charset="0"/>
              <a:buChar char="o"/>
            </a:pPr>
            <a:r>
              <a:rPr lang="en-US">
                <a:cs typeface="Times New Roman" pitchFamily="18" charset="0"/>
              </a:rPr>
              <a:t>Literature Review </a:t>
            </a:r>
          </a:p>
          <a:p>
            <a:pPr marL="342900" indent="-342900">
              <a:buFont typeface="Courier New" pitchFamily="49" charset="0"/>
              <a:buChar char="o"/>
            </a:pPr>
            <a:r>
              <a:rPr lang="en-US">
                <a:cs typeface="Times New Roman" pitchFamily="18" charset="0"/>
              </a:rPr>
              <a:t>Existing System</a:t>
            </a:r>
          </a:p>
          <a:p>
            <a:pPr marL="342900" indent="-342900">
              <a:buFont typeface="Courier New" pitchFamily="49" charset="0"/>
              <a:buChar char="o"/>
            </a:pPr>
            <a:r>
              <a:rPr lang="en-US">
                <a:cs typeface="Times New Roman" pitchFamily="18" charset="0"/>
              </a:rPr>
              <a:t>Problem Statement &amp; Objectives </a:t>
            </a:r>
          </a:p>
          <a:p>
            <a:pPr marL="342900" indent="-342900">
              <a:buFont typeface="Courier New" pitchFamily="49" charset="0"/>
              <a:buChar char="o"/>
            </a:pPr>
            <a:r>
              <a:rPr lang="en-US">
                <a:cs typeface="Times New Roman" pitchFamily="18" charset="0"/>
              </a:rPr>
              <a:t>Proposed System</a:t>
            </a:r>
          </a:p>
          <a:p>
            <a:pPr marL="342900" indent="-342900">
              <a:buFont typeface="Courier New" pitchFamily="49" charset="0"/>
              <a:buChar char="o"/>
            </a:pPr>
            <a:r>
              <a:rPr lang="en-US">
                <a:cs typeface="Times New Roman" pitchFamily="18" charset="0"/>
              </a:rPr>
              <a:t>Block Diagram </a:t>
            </a:r>
          </a:p>
          <a:p>
            <a:pPr marL="342900" indent="-342900">
              <a:buFont typeface="Courier New" pitchFamily="49" charset="0"/>
              <a:buChar char="o"/>
            </a:pPr>
            <a:r>
              <a:rPr lang="en-US">
                <a:cs typeface="Times New Roman" pitchFamily="18" charset="0"/>
              </a:rPr>
              <a:t>Hardware &amp; Software Specification</a:t>
            </a:r>
          </a:p>
          <a:p>
            <a:pPr marL="342900" indent="-342900">
              <a:buFont typeface="Courier New" pitchFamily="49" charset="0"/>
              <a:buChar char="o"/>
            </a:pPr>
            <a:r>
              <a:rPr lang="en-US">
                <a:cs typeface="Times New Roman" pitchFamily="18" charset="0"/>
              </a:rPr>
              <a:t>Circuit Diagram &amp; Working</a:t>
            </a:r>
          </a:p>
          <a:p>
            <a:pPr marL="342900" indent="-342900">
              <a:buFont typeface="Courier New" pitchFamily="49" charset="0"/>
              <a:buChar char="o"/>
            </a:pPr>
            <a:r>
              <a:rPr lang="en-US">
                <a:cs typeface="Times New Roman" pitchFamily="18" charset="0"/>
              </a:rPr>
              <a:t>Algorithm / Flow Chart</a:t>
            </a:r>
          </a:p>
          <a:p>
            <a:pPr marL="342900" indent="-342900">
              <a:buFont typeface="Courier New" pitchFamily="49" charset="0"/>
              <a:buChar char="o"/>
            </a:pPr>
            <a:r>
              <a:rPr lang="en-US">
                <a:cs typeface="Times New Roman" pitchFamily="18" charset="0"/>
              </a:rPr>
              <a:t>Results &amp; Discussion</a:t>
            </a:r>
          </a:p>
          <a:p>
            <a:pPr marL="342900" indent="-342900">
              <a:buFont typeface="Courier New" pitchFamily="49" charset="0"/>
              <a:buChar char="o"/>
            </a:pPr>
            <a:r>
              <a:rPr lang="en-US">
                <a:cs typeface="Times New Roman" pitchFamily="18" charset="0"/>
              </a:rPr>
              <a:t>Advantages</a:t>
            </a:r>
          </a:p>
          <a:p>
            <a:pPr marL="342900" indent="-342900">
              <a:buFont typeface="Courier New" pitchFamily="49" charset="0"/>
              <a:buChar char="o"/>
            </a:pPr>
            <a:r>
              <a:rPr lang="en-US">
                <a:cs typeface="Times New Roman" pitchFamily="18" charset="0"/>
              </a:rPr>
              <a:t>Conclusion &amp; Future Scope</a:t>
            </a:r>
          </a:p>
          <a:p>
            <a:pPr marL="342900" indent="-342900">
              <a:buFont typeface="Courier New" pitchFamily="49" charset="0"/>
              <a:buChar char="o"/>
            </a:pPr>
            <a:r>
              <a:rPr lang="en-US">
                <a:cs typeface="Times New Roman" pitchFamily="18" charset="0"/>
              </a:rPr>
              <a:t>References</a:t>
            </a:r>
          </a:p>
          <a:p>
            <a:pPr marL="342900" indent="-342900">
              <a:buFont typeface="Courier New" pitchFamily="49" charset="0"/>
              <a:buChar char="o"/>
            </a:pPr>
            <a:r>
              <a:rPr lang="en-US">
                <a:cs typeface="Times New Roman" pitchFamily="18" charset="0"/>
              </a:rPr>
              <a:t>Progress Work  </a:t>
            </a:r>
          </a:p>
          <a:p>
            <a:pPr marL="342900" indent="-342900">
              <a:buFont typeface="Courier New" pitchFamily="49" charset="0"/>
              <a:buChar char="o"/>
            </a:pPr>
            <a:r>
              <a:rPr lang="en-US">
                <a:cs typeface="Times New Roman" pitchFamily="18" charset="0"/>
              </a:rPr>
              <a:t>Milestones/Schedule </a:t>
            </a:r>
          </a:p>
        </p:txBody>
      </p:sp>
      <p:sp>
        <p:nvSpPr>
          <p:cNvPr id="1048640"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dirty="0"/>
              <a:t>11-Apr-2020</a:t>
            </a:r>
          </a:p>
        </p:txBody>
      </p:sp>
      <p:sp>
        <p:nvSpPr>
          <p:cNvPr id="104864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Introduction</a:t>
            </a:r>
          </a:p>
        </p:txBody>
      </p:sp>
      <p:sp>
        <p:nvSpPr>
          <p:cNvPr id="1048643"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dirty="0"/>
              <a:t>11-Apr-2020</a:t>
            </a:r>
          </a:p>
        </p:txBody>
      </p:sp>
      <p:sp>
        <p:nvSpPr>
          <p:cNvPr id="104864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A58A7E9-A6FD-4927-A316-B678627276D2}" type="slidenum">
              <a:rPr lang="en-US" altLang="en-US" smtClean="0"/>
              <a:pPr>
                <a:buFontTx/>
                <a:buNone/>
              </a:pPr>
              <a:t>3</a:t>
            </a:fld>
            <a:endParaRPr lang="en-US" altLang="en-US"/>
          </a:p>
        </p:txBody>
      </p:sp>
      <p:sp>
        <p:nvSpPr>
          <p:cNvPr id="1048645" name="Rectangle 1"/>
          <p:cNvSpPr/>
          <p:nvPr/>
        </p:nvSpPr>
        <p:spPr>
          <a:xfrm>
            <a:off x="343011" y="1066862"/>
            <a:ext cx="8457978" cy="4663440"/>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n-lt"/>
              </a:rPr>
              <a:t>Smart home Lights in recent times have become quite common, thanks to the growing </a:t>
            </a:r>
            <a:r>
              <a:rPr lang="en-US" sz="2000" b="1" dirty="0">
                <a:latin typeface="+mn-lt"/>
              </a:rPr>
              <a:t>IoT </a:t>
            </a:r>
            <a:r>
              <a:rPr lang="en-US" sz="2000" dirty="0">
                <a:latin typeface="+mn-lt"/>
              </a:rPr>
              <a:t>market. But more recently, we are getting to see these lights being controlled with just the power of voice (instead of apps) through AI assistants on people’s phones, speakers, computers, etc. However, these Smart Lights haven’t yet beaten the conventional lights in terms of price and hence require a bit of an investment. So, using a </a:t>
            </a:r>
            <a:r>
              <a:rPr lang="en-US" sz="2000" b="1" dirty="0">
                <a:latin typeface="+mn-lt"/>
              </a:rPr>
              <a:t>Raspberry pi 3B+</a:t>
            </a:r>
            <a:r>
              <a:rPr lang="en-US" sz="2000" dirty="0">
                <a:latin typeface="+mn-lt"/>
              </a:rPr>
              <a:t> lying around, we can make our own Smartlight with a dumb one that can be controlled using </a:t>
            </a:r>
            <a:r>
              <a:rPr lang="en-US" sz="2000" b="1" dirty="0">
                <a:latin typeface="+mn-lt"/>
              </a:rPr>
              <a:t>Google assistant. </a:t>
            </a:r>
            <a:r>
              <a:rPr lang="en-US" sz="2000" dirty="0">
                <a:latin typeface="+mn-lt"/>
              </a:rPr>
              <a:t>The project will involve playing around with </a:t>
            </a:r>
            <a:r>
              <a:rPr lang="en-US" sz="2000" b="1" dirty="0">
                <a:latin typeface="+mn-lt"/>
              </a:rPr>
              <a:t>IFTTT</a:t>
            </a:r>
            <a:r>
              <a:rPr lang="en-US" sz="2000" u="sng" dirty="0">
                <a:latin typeface="+mn-lt"/>
              </a:rPr>
              <a:t> </a:t>
            </a:r>
            <a:r>
              <a:rPr lang="en-US" sz="2000" dirty="0">
                <a:latin typeface="+mn-lt"/>
              </a:rPr>
              <a:t>and </a:t>
            </a:r>
            <a:r>
              <a:rPr lang="en-US" sz="2000" b="1" dirty="0" err="1">
                <a:latin typeface="+mn-lt"/>
              </a:rPr>
              <a:t>Adadruit</a:t>
            </a:r>
            <a:r>
              <a:rPr lang="en-US" sz="2000" b="1" dirty="0">
                <a:latin typeface="+mn-lt"/>
              </a:rPr>
              <a:t> IO</a:t>
            </a:r>
            <a:r>
              <a:rPr lang="en-US" sz="2000" dirty="0">
                <a:latin typeface="+mn-lt"/>
              </a:rPr>
              <a:t> services </a:t>
            </a:r>
          </a:p>
          <a:p>
            <a:pPr marL="342900" indent="-342900">
              <a:buFont typeface="Arial" panose="020B0604020202020204" pitchFamily="34" charset="0"/>
              <a:buChar char="•"/>
            </a:pPr>
            <a:endParaRPr lang="en-US" sz="2000" dirty="0">
              <a:latin typeface="+mn-lt"/>
            </a:endParaRPr>
          </a:p>
          <a:p>
            <a:pPr marL="342900" indent="-342900" algn="just">
              <a:buFont typeface="Arial" panose="020B0604020202020204" pitchFamily="34" charset="0"/>
              <a:buChar char="•"/>
            </a:pPr>
            <a:r>
              <a:rPr lang="en-US" sz="2000" dirty="0">
                <a:latin typeface="+mn-lt"/>
              </a:rPr>
              <a:t>The idea behind this is to control home devices with voice. Using personal assistant(Google Assistant) will do the work. Only required thing is to assist  voice commands to the assistant. According to voice commands home appliances will switch ON/OFF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Literature Review </a:t>
            </a:r>
          </a:p>
        </p:txBody>
      </p:sp>
      <p:sp>
        <p:nvSpPr>
          <p:cNvPr id="1048647" name="Date Placeholder 1"/>
          <p:cNvSpPr>
            <a:spLocks noGrp="1"/>
          </p:cNvSpPr>
          <p:nvPr>
            <p:ph type="dt" sz="quarter" idx="10"/>
          </p:nvPr>
        </p:nvSpPr>
        <p:spPr>
          <a:xfrm>
            <a:off x="0" y="6400800"/>
            <a:ext cx="1905000" cy="457200"/>
          </a:xfrm>
          <a:noFill/>
          <a:ln>
            <a:miter lim="800000"/>
            <a:headEnd/>
            <a:tailEnd/>
          </a:ln>
        </p:spPr>
        <p:txBody>
          <a:bodyPr/>
          <a:lstStyle/>
          <a:p>
            <a:pPr algn="ctr">
              <a:buFont typeface="Arial" charset="0"/>
              <a:buNone/>
            </a:pPr>
            <a:r>
              <a:rPr lang="en-US" altLang="en-US" dirty="0"/>
              <a:t>11-Apr-2020</a:t>
            </a:r>
          </a:p>
          <a:p>
            <a:pPr algn="ctr">
              <a:buFontTx/>
              <a:buNone/>
            </a:pPr>
            <a:endParaRPr lang="en-US" altLang="en-US" dirty="0"/>
          </a:p>
        </p:txBody>
      </p:sp>
      <p:sp>
        <p:nvSpPr>
          <p:cNvPr id="1048648" name="Slide Number Placeholder 4"/>
          <p:cNvSpPr>
            <a:spLocks noGrp="1"/>
          </p:cNvSpPr>
          <p:nvPr>
            <p:ph type="sldNum" sz="quarter" idx="12"/>
          </p:nvPr>
        </p:nvSpPr>
        <p:spPr>
          <a:xfrm>
            <a:off x="7204075" y="6400800"/>
            <a:ext cx="1905000" cy="457200"/>
          </a:xfrm>
          <a:noFill/>
          <a:ln>
            <a:miter lim="800000"/>
            <a:headEnd/>
            <a:tailEnd/>
          </a:ln>
        </p:spPr>
        <p:txBody>
          <a:bodyPr/>
          <a:lstStyle/>
          <a:p>
            <a:pPr algn="ctr">
              <a:buFontTx/>
              <a:buNone/>
            </a:pPr>
            <a:fld id="{F62581EF-0176-436D-B71A-0140DD47846A}" type="slidenum">
              <a:rPr lang="en-US" altLang="en-US" smtClean="0"/>
              <a:pPr algn="ctr">
                <a:buFontTx/>
                <a:buNone/>
              </a:pPr>
              <a:t>4</a:t>
            </a:fld>
            <a:endParaRPr lang="en-US" altLang="en-US"/>
          </a:p>
        </p:txBody>
      </p:sp>
      <p:graphicFrame>
        <p:nvGraphicFramePr>
          <p:cNvPr id="4194304" name="Table 4"/>
          <p:cNvGraphicFramePr>
            <a:graphicFrameLocks noGrp="1"/>
          </p:cNvGraphicFramePr>
          <p:nvPr/>
        </p:nvGraphicFramePr>
        <p:xfrm>
          <a:off x="346210" y="1037029"/>
          <a:ext cx="7963057" cy="2144666"/>
        </p:xfrm>
        <a:graphic>
          <a:graphicData uri="http://schemas.openxmlformats.org/drawingml/2006/table">
            <a:tbl>
              <a:tblPr firstRow="1" firstCol="1" bandRow="1">
                <a:tableStyleId>{616DA210-FB5B-4158-B5E0-FEB733F419BA}</a:tableStyleId>
              </a:tblPr>
              <a:tblGrid>
                <a:gridCol w="2092245">
                  <a:extLst>
                    <a:ext uri="{9D8B030D-6E8A-4147-A177-3AD203B41FA5}">
                      <a16:colId xmlns:a16="http://schemas.microsoft.com/office/drawing/2014/main" val="20000"/>
                    </a:ext>
                  </a:extLst>
                </a:gridCol>
                <a:gridCol w="2285941">
                  <a:extLst>
                    <a:ext uri="{9D8B030D-6E8A-4147-A177-3AD203B41FA5}">
                      <a16:colId xmlns:a16="http://schemas.microsoft.com/office/drawing/2014/main" val="20001"/>
                    </a:ext>
                  </a:extLst>
                </a:gridCol>
                <a:gridCol w="1904950">
                  <a:extLst>
                    <a:ext uri="{9D8B030D-6E8A-4147-A177-3AD203B41FA5}">
                      <a16:colId xmlns:a16="http://schemas.microsoft.com/office/drawing/2014/main" val="20002"/>
                    </a:ext>
                  </a:extLst>
                </a:gridCol>
                <a:gridCol w="1679921">
                  <a:extLst>
                    <a:ext uri="{9D8B030D-6E8A-4147-A177-3AD203B41FA5}">
                      <a16:colId xmlns:a16="http://schemas.microsoft.com/office/drawing/2014/main" val="20003"/>
                    </a:ext>
                  </a:extLst>
                </a:gridCol>
              </a:tblGrid>
              <a:tr h="693691">
                <a:tc>
                  <a:txBody>
                    <a:bodyPr/>
                    <a:lstStyle/>
                    <a:p>
                      <a:pPr algn="ctr">
                        <a:lnSpc>
                          <a:spcPct val="107000"/>
                        </a:lnSpc>
                        <a:spcAft>
                          <a:spcPts val="0"/>
                        </a:spcAft>
                      </a:pPr>
                      <a:r>
                        <a:rPr lang="en-IN" sz="1400" dirty="0">
                          <a:effectLst/>
                          <a:latin typeface="+mj-lt"/>
                        </a:rPr>
                        <a:t>Title</a:t>
                      </a:r>
                      <a:r>
                        <a:rPr lang="en-IN" sz="1400" baseline="0" dirty="0">
                          <a:effectLst/>
                          <a:latin typeface="+mj-lt"/>
                        </a:rPr>
                        <a:t> of the paper</a:t>
                      </a:r>
                      <a:r>
                        <a:rPr lang="en-IN" sz="1400" dirty="0">
                          <a:effectLst/>
                          <a:latin typeface="+mj-l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latin typeface="+mj-lt"/>
                        </a:rPr>
                        <a:t>Author &amp; Year of Publication </a:t>
                      </a:r>
                      <a:endParaRPr lang="en-IN" sz="1400" b="1" kern="12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pPr>
                      <a:r>
                        <a:rPr lang="en-US" sz="1400" kern="1200" dirty="0">
                          <a:effectLst/>
                          <a:latin typeface="+mj-lt"/>
                        </a:rPr>
                        <a:t>Outcome</a:t>
                      </a:r>
                      <a:endParaRPr lang="en-IN" sz="1400" b="1" kern="12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pPr>
                      <a:r>
                        <a:rPr lang="en-US" sz="1400" kern="1200" dirty="0">
                          <a:effectLst/>
                          <a:latin typeface="+mj-lt"/>
                        </a:rPr>
                        <a:t>Limitation</a:t>
                      </a:r>
                      <a:endParaRPr lang="en-IN" sz="1400" kern="1200" dirty="0">
                        <a:effectLst/>
                        <a:latin typeface="+mj-l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50975">
                <a:tc>
                  <a:txBody>
                    <a:bodyPr/>
                    <a:lstStyle/>
                    <a:p>
                      <a:pPr algn="ctr"/>
                      <a:r>
                        <a:rPr lang="en-US" sz="1400" b="0" i="0" kern="1200" dirty="0">
                          <a:solidFill>
                            <a:schemeClr val="tx1"/>
                          </a:solidFill>
                          <a:effectLst/>
                          <a:latin typeface="+mj-lt"/>
                          <a:ea typeface="+mn-ea"/>
                          <a:cs typeface="+mn-cs"/>
                        </a:rPr>
                        <a:t>Home Automation Based On IoT Using Google</a:t>
                      </a:r>
                    </a:p>
                    <a:p>
                      <a:pPr algn="ctr"/>
                      <a:r>
                        <a:rPr lang="en-US" sz="1400" b="0" i="0" kern="1200" dirty="0">
                          <a:solidFill>
                            <a:schemeClr val="tx1"/>
                          </a:solidFill>
                          <a:effectLst/>
                          <a:latin typeface="+mj-lt"/>
                          <a:ea typeface="+mn-ea"/>
                          <a:cs typeface="+mn-cs"/>
                        </a:rPr>
                        <a:t> Assistant</a:t>
                      </a:r>
                    </a:p>
                    <a:p>
                      <a:pPr algn="ctr">
                        <a:lnSpc>
                          <a:spcPct val="107000"/>
                        </a:lnSpc>
                        <a:spcAft>
                          <a:spcPts val="0"/>
                        </a:spcAft>
                      </a:pPr>
                      <a:endParaRPr lang="en-IN" sz="140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400" b="0" i="0" kern="1200" dirty="0" err="1">
                          <a:solidFill>
                            <a:schemeClr val="tx1"/>
                          </a:solidFill>
                          <a:effectLst/>
                          <a:latin typeface="+mj-lt"/>
                          <a:ea typeface="+mn-ea"/>
                          <a:cs typeface="+mn-cs"/>
                        </a:rPr>
                        <a:t>D.Swathi</a:t>
                      </a:r>
                      <a:r>
                        <a:rPr lang="en-US" sz="1400" b="0" i="0" kern="1200" dirty="0">
                          <a:solidFill>
                            <a:schemeClr val="tx1"/>
                          </a:solidFill>
                          <a:effectLst/>
                          <a:latin typeface="+mj-lt"/>
                          <a:ea typeface="+mn-ea"/>
                          <a:cs typeface="+mn-cs"/>
                        </a:rPr>
                        <a:t> , Vol 6 Issue 1 January 2019</a:t>
                      </a:r>
                      <a:endParaRPr lang="en-IN" sz="1400" b="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Controlling the operations of various objects is achieved. </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dirty="0">
                          <a:effectLst/>
                          <a:latin typeface="+mj-lt"/>
                          <a:ea typeface="Calibri" panose="020F0502020204030204" pitchFamily="34" charset="0"/>
                          <a:cs typeface="Times New Roman" panose="02020603050405020304" pitchFamily="18" charset="0"/>
                        </a:rPr>
                        <a:t>----</a:t>
                      </a: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cxnSp>
        <p:nvCxnSpPr>
          <p:cNvPr id="3145728" name="Straight Connector 13"/>
          <p:cNvCxnSpPr>
            <a:cxnSpLocks/>
          </p:cNvCxnSpPr>
          <p:nvPr/>
        </p:nvCxnSpPr>
        <p:spPr bwMode="auto">
          <a:xfrm>
            <a:off x="346211" y="3429000"/>
            <a:ext cx="0" cy="220974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29" name="Straight Connector 20"/>
          <p:cNvCxnSpPr>
            <a:cxnSpLocks/>
          </p:cNvCxnSpPr>
          <p:nvPr/>
        </p:nvCxnSpPr>
        <p:spPr bwMode="auto">
          <a:xfrm>
            <a:off x="8309268" y="3505198"/>
            <a:ext cx="0" cy="21335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0" name="Straight Connector 23"/>
          <p:cNvCxnSpPr>
            <a:cxnSpLocks/>
          </p:cNvCxnSpPr>
          <p:nvPr/>
        </p:nvCxnSpPr>
        <p:spPr bwMode="auto">
          <a:xfrm flipH="1">
            <a:off x="346211" y="5638742"/>
            <a:ext cx="796305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1" name="Straight Connector 25"/>
          <p:cNvCxnSpPr>
            <a:cxnSpLocks/>
          </p:cNvCxnSpPr>
          <p:nvPr/>
        </p:nvCxnSpPr>
        <p:spPr bwMode="auto">
          <a:xfrm flipV="1">
            <a:off x="346211" y="3174934"/>
            <a:ext cx="0" cy="2540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2" name="Straight Connector 27"/>
          <p:cNvCxnSpPr>
            <a:cxnSpLocks/>
          </p:cNvCxnSpPr>
          <p:nvPr/>
        </p:nvCxnSpPr>
        <p:spPr bwMode="auto">
          <a:xfrm>
            <a:off x="346211" y="3124208"/>
            <a:ext cx="0" cy="1523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3" name="Straight Connector 29"/>
          <p:cNvCxnSpPr>
            <a:cxnSpLocks/>
          </p:cNvCxnSpPr>
          <p:nvPr/>
        </p:nvCxnSpPr>
        <p:spPr bwMode="auto">
          <a:xfrm>
            <a:off x="8309268" y="3124208"/>
            <a:ext cx="0" cy="685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4" name="Straight Connector 6143"/>
          <p:cNvCxnSpPr>
            <a:cxnSpLocks/>
          </p:cNvCxnSpPr>
          <p:nvPr/>
        </p:nvCxnSpPr>
        <p:spPr bwMode="auto">
          <a:xfrm flipV="1">
            <a:off x="346211" y="4343375"/>
            <a:ext cx="7963057" cy="761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5" name="Straight Connector 6151"/>
          <p:cNvCxnSpPr>
            <a:cxnSpLocks/>
          </p:cNvCxnSpPr>
          <p:nvPr/>
        </p:nvCxnSpPr>
        <p:spPr bwMode="auto">
          <a:xfrm>
            <a:off x="2438456" y="3162307"/>
            <a:ext cx="0" cy="25145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6" name="Straight Connector 6154"/>
          <p:cNvCxnSpPr>
            <a:cxnSpLocks/>
          </p:cNvCxnSpPr>
          <p:nvPr/>
        </p:nvCxnSpPr>
        <p:spPr bwMode="auto">
          <a:xfrm>
            <a:off x="4724396" y="3136837"/>
            <a:ext cx="0" cy="25019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45737" name="Straight Connector 6157"/>
          <p:cNvCxnSpPr>
            <a:cxnSpLocks/>
          </p:cNvCxnSpPr>
          <p:nvPr/>
        </p:nvCxnSpPr>
        <p:spPr bwMode="auto">
          <a:xfrm>
            <a:off x="6629346" y="3124208"/>
            <a:ext cx="0" cy="251453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48649" name="Rectangle 6158"/>
          <p:cNvSpPr/>
          <p:nvPr/>
        </p:nvSpPr>
        <p:spPr>
          <a:xfrm>
            <a:off x="304128" y="3409042"/>
            <a:ext cx="2106734" cy="701040"/>
          </a:xfrm>
          <a:prstGeom prst="rect">
            <a:avLst/>
          </a:prstGeom>
        </p:spPr>
        <p:txBody>
          <a:bodyPr wrap="square">
            <a:spAutoFit/>
          </a:bodyPr>
          <a:lstStyle/>
          <a:p>
            <a:pPr algn="ctr"/>
            <a:r>
              <a:rPr lang="en-US" sz="1400" dirty="0"/>
              <a:t>Google Assistant Controlled Home Automation </a:t>
            </a:r>
          </a:p>
        </p:txBody>
      </p:sp>
      <p:sp>
        <p:nvSpPr>
          <p:cNvPr id="1048650" name="Rectangle 6159"/>
          <p:cNvSpPr/>
          <p:nvPr/>
        </p:nvSpPr>
        <p:spPr>
          <a:xfrm>
            <a:off x="2632175" y="3409042"/>
            <a:ext cx="1998980" cy="701040"/>
          </a:xfrm>
          <a:prstGeom prst="rect">
            <a:avLst/>
          </a:prstGeom>
        </p:spPr>
        <p:txBody>
          <a:bodyPr wrap="none">
            <a:spAutoFit/>
          </a:bodyPr>
          <a:lstStyle/>
          <a:p>
            <a:pPr algn="ctr"/>
            <a:r>
              <a:rPr lang="en-US" sz="1400" dirty="0"/>
              <a:t>Manish Prakash Gupta</a:t>
            </a:r>
          </a:p>
          <a:p>
            <a:pPr algn="ctr"/>
            <a:r>
              <a:rPr lang="en-US" sz="1400" dirty="0"/>
              <a:t>Volume: 05 Issue: 05 | </a:t>
            </a:r>
          </a:p>
          <a:p>
            <a:pPr algn="ctr"/>
            <a:r>
              <a:rPr lang="en-US" sz="1400" dirty="0"/>
              <a:t>May-2018</a:t>
            </a:r>
          </a:p>
        </p:txBody>
      </p:sp>
      <p:sp>
        <p:nvSpPr>
          <p:cNvPr id="1048651" name="Rectangle 6160"/>
          <p:cNvSpPr/>
          <p:nvPr/>
        </p:nvSpPr>
        <p:spPr>
          <a:xfrm>
            <a:off x="4752258" y="3345448"/>
            <a:ext cx="1877087" cy="904241"/>
          </a:xfrm>
          <a:prstGeom prst="rect">
            <a:avLst/>
          </a:prstGeom>
        </p:spPr>
        <p:txBody>
          <a:bodyPr wrap="square">
            <a:spAutoFit/>
          </a:bodyPr>
          <a:lstStyle/>
          <a:p>
            <a:pPr algn="ctr"/>
            <a:r>
              <a:rPr lang="en-US" sz="1400" dirty="0"/>
              <a:t>By using </a:t>
            </a:r>
            <a:r>
              <a:rPr lang="en-US" sz="1400" dirty="0" err="1"/>
              <a:t>nodeMCU</a:t>
            </a:r>
            <a:r>
              <a:rPr lang="en-US" sz="1400" dirty="0"/>
              <a:t> and </a:t>
            </a:r>
            <a:r>
              <a:rPr lang="en-US" sz="1400" dirty="0" err="1"/>
              <a:t>Blynk</a:t>
            </a:r>
            <a:r>
              <a:rPr lang="en-US" sz="1400" dirty="0"/>
              <a:t> app Home automation was completed</a:t>
            </a:r>
          </a:p>
        </p:txBody>
      </p:sp>
      <p:sp>
        <p:nvSpPr>
          <p:cNvPr id="1048652" name="Rectangle 6161"/>
          <p:cNvSpPr/>
          <p:nvPr/>
        </p:nvSpPr>
        <p:spPr>
          <a:xfrm>
            <a:off x="7191700" y="4741890"/>
            <a:ext cx="449580" cy="447041"/>
          </a:xfrm>
          <a:prstGeom prst="rect">
            <a:avLst/>
          </a:prstGeom>
        </p:spPr>
        <p:txBody>
          <a:bodyPr wrap="none">
            <a:spAutoFit/>
          </a:bodyPr>
          <a:lstStyle/>
          <a:p>
            <a:pPr algn="ctr"/>
            <a:r>
              <a:rPr lang="en-US" dirty="0"/>
              <a:t>---</a:t>
            </a:r>
          </a:p>
        </p:txBody>
      </p:sp>
      <p:sp>
        <p:nvSpPr>
          <p:cNvPr id="1048653" name="Rectangle 6162"/>
          <p:cNvSpPr/>
          <p:nvPr/>
        </p:nvSpPr>
        <p:spPr>
          <a:xfrm>
            <a:off x="360925" y="4600481"/>
            <a:ext cx="2035224" cy="701040"/>
          </a:xfrm>
          <a:prstGeom prst="rect">
            <a:avLst/>
          </a:prstGeom>
        </p:spPr>
        <p:txBody>
          <a:bodyPr wrap="square">
            <a:spAutoFit/>
          </a:bodyPr>
          <a:lstStyle/>
          <a:p>
            <a:pPr algn="ctr"/>
            <a:r>
              <a:rPr lang="en-US" sz="1400" dirty="0"/>
              <a:t>Interactive Home Automation System with Google Assistant</a:t>
            </a:r>
          </a:p>
        </p:txBody>
      </p:sp>
      <p:sp>
        <p:nvSpPr>
          <p:cNvPr id="1048654" name="Rectangle 6163"/>
          <p:cNvSpPr/>
          <p:nvPr/>
        </p:nvSpPr>
        <p:spPr>
          <a:xfrm>
            <a:off x="2630516" y="4598269"/>
            <a:ext cx="1833652" cy="701040"/>
          </a:xfrm>
          <a:prstGeom prst="rect">
            <a:avLst/>
          </a:prstGeom>
        </p:spPr>
        <p:txBody>
          <a:bodyPr wrap="square">
            <a:spAutoFit/>
          </a:bodyPr>
          <a:lstStyle/>
          <a:p>
            <a:pPr algn="ctr"/>
            <a:r>
              <a:rPr lang="en-US" sz="1400" dirty="0" err="1"/>
              <a:t>Mummaka</a:t>
            </a:r>
            <a:r>
              <a:rPr lang="en-US" sz="1400" dirty="0"/>
              <a:t> Sai Srinath,</a:t>
            </a:r>
            <a:r>
              <a:rPr lang="pt-BR" sz="1400" dirty="0"/>
              <a:t>Volume 119 No. 12 2018</a:t>
            </a:r>
            <a:endParaRPr lang="en-US" sz="1400" dirty="0"/>
          </a:p>
        </p:txBody>
      </p:sp>
      <p:sp>
        <p:nvSpPr>
          <p:cNvPr id="1048655" name="Rectangle 6164"/>
          <p:cNvSpPr/>
          <p:nvPr/>
        </p:nvSpPr>
        <p:spPr>
          <a:xfrm>
            <a:off x="4817828" y="4571420"/>
            <a:ext cx="1597529" cy="739141"/>
          </a:xfrm>
          <a:prstGeom prst="rect">
            <a:avLst/>
          </a:prstGeom>
        </p:spPr>
        <p:txBody>
          <a:bodyPr wrap="square">
            <a:spAutoFit/>
          </a:bodyPr>
          <a:lstStyle/>
          <a:p>
            <a:pPr algn="ctr">
              <a:lnSpc>
                <a:spcPct val="107000"/>
              </a:lnSpc>
              <a:spcAft>
                <a:spcPts val="0"/>
              </a:spcAft>
            </a:pPr>
            <a:r>
              <a:rPr lang="en-IN" sz="1400" dirty="0">
                <a:ea typeface="Calibri" panose="020F0502020204030204" pitchFamily="34" charset="0"/>
                <a:cs typeface="Times New Roman" panose="02020603050405020304" pitchFamily="18" charset="0"/>
              </a:rPr>
              <a:t>Controlling the operation of LED was achieved.</a:t>
            </a:r>
          </a:p>
        </p:txBody>
      </p:sp>
      <p:sp>
        <p:nvSpPr>
          <p:cNvPr id="1048656" name="Rectangle 53"/>
          <p:cNvSpPr/>
          <p:nvPr/>
        </p:nvSpPr>
        <p:spPr>
          <a:xfrm>
            <a:off x="7191701" y="3580210"/>
            <a:ext cx="449581" cy="447041"/>
          </a:xfrm>
          <a:prstGeom prst="rect">
            <a:avLst/>
          </a:prstGeom>
        </p:spPr>
        <p:txBody>
          <a:bodyPr wrap="none">
            <a:spAutoFit/>
          </a:bodyPr>
          <a:lstStyle/>
          <a:p>
            <a:pPr algn="ct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Existing System</a:t>
            </a:r>
          </a:p>
        </p:txBody>
      </p:sp>
      <p:sp>
        <p:nvSpPr>
          <p:cNvPr id="1048620"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2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114E8E0-3309-4100-A70A-1E6464B35C60}" type="slidenum">
              <a:rPr lang="en-US" altLang="en-US" smtClean="0"/>
              <a:pPr>
                <a:buFontTx/>
                <a:buNone/>
              </a:pPr>
              <a:t>5</a:t>
            </a:fld>
            <a:endParaRPr lang="en-US" altLang="en-US"/>
          </a:p>
        </p:txBody>
      </p:sp>
      <p:sp>
        <p:nvSpPr>
          <p:cNvPr id="1048622" name="Rectangle 1"/>
          <p:cNvSpPr/>
          <p:nvPr/>
        </p:nvSpPr>
        <p:spPr>
          <a:xfrm>
            <a:off x="381110" y="755096"/>
            <a:ext cx="8153186" cy="5577840"/>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n-lt"/>
              </a:rPr>
              <a:t>In the existing system, IOT i.e. IEEE 802.11 b/g/n is used in order to control the home appliances where the home appliances are remotely controlled using a web page buttons, where we have to go to the particular link and from there we can press buttons in order to control the home appliance.</a:t>
            </a:r>
          </a:p>
          <a:p>
            <a:pPr marL="342900" indent="-342900" algn="just">
              <a:buFont typeface="Arial" panose="020B0604020202020204" pitchFamily="34" charset="0"/>
              <a:buChar char="•"/>
            </a:pPr>
            <a:endParaRPr lang="en-US" sz="2000" dirty="0">
              <a:latin typeface="+mn-lt"/>
            </a:endParaRPr>
          </a:p>
          <a:p>
            <a:pPr marL="342900" indent="-342900" algn="just">
              <a:buFont typeface="Arial" panose="020B0604020202020204" pitchFamily="34" charset="0"/>
              <a:buChar char="•"/>
            </a:pPr>
            <a:r>
              <a:rPr lang="en-US" sz="2000" dirty="0">
                <a:latin typeface="+mn-lt"/>
              </a:rPr>
              <a:t>The project presents a design and prototype of Home Automation system that will use ESP8266 Wi-Fi module as a network provider in connecting with other appliances. The proposed system has two main components. The first main part is Arduino, which controls and manages input of Wi-Fi module.</a:t>
            </a:r>
          </a:p>
          <a:p>
            <a:pPr marL="342900" indent="-342900" algn="just">
              <a:buFont typeface="Arial" panose="020B0604020202020204" pitchFamily="34" charset="0"/>
              <a:buChar char="•"/>
            </a:pPr>
            <a:endParaRPr lang="en-US" sz="2000" dirty="0">
              <a:latin typeface="+mn-lt"/>
            </a:endParaRPr>
          </a:p>
          <a:p>
            <a:pPr marL="342900" indent="-342900" algn="just">
              <a:buFont typeface="Arial" panose="020B0604020202020204" pitchFamily="34" charset="0"/>
              <a:buChar char="•"/>
            </a:pPr>
            <a:r>
              <a:rPr lang="en-US" sz="2000" dirty="0">
                <a:latin typeface="+mn-lt"/>
              </a:rPr>
              <a:t>The system is implemented using ordinary household appliances Natural language voice commands are given to the Google Assistant and with the help of IFTTT (If This Then That) application and the </a:t>
            </a:r>
            <a:r>
              <a:rPr lang="en-US" sz="2000" dirty="0" err="1">
                <a:latin typeface="+mn-lt"/>
              </a:rPr>
              <a:t>Blynk</a:t>
            </a:r>
            <a:r>
              <a:rPr lang="en-US" sz="2000" dirty="0">
                <a:latin typeface="+mn-lt"/>
              </a:rPr>
              <a:t> application the commands are decoded and then sent to the microcontroller, the microcontroller in turn controls the output of a particular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1048606" name="Rectangle 2"/>
          <p:cNvSpPr>
            <a:spLocks noChangeArrowheads="1"/>
          </p:cNvSpPr>
          <p:nvPr/>
        </p:nvSpPr>
        <p:spPr bwMode="auto">
          <a:xfrm>
            <a:off x="304800" y="1130925"/>
            <a:ext cx="8534400" cy="1361440"/>
          </a:xfrm>
          <a:prstGeom prst="rect">
            <a:avLst/>
          </a:prstGeom>
          <a:noFill/>
          <a:ln w="9525">
            <a:noFill/>
            <a:miter lim="800000"/>
            <a:headEnd/>
            <a:tailEnd/>
          </a:ln>
        </p:spPr>
        <p:txBody>
          <a:bodyPr>
            <a:spAutoFit/>
          </a:bodyPr>
          <a:lstStyle/>
          <a:p>
            <a:pPr algn="just"/>
            <a:r>
              <a:rPr lang="en-US" sz="2200" b="1" dirty="0">
                <a:cs typeface="Times New Roman" pitchFamily="18" charset="0"/>
              </a:rPr>
              <a:t>Problem Statement: </a:t>
            </a:r>
            <a:r>
              <a:rPr lang="en-US" sz="2200" dirty="0">
                <a:cs typeface="Times New Roman" pitchFamily="18" charset="0"/>
              </a:rPr>
              <a:t>As there is chance of forgetting turning off the application at home, so by the help of this application we are able control the applications at home with the help of “Google Assistant based Home Automation using IOT”.  </a:t>
            </a:r>
            <a:endParaRPr lang="en-US" sz="2200" b="1" dirty="0">
              <a:cs typeface="Times New Roman" pitchFamily="18" charset="0"/>
            </a:endParaRPr>
          </a:p>
        </p:txBody>
      </p:sp>
      <p:sp>
        <p:nvSpPr>
          <p:cNvPr id="104860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60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6</a:t>
            </a:fld>
            <a:endParaRPr lang="en-US" altLang="en-US"/>
          </a:p>
        </p:txBody>
      </p:sp>
      <p:sp>
        <p:nvSpPr>
          <p:cNvPr id="1048609" name="Rectangle 5"/>
          <p:cNvSpPr>
            <a:spLocks noChangeArrowheads="1"/>
          </p:cNvSpPr>
          <p:nvPr/>
        </p:nvSpPr>
        <p:spPr bwMode="auto">
          <a:xfrm>
            <a:off x="304800" y="3048000"/>
            <a:ext cx="8534400" cy="2313941"/>
          </a:xfrm>
          <a:prstGeom prst="rect">
            <a:avLst/>
          </a:prstGeom>
          <a:noFill/>
          <a:ln w="9525">
            <a:noFill/>
            <a:miter lim="800000"/>
            <a:headEnd/>
            <a:tailEnd/>
          </a:ln>
        </p:spPr>
        <p:txBody>
          <a:bodyPr>
            <a:spAutoFit/>
          </a:bodyPr>
          <a:lstStyle/>
          <a:p>
            <a:pPr algn="just"/>
            <a:r>
              <a:rPr lang="en-US" sz="2200" b="1" dirty="0">
                <a:cs typeface="Times New Roman" pitchFamily="18" charset="0"/>
              </a:rPr>
              <a:t>Objectives: </a:t>
            </a:r>
            <a:r>
              <a:rPr lang="en-US" sz="2200" dirty="0"/>
              <a:t>The idea of the project is to integrate the concept of Google Assistant into Raspberry Pi and control the appliances in the home that the device is installed. Google recently released an API(Application programming interface) for Google Assistant, for platforms other than Android, such as Linux and Windows, using Python language. This makes it simpler to program into the Raspberry Pi, and lighter compared to other programming languages</a:t>
            </a:r>
            <a:r>
              <a:rPr lang="en-US" sz="2200" dirty="0">
                <a:cs typeface="Times New Roman"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Proposed System</a:t>
            </a:r>
            <a:endParaRPr lang="en-IN" altLang="en-US" sz="3200" b="1"/>
          </a:p>
        </p:txBody>
      </p:sp>
      <p:sp>
        <p:nvSpPr>
          <p:cNvPr id="104859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p:txBody>
      </p:sp>
      <p:sp>
        <p:nvSpPr>
          <p:cNvPr id="104860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980BBF-3F93-4E5A-A904-6EB22004FBF8}" type="slidenum">
              <a:rPr lang="en-US" altLang="en-US" smtClean="0"/>
              <a:pPr>
                <a:buFontTx/>
                <a:buNone/>
              </a:pPr>
              <a:t>7</a:t>
            </a:fld>
            <a:endParaRPr lang="en-US" altLang="en-US"/>
          </a:p>
        </p:txBody>
      </p:sp>
      <p:sp>
        <p:nvSpPr>
          <p:cNvPr id="1048601" name="Rectangle 1"/>
          <p:cNvSpPr/>
          <p:nvPr/>
        </p:nvSpPr>
        <p:spPr>
          <a:xfrm>
            <a:off x="228714" y="990664"/>
            <a:ext cx="8686572"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mj-lt"/>
              </a:rPr>
              <a:t>In this proposed system, Raspberry pi is installed with an Adafruit.io account where we are supposed to write our code ,this code tells what operations are to be performed . Then it has to be linked with IFTTT(If This then That) server which connects between Raspberry pi and the Adafruit.io.</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dirty="0">
                <a:latin typeface="+mj-lt"/>
              </a:rPr>
              <a:t>Then adding to Google Assistant for voice command which needs to be installed in the phone and for all this operation to take place it has to be linked to a same </a:t>
            </a:r>
            <a:r>
              <a:rPr lang="en-US" sz="2000" dirty="0" err="1">
                <a:latin typeface="+mj-lt"/>
              </a:rPr>
              <a:t>gmail</a:t>
            </a:r>
            <a:r>
              <a:rPr lang="en-US" sz="2000" dirty="0">
                <a:latin typeface="+mj-lt"/>
              </a:rPr>
              <a:t> account.</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dirty="0">
                <a:latin typeface="+mj-lt"/>
              </a:rPr>
              <a:t>By using  the inbuilt Wi-Fi module present in the Raspberry Pi we are able to connect it to Adafruit.io and IFTTT  website we are able to control the applications that are present in home.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Block Diagram</a:t>
            </a:r>
            <a:endParaRPr lang="en-IN" altLang="en-US" sz="3200" b="1"/>
          </a:p>
        </p:txBody>
      </p:sp>
      <p:sp>
        <p:nvSpPr>
          <p:cNvPr id="104859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p:txBody>
      </p:sp>
      <p:sp>
        <p:nvSpPr>
          <p:cNvPr id="104859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B34C47C-AC9F-41C4-BE0A-20FF4FB45451}" type="slidenum">
              <a:rPr lang="en-US" altLang="en-US" smtClean="0"/>
              <a:pPr>
                <a:buFontTx/>
                <a:buNone/>
              </a:pPr>
              <a:t>8</a:t>
            </a:fld>
            <a:endParaRPr lang="en-US" altLang="en-US"/>
          </a:p>
        </p:txBody>
      </p:sp>
      <p:sp>
        <p:nvSpPr>
          <p:cNvPr id="1048593" name="AutoShape 2" descr="home automation using google assistant"/>
          <p:cNvSpPr>
            <a:spLocks noChangeAspect="1" noChangeArrowheads="1"/>
          </p:cNvSpPr>
          <p:nvPr/>
        </p:nvSpPr>
        <p:spPr bwMode="auto">
          <a:xfrm>
            <a:off x="4419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9715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92" y="1219258"/>
            <a:ext cx="6781621" cy="373370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dirty="0"/>
              <a:t>            Hardware &amp; Software Specification</a:t>
            </a:r>
          </a:p>
        </p:txBody>
      </p:sp>
      <p:sp>
        <p:nvSpPr>
          <p:cNvPr id="1048595"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dirty="0"/>
              <a:t>11-Apr-2020</a:t>
            </a:r>
          </a:p>
          <a:p>
            <a:pPr>
              <a:buFontTx/>
              <a:buNone/>
            </a:pPr>
            <a:endParaRPr lang="en-US" altLang="en-US" dirty="0"/>
          </a:p>
        </p:txBody>
      </p:sp>
      <p:sp>
        <p:nvSpPr>
          <p:cNvPr id="104859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53C9628-405C-4B2C-9E55-EC4650A35DC4}" type="slidenum">
              <a:rPr lang="en-US" altLang="en-US" smtClean="0"/>
              <a:pPr>
                <a:buFontTx/>
                <a:buNone/>
              </a:pPr>
              <a:t>9</a:t>
            </a:fld>
            <a:endParaRPr lang="en-US" altLang="en-US"/>
          </a:p>
        </p:txBody>
      </p:sp>
      <p:sp>
        <p:nvSpPr>
          <p:cNvPr id="1048597" name="Rectangle 1"/>
          <p:cNvSpPr/>
          <p:nvPr/>
        </p:nvSpPr>
        <p:spPr>
          <a:xfrm>
            <a:off x="381110" y="797511"/>
            <a:ext cx="8457978" cy="5447645"/>
          </a:xfrm>
          <a:prstGeom prst="rect">
            <a:avLst/>
          </a:prstGeom>
        </p:spPr>
        <p:txBody>
          <a:bodyPr wrap="square">
            <a:spAutoFit/>
          </a:bodyPr>
          <a:lstStyle/>
          <a:p>
            <a:pPr algn="just"/>
            <a:r>
              <a:rPr lang="en-US" b="1" dirty="0">
                <a:latin typeface="+mn-lt"/>
              </a:rPr>
              <a:t>Hardware Specifications:</a:t>
            </a:r>
          </a:p>
          <a:p>
            <a:pPr algn="just"/>
            <a:endParaRPr lang="en-US" sz="2000" dirty="0">
              <a:latin typeface="+mn-lt"/>
            </a:endParaRPr>
          </a:p>
          <a:p>
            <a:pPr algn="just"/>
            <a:r>
              <a:rPr lang="en-US" sz="2000" dirty="0">
                <a:latin typeface="+mn-lt"/>
              </a:rPr>
              <a:t>Raspberry Pi: A Raspberry Pi device, designed for educational purposes, that expands the Raspberry Pi's GPIO pins to allow interface with and control of LEDs, switches, analog signals, sensors and other devices.</a:t>
            </a:r>
          </a:p>
          <a:p>
            <a:pPr algn="just"/>
            <a:r>
              <a:rPr lang="en-US" sz="2000" dirty="0">
                <a:latin typeface="+mn-lt"/>
              </a:rPr>
              <a:t> </a:t>
            </a:r>
          </a:p>
          <a:p>
            <a:pPr algn="just"/>
            <a:r>
              <a:rPr lang="en-US" b="1" dirty="0">
                <a:latin typeface="+mn-lt"/>
              </a:rPr>
              <a:t>Software Specifications:</a:t>
            </a:r>
          </a:p>
          <a:p>
            <a:pPr algn="just"/>
            <a:endParaRPr lang="en-US" sz="2000" b="1" dirty="0">
              <a:latin typeface="+mn-lt"/>
            </a:endParaRPr>
          </a:p>
          <a:p>
            <a:pPr marL="457200" indent="-457200" algn="just">
              <a:buFont typeface="+mj-lt"/>
              <a:buAutoNum type="arabicPeriod"/>
            </a:pPr>
            <a:r>
              <a:rPr lang="en-US" sz="2000" b="1" dirty="0">
                <a:latin typeface="+mn-lt"/>
              </a:rPr>
              <a:t>Raspberry OS</a:t>
            </a:r>
            <a:r>
              <a:rPr lang="en-US" sz="2000" dirty="0">
                <a:latin typeface="+mn-lt"/>
              </a:rPr>
              <a:t>: Raspbian is the operating system for Raspberry Pi. Raspbian is highly optimized for the Raspberry Pi line's low-performance.</a:t>
            </a:r>
          </a:p>
          <a:p>
            <a:pPr marL="457200" indent="-457200" algn="just">
              <a:buFont typeface="+mj-lt"/>
              <a:buAutoNum type="arabicPeriod"/>
            </a:pPr>
            <a:r>
              <a:rPr lang="en-US" sz="2000" b="1" dirty="0">
                <a:latin typeface="+mn-lt"/>
              </a:rPr>
              <a:t>Adafruit.io</a:t>
            </a:r>
            <a:r>
              <a:rPr lang="en-US" sz="2000" dirty="0">
                <a:latin typeface="+mn-lt"/>
              </a:rPr>
              <a:t>: It is one of the IoT company which provides cloud service to raspberry pi and is used for building and flashing code</a:t>
            </a:r>
          </a:p>
          <a:p>
            <a:pPr marL="457200" indent="-457200" algn="just">
              <a:buFont typeface="+mj-lt"/>
              <a:buAutoNum type="arabicPeriod"/>
            </a:pPr>
            <a:r>
              <a:rPr lang="en-US" sz="2000" b="1" dirty="0">
                <a:latin typeface="+mn-lt"/>
              </a:rPr>
              <a:t>IFTTT</a:t>
            </a:r>
            <a:r>
              <a:rPr lang="en-US" sz="2000" dirty="0">
                <a:latin typeface="+mn-lt"/>
              </a:rPr>
              <a:t>: “If this then that” is a website which is used as a server between Raspberry Pi and Adafruit.io.</a:t>
            </a:r>
          </a:p>
          <a:p>
            <a:pPr algn="just"/>
            <a:r>
              <a:rPr lang="en-US" sz="2000" dirty="0">
                <a:latin typeface="+mn-lt"/>
              </a:rPr>
              <a:t>Setting up raspberry with </a:t>
            </a:r>
            <a:r>
              <a:rPr lang="en-US" sz="2000" dirty="0" err="1">
                <a:latin typeface="+mn-lt"/>
              </a:rPr>
              <a:t>raspbian</a:t>
            </a:r>
            <a:r>
              <a:rPr lang="en-US" sz="2000" dirty="0">
                <a:latin typeface="+mn-lt"/>
              </a:rPr>
              <a:t> OS requires additional </a:t>
            </a:r>
            <a:r>
              <a:rPr lang="en-US" sz="2000" dirty="0" err="1">
                <a:latin typeface="+mn-lt"/>
              </a:rPr>
              <a:t>softwares</a:t>
            </a:r>
            <a:r>
              <a:rPr lang="en-US" sz="2000" dirty="0">
                <a:latin typeface="+mn-lt"/>
              </a:rPr>
              <a:t> and </a:t>
            </a:r>
            <a:r>
              <a:rPr lang="en-US" sz="2000" dirty="0" err="1">
                <a:latin typeface="+mn-lt"/>
              </a:rPr>
              <a:t>hardwares</a:t>
            </a:r>
            <a:r>
              <a:rPr lang="en-US" sz="2000" dirty="0">
                <a:latin typeface="+mn-lt"/>
              </a:rPr>
              <a:t>.</a:t>
            </a:r>
          </a:p>
          <a:p>
            <a:pPr algn="just"/>
            <a:endParaRPr lang="en-US" sz="2000" b="0" i="0" dirty="0">
              <a:effectLst/>
              <a:latin typeface="+mn-lt"/>
            </a:endParaRP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1864</Words>
  <Application>Microsoft Office PowerPoint</Application>
  <PresentationFormat>On-screen Show (4:3)</PresentationFormat>
  <Paragraphs>181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Times New Roman</vt:lpstr>
      <vt:lpstr>Wingdings</vt:lpstr>
      <vt:lpstr>2_Default Design</vt:lpstr>
      <vt:lpstr>“Google Assistant based Home Automation using IOT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creator>Phani.S</dc:creator>
  <cp:lastModifiedBy>Anand</cp:lastModifiedBy>
  <cp:revision>10</cp:revision>
  <dcterms:created xsi:type="dcterms:W3CDTF">2006-03-20T23:54:45Z</dcterms:created>
  <dcterms:modified xsi:type="dcterms:W3CDTF">2020-08-11T09:38:36Z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