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0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1/13/2017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4038600" y="38527"/>
            <a:ext cx="838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Enum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838200"/>
            <a:ext cx="3590925" cy="27432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7" name="Rounded Rectangular Callout 6"/>
          <p:cNvSpPr/>
          <p:nvPr/>
        </p:nvSpPr>
        <p:spPr>
          <a:xfrm>
            <a:off x="4057650" y="609600"/>
            <a:ext cx="4781550" cy="2085975"/>
          </a:xfrm>
          <a:prstGeom prst="wedgeRoundRectCallout">
            <a:avLst>
              <a:gd name="adj1" fmla="val -81507"/>
              <a:gd name="adj2" fmla="val 21832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v"/>
            </a:pPr>
            <a:r>
              <a:rPr lang="en-US" sz="1100" dirty="0" smtClean="0"/>
              <a:t>We </a:t>
            </a:r>
            <a:r>
              <a:rPr lang="en-US" sz="1100" dirty="0"/>
              <a:t>can add fields to a Java </a:t>
            </a:r>
            <a:r>
              <a:rPr lang="en-US" sz="1100" b="1" dirty="0"/>
              <a:t>enum</a:t>
            </a:r>
            <a:r>
              <a:rPr lang="en-US" sz="1100" dirty="0"/>
              <a:t>. Thus, each constant </a:t>
            </a:r>
            <a:r>
              <a:rPr lang="en-US" sz="1100" b="1" dirty="0"/>
              <a:t>enum</a:t>
            </a:r>
            <a:r>
              <a:rPr lang="en-US" sz="1100" dirty="0"/>
              <a:t> value gets these fields. The field values must be supplied to the constructor of the </a:t>
            </a:r>
            <a:r>
              <a:rPr lang="en-US" sz="1100" b="1" dirty="0"/>
              <a:t>enum</a:t>
            </a:r>
            <a:r>
              <a:rPr lang="en-US" sz="1100" dirty="0"/>
              <a:t> when defining the constants. </a:t>
            </a:r>
            <a:endParaRPr lang="en-US" sz="1100" dirty="0" smtClean="0"/>
          </a:p>
          <a:p>
            <a:pPr marL="171450" indent="-171450">
              <a:buFont typeface="Wingdings" pitchFamily="2" charset="2"/>
              <a:buChar char="v"/>
            </a:pPr>
            <a:endParaRPr lang="en-US" sz="1100" dirty="0"/>
          </a:p>
          <a:p>
            <a:pPr marL="171450" indent="-171450">
              <a:buFont typeface="Wingdings" pitchFamily="2" charset="2"/>
              <a:buChar char="v"/>
            </a:pPr>
            <a:r>
              <a:rPr lang="en-US" sz="1100" dirty="0"/>
              <a:t>Notice how the Java </a:t>
            </a:r>
            <a:r>
              <a:rPr lang="en-US" sz="1100" b="1" dirty="0"/>
              <a:t>enum</a:t>
            </a:r>
            <a:r>
              <a:rPr lang="en-US" sz="1100" dirty="0"/>
              <a:t> in the example above has a constructor which takes an </a:t>
            </a:r>
            <a:r>
              <a:rPr lang="en-US" sz="1100" dirty="0"/>
              <a:t>int</a:t>
            </a:r>
            <a:r>
              <a:rPr lang="en-US" sz="1100" dirty="0"/>
              <a:t>. The </a:t>
            </a:r>
            <a:r>
              <a:rPr lang="en-US" sz="1100" b="1" dirty="0"/>
              <a:t>enum</a:t>
            </a:r>
            <a:r>
              <a:rPr lang="en-US" sz="1100" dirty="0"/>
              <a:t> constructor sets the </a:t>
            </a:r>
            <a:r>
              <a:rPr lang="en-US" sz="1100" dirty="0"/>
              <a:t>int</a:t>
            </a:r>
            <a:r>
              <a:rPr lang="en-US" sz="1100" dirty="0"/>
              <a:t> field. When the constant </a:t>
            </a:r>
            <a:r>
              <a:rPr lang="en-US" sz="1100" b="1" dirty="0"/>
              <a:t>enum</a:t>
            </a:r>
            <a:r>
              <a:rPr lang="en-US" sz="1100" dirty="0"/>
              <a:t> values are defined, an </a:t>
            </a:r>
            <a:r>
              <a:rPr lang="en-US" sz="1100" dirty="0"/>
              <a:t>int</a:t>
            </a:r>
            <a:r>
              <a:rPr lang="en-US" sz="1100" dirty="0"/>
              <a:t> value is passed to the </a:t>
            </a:r>
            <a:r>
              <a:rPr lang="en-US" sz="1100" b="1" dirty="0"/>
              <a:t>enum</a:t>
            </a:r>
            <a:r>
              <a:rPr lang="en-US" sz="1100" dirty="0"/>
              <a:t> constructor</a:t>
            </a:r>
            <a:r>
              <a:rPr lang="en-US" sz="1100" dirty="0" smtClean="0"/>
              <a:t>.</a:t>
            </a:r>
          </a:p>
          <a:p>
            <a:pPr marL="171450" indent="-171450">
              <a:buFont typeface="Wingdings" pitchFamily="2" charset="2"/>
              <a:buChar char="v"/>
            </a:pPr>
            <a:endParaRPr lang="en-US" sz="1100" dirty="0"/>
          </a:p>
          <a:p>
            <a:pPr marL="171450" indent="-171450">
              <a:buFont typeface="Wingdings" pitchFamily="2" charset="2"/>
              <a:buChar char="v"/>
            </a:pPr>
            <a:r>
              <a:rPr lang="en-US" sz="1100" dirty="0"/>
              <a:t>The </a:t>
            </a:r>
            <a:r>
              <a:rPr lang="en-US" sz="1100" b="1" dirty="0" smtClean="0"/>
              <a:t>enum</a:t>
            </a:r>
            <a:r>
              <a:rPr lang="en-US" sz="1100" dirty="0"/>
              <a:t> constructor must be either </a:t>
            </a:r>
            <a:r>
              <a:rPr lang="en-US" sz="1100" dirty="0"/>
              <a:t>private</a:t>
            </a:r>
            <a:r>
              <a:rPr lang="en-US" sz="1100" dirty="0"/>
              <a:t> or package scope (default). You cannot use </a:t>
            </a:r>
            <a:r>
              <a:rPr lang="en-US" sz="1100" dirty="0"/>
              <a:t>public</a:t>
            </a:r>
            <a:r>
              <a:rPr lang="en-US" sz="1100" dirty="0"/>
              <a:t> or </a:t>
            </a:r>
            <a:r>
              <a:rPr lang="en-US" sz="1100" dirty="0"/>
              <a:t>protected</a:t>
            </a:r>
            <a:r>
              <a:rPr lang="en-US" sz="1100" dirty="0"/>
              <a:t> constructors for a Java </a:t>
            </a:r>
            <a:r>
              <a:rPr lang="en-US" sz="1100" b="1" dirty="0"/>
              <a:t>enum</a:t>
            </a:r>
            <a:r>
              <a:rPr lang="en-US" sz="1100" dirty="0"/>
              <a:t>.</a:t>
            </a:r>
            <a:endParaRPr lang="en-US" sz="11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4191000" y="2949702"/>
            <a:ext cx="4724400" cy="2003298"/>
          </a:xfrm>
          <a:prstGeom prst="wedgeRoundRectCallout">
            <a:avLst>
              <a:gd name="adj1" fmla="val -88125"/>
              <a:gd name="adj2" fmla="val -71206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v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v"/>
            </a:pPr>
            <a:endParaRPr lang="en-US" sz="1200" dirty="0"/>
          </a:p>
          <a:p>
            <a:pPr marL="171450" indent="-171450">
              <a:buFont typeface="Wingdings" pitchFamily="2" charset="2"/>
              <a:buChar char="v"/>
            </a:pPr>
            <a:r>
              <a:rPr lang="en-US" sz="1200" dirty="0" smtClean="0"/>
              <a:t>We </a:t>
            </a:r>
            <a:r>
              <a:rPr lang="en-US" sz="1200" dirty="0"/>
              <a:t>can add methods to a Java </a:t>
            </a:r>
            <a:r>
              <a:rPr lang="en-US" sz="1200" b="1" dirty="0"/>
              <a:t>enum</a:t>
            </a:r>
            <a:r>
              <a:rPr lang="en-US" sz="1200" dirty="0"/>
              <a:t> </a:t>
            </a:r>
            <a:r>
              <a:rPr lang="en-US" sz="1200" dirty="0" smtClean="0"/>
              <a:t>too</a:t>
            </a:r>
          </a:p>
          <a:p>
            <a:pPr marL="171450" indent="-171450">
              <a:buFont typeface="Wingdings" pitchFamily="2" charset="2"/>
              <a:buChar char="v"/>
            </a:pPr>
            <a:endParaRPr lang="en-US" sz="1200" dirty="0"/>
          </a:p>
          <a:p>
            <a:pPr marL="171450" indent="-171450">
              <a:buFont typeface="Wingdings" pitchFamily="2" charset="2"/>
              <a:buChar char="v"/>
            </a:pPr>
            <a:r>
              <a:rPr lang="en-US" sz="1200" dirty="0" smtClean="0"/>
              <a:t>We </a:t>
            </a:r>
            <a:r>
              <a:rPr lang="en-US" sz="1200" dirty="0"/>
              <a:t>call an </a:t>
            </a:r>
            <a:r>
              <a:rPr lang="en-US" sz="1200" b="1" dirty="0"/>
              <a:t>enum</a:t>
            </a:r>
            <a:r>
              <a:rPr lang="en-US" sz="1200" dirty="0"/>
              <a:t> method via a reference to one of the constant </a:t>
            </a:r>
            <a:r>
              <a:rPr lang="en-US" sz="1200" dirty="0"/>
              <a:t>values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C00000"/>
                </a:solidFill>
              </a:rPr>
              <a:t>Level </a:t>
            </a:r>
            <a:r>
              <a:rPr lang="en-US" sz="1200" dirty="0">
                <a:solidFill>
                  <a:srgbClr val="C00000"/>
                </a:solidFill>
              </a:rPr>
              <a:t>level</a:t>
            </a:r>
            <a:r>
              <a:rPr lang="en-US" sz="1200" dirty="0">
                <a:solidFill>
                  <a:srgbClr val="C00000"/>
                </a:solidFill>
              </a:rPr>
              <a:t> = </a:t>
            </a:r>
            <a:r>
              <a:rPr lang="en-US" sz="1200" dirty="0">
                <a:solidFill>
                  <a:srgbClr val="C00000"/>
                </a:solidFill>
              </a:rPr>
              <a:t>Level.HIGH</a:t>
            </a:r>
            <a:r>
              <a:rPr lang="en-US" sz="1200" dirty="0">
                <a:solidFill>
                  <a:srgbClr val="C00000"/>
                </a:solidFill>
              </a:rPr>
              <a:t>; </a:t>
            </a:r>
            <a:endParaRPr lang="en-US" sz="1200" dirty="0" smtClean="0">
              <a:solidFill>
                <a:srgbClr val="C00000"/>
              </a:solidFill>
            </a:endParaRPr>
          </a:p>
          <a:p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 smtClean="0">
                <a:solidFill>
                  <a:srgbClr val="C00000"/>
                </a:solidFill>
              </a:rPr>
              <a:t>    </a:t>
            </a:r>
            <a:r>
              <a:rPr lang="en-US" sz="1200" dirty="0" smtClean="0">
                <a:solidFill>
                  <a:srgbClr val="C00000"/>
                </a:solidFill>
              </a:rPr>
              <a:t>System.out.println</a:t>
            </a:r>
            <a:r>
              <a:rPr lang="en-US" sz="1200" dirty="0" smtClean="0">
                <a:solidFill>
                  <a:srgbClr val="C00000"/>
                </a:solidFill>
              </a:rPr>
              <a:t>(</a:t>
            </a:r>
            <a:r>
              <a:rPr lang="en-US" sz="1200" dirty="0" smtClean="0">
                <a:solidFill>
                  <a:srgbClr val="C00000"/>
                </a:solidFill>
              </a:rPr>
              <a:t>level.getLevelCode</a:t>
            </a:r>
            <a:r>
              <a:rPr lang="en-US" sz="1200" dirty="0" smtClean="0">
                <a:solidFill>
                  <a:srgbClr val="C00000"/>
                </a:solidFill>
              </a:rPr>
              <a:t>());</a:t>
            </a:r>
            <a:br>
              <a:rPr lang="en-US" sz="1200" dirty="0" smtClean="0">
                <a:solidFill>
                  <a:srgbClr val="C00000"/>
                </a:solidFill>
              </a:rPr>
            </a:br>
            <a:r>
              <a:rPr lang="en-US" sz="1200" smtClean="0"/>
              <a:t/>
            </a:r>
            <a:br>
              <a:rPr lang="en-US" sz="1200" smtClean="0"/>
            </a:br>
            <a:r>
              <a:rPr lang="en-US" sz="1200" smtClean="0"/>
              <a:t>     This </a:t>
            </a:r>
            <a:r>
              <a:rPr lang="en-US" sz="1200" dirty="0"/>
              <a:t>code would print out the value </a:t>
            </a:r>
            <a:r>
              <a:rPr lang="en-US" sz="1200" dirty="0"/>
              <a:t>3</a:t>
            </a:r>
            <a:r>
              <a:rPr lang="en-US" sz="1200" dirty="0"/>
              <a:t> which is the value </a:t>
            </a:r>
            <a:r>
              <a:rPr lang="en-US" sz="1200"/>
              <a:t>of </a:t>
            </a:r>
            <a:r>
              <a:rPr lang="en-US" sz="1200" smtClean="0"/>
              <a:t>           the</a:t>
            </a:r>
            <a:r>
              <a:rPr lang="en-US" sz="1200" dirty="0"/>
              <a:t> </a:t>
            </a:r>
            <a:r>
              <a:rPr lang="en-US" sz="1200" dirty="0"/>
              <a:t>levelCode</a:t>
            </a:r>
            <a:r>
              <a:rPr lang="en-US" sz="1200" dirty="0"/>
              <a:t> field for the </a:t>
            </a:r>
            <a:r>
              <a:rPr lang="en-US" sz="1200" b="1" dirty="0"/>
              <a:t>enum</a:t>
            </a:r>
            <a:r>
              <a:rPr lang="en-US" sz="1200" dirty="0"/>
              <a:t> constant </a:t>
            </a:r>
            <a:r>
              <a:rPr lang="en-US" sz="1200" dirty="0"/>
              <a:t>HIGH</a:t>
            </a:r>
            <a:r>
              <a:rPr lang="en-US" sz="1200" dirty="0"/>
              <a:t>.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	</a:t>
            </a:r>
            <a:r>
              <a:rPr lang="en-US" sz="1200" dirty="0"/>
              <a:t/>
            </a:r>
            <a:br>
              <a:rPr lang="en-US" sz="1200" dirty="0"/>
            </a:b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86994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79896</TotalTime>
  <Words>62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8180</cp:revision>
  <dcterms:created xsi:type="dcterms:W3CDTF">2006-08-16T00:00:00Z</dcterms:created>
  <dcterms:modified xsi:type="dcterms:W3CDTF">2017-01-13T07:33:35Z</dcterms:modified>
</cp:coreProperties>
</file>