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1" r:id="rId2"/>
    <p:sldId id="432" r:id="rId3"/>
    <p:sldId id="430" r:id="rId4"/>
    <p:sldId id="43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2/27/2017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2568179"/>
            <a:ext cx="1676400" cy="828675"/>
          </a:xfrm>
          <a:prstGeom prst="rect">
            <a:avLst/>
          </a:prstGeom>
          <a:ln/>
        </p:spPr>
        <p:style>
          <a:lnRef idx="1">
            <a:schemeClr val="accent5"/>
          </a:lnRef>
          <a:fillRef idx="2">
            <a:schemeClr val="accent5"/>
          </a:fillRef>
          <a:effectRef idx="1">
            <a:schemeClr val="accent5"/>
          </a:effectRef>
          <a:fontRef idx="minor">
            <a:schemeClr val="dk1"/>
          </a:fontRef>
        </p:style>
      </p:pic>
      <p:sp>
        <p:nvSpPr>
          <p:cNvPr id="5" name="Folded Corner 4"/>
          <p:cNvSpPr/>
          <p:nvPr/>
        </p:nvSpPr>
        <p:spPr>
          <a:xfrm>
            <a:off x="3429000" y="1313260"/>
            <a:ext cx="4724400" cy="2388394"/>
          </a:xfrm>
          <a:prstGeom prst="foldedCorner">
            <a:avLst/>
          </a:prstGeom>
          <a:ln w="3175"/>
        </p:spPr>
        <p:style>
          <a:lnRef idx="2">
            <a:schemeClr val="accent6"/>
          </a:lnRef>
          <a:fillRef idx="1">
            <a:schemeClr val="lt1"/>
          </a:fillRef>
          <a:effectRef idx="0">
            <a:schemeClr val="accent6"/>
          </a:effectRef>
          <a:fontRef idx="minor">
            <a:schemeClr val="dk1"/>
          </a:fontRef>
        </p:style>
        <p:txBody>
          <a:bodyPr rtlCol="0" anchor="ctr"/>
          <a:lstStyle/>
          <a:p>
            <a:r>
              <a:rPr lang="en-US" sz="1200" dirty="0"/>
              <a:t> </a:t>
            </a:r>
            <a:endParaRPr lang="en-US" sz="1200" dirty="0" smtClean="0"/>
          </a:p>
          <a:p>
            <a:pPr marL="285750" indent="-285750">
              <a:buFont typeface="Wingdings" pitchFamily="2" charset="2"/>
              <a:buChar char="ü"/>
            </a:pPr>
            <a:endParaRPr lang="en-US" sz="1200" dirty="0"/>
          </a:p>
          <a:p>
            <a:pPr marL="285750" indent="-285750">
              <a:buFont typeface="Wingdings" pitchFamily="2" charset="2"/>
              <a:buChar char="ü"/>
            </a:pPr>
            <a:endParaRPr lang="en-US" sz="1200" dirty="0" smtClean="0"/>
          </a:p>
          <a:p>
            <a:pPr marL="285750" indent="-285750">
              <a:buFont typeface="Wingdings" pitchFamily="2" charset="2"/>
              <a:buChar char="ü"/>
            </a:pPr>
            <a:r>
              <a:rPr lang="en-US" sz="1200" dirty="0" smtClean="0"/>
              <a:t>An </a:t>
            </a:r>
            <a:r>
              <a:rPr lang="en-US" sz="1200" dirty="0"/>
              <a:t>interface which has only one abstract method is called functional interface. Java provides an anotation </a:t>
            </a:r>
            <a:r>
              <a:rPr lang="en-US" sz="1200" b="1" dirty="0">
                <a:solidFill>
                  <a:srgbClr val="C00000"/>
                </a:solidFill>
              </a:rPr>
              <a:t>@</a:t>
            </a:r>
            <a:r>
              <a:rPr lang="en-US" sz="1200" b="1" i="1" dirty="0">
                <a:solidFill>
                  <a:srgbClr val="C00000"/>
                </a:solidFill>
              </a:rPr>
              <a:t>FunctionalInterface</a:t>
            </a:r>
            <a:r>
              <a:rPr lang="en-US" sz="1200" dirty="0"/>
              <a:t>, which is used to declare an interface as functional interface</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Lambda expression provides implementation of </a:t>
            </a:r>
            <a:r>
              <a:rPr lang="en-US" sz="1200" i="1" dirty="0"/>
              <a:t>functional interface</a:t>
            </a:r>
            <a:r>
              <a:rPr lang="en-US" sz="1200" dirty="0" smtClean="0"/>
              <a:t>.</a:t>
            </a:r>
            <a:br>
              <a:rPr lang="en-US" sz="1200" dirty="0" smtClean="0"/>
            </a:br>
            <a:endParaRPr lang="en-US" sz="1200" dirty="0" smtClean="0"/>
          </a:p>
          <a:p>
            <a:pPr marL="285750" indent="-285750">
              <a:buFont typeface="Wingdings" pitchFamily="2" charset="2"/>
              <a:buChar char="ü"/>
            </a:pPr>
            <a:r>
              <a:rPr lang="en-US" sz="1200" dirty="0"/>
              <a:t> </a:t>
            </a:r>
            <a:r>
              <a:rPr lang="en-US" sz="1200" dirty="0" smtClean="0"/>
              <a:t>Why we use </a:t>
            </a:r>
            <a:r>
              <a:rPr lang="en-US" sz="1200" dirty="0"/>
              <a:t>Lambda </a:t>
            </a:r>
            <a:r>
              <a:rPr lang="en-US" sz="1200" dirty="0" smtClean="0"/>
              <a:t>Expression?</a:t>
            </a:r>
            <a:br>
              <a:rPr lang="en-US" sz="1200" dirty="0" smtClean="0"/>
            </a:br>
            <a:endParaRPr lang="en-US" sz="1200" dirty="0"/>
          </a:p>
          <a:p>
            <a:r>
              <a:rPr lang="en-US" sz="1200" dirty="0" smtClean="0"/>
              <a:t>	1.To </a:t>
            </a:r>
            <a:r>
              <a:rPr lang="en-US" sz="1200" dirty="0"/>
              <a:t>provide the implementation of Functional interface.</a:t>
            </a:r>
          </a:p>
          <a:p>
            <a:r>
              <a:rPr lang="en-US" sz="1200" dirty="0" smtClean="0"/>
              <a:t>	2.Less </a:t>
            </a:r>
            <a:r>
              <a:rPr lang="en-US" sz="1200" dirty="0"/>
              <a:t>coding.</a:t>
            </a:r>
          </a:p>
          <a:p>
            <a:pPr marL="285750" indent="-285750">
              <a:buFont typeface="Wingdings" pitchFamily="2" charset="2"/>
              <a:buChar char="ü"/>
            </a:pPr>
            <a:endParaRPr lang="en-US" sz="1200" dirty="0"/>
          </a:p>
        </p:txBody>
      </p:sp>
      <p:cxnSp>
        <p:nvCxnSpPr>
          <p:cNvPr id="7" name="Straight Arrow Connector 6"/>
          <p:cNvCxnSpPr>
            <a:stCxn id="1026" idx="3"/>
          </p:cNvCxnSpPr>
          <p:nvPr/>
        </p:nvCxnSpPr>
        <p:spPr>
          <a:xfrm flipV="1">
            <a:off x="2698750" y="2711054"/>
            <a:ext cx="730250" cy="2714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652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Flowchart: Terminator 5"/>
          <p:cNvSpPr/>
          <p:nvPr/>
        </p:nvSpPr>
        <p:spPr>
          <a:xfrm>
            <a:off x="2790825" y="1219200"/>
            <a:ext cx="3276600" cy="609600"/>
          </a:xfrm>
          <a:prstGeom prst="flowChartTerminator">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(argument-list) -&gt; {body}  </a:t>
            </a:r>
          </a:p>
        </p:txBody>
      </p:sp>
      <p:sp>
        <p:nvSpPr>
          <p:cNvPr id="8" name="Rectangle 7"/>
          <p:cNvSpPr/>
          <p:nvPr/>
        </p:nvSpPr>
        <p:spPr>
          <a:xfrm>
            <a:off x="3368065" y="878443"/>
            <a:ext cx="2122119"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Java Lambda Expression Syntax</a:t>
            </a:r>
          </a:p>
        </p:txBody>
      </p:sp>
      <p:sp>
        <p:nvSpPr>
          <p:cNvPr id="9" name="Rectangle 8"/>
          <p:cNvSpPr/>
          <p:nvPr/>
        </p:nvSpPr>
        <p:spPr>
          <a:xfrm>
            <a:off x="2162175" y="2286000"/>
            <a:ext cx="4572000" cy="1754326"/>
          </a:xfrm>
          <a:prstGeom prst="rect">
            <a:avLst/>
          </a:prstGeom>
          <a:ln w="3175"/>
        </p:spPr>
        <p:style>
          <a:lnRef idx="2">
            <a:schemeClr val="accent2"/>
          </a:lnRef>
          <a:fillRef idx="1">
            <a:schemeClr val="lt1"/>
          </a:fillRef>
          <a:effectRef idx="0">
            <a:schemeClr val="accent2"/>
          </a:effectRef>
          <a:fontRef idx="minor">
            <a:schemeClr val="dk1"/>
          </a:fontRef>
        </p:style>
        <p:txBody>
          <a:bodyPr>
            <a:spAutoFit/>
          </a:bodyPr>
          <a:lstStyle/>
          <a:p>
            <a:r>
              <a:rPr lang="en-US" sz="1200" dirty="0"/>
              <a:t>Java lambda expression is consisted of three components.</a:t>
            </a:r>
          </a:p>
          <a:p>
            <a:endParaRPr lang="en-US" sz="1200" b="1" dirty="0" smtClean="0"/>
          </a:p>
          <a:p>
            <a:r>
              <a:rPr lang="en-US" sz="1200" b="1" dirty="0" smtClean="0"/>
              <a:t>1) </a:t>
            </a:r>
            <a:r>
              <a:rPr lang="en-US" sz="1200" b="1" dirty="0"/>
              <a:t>Argument-list:</a:t>
            </a:r>
            <a:r>
              <a:rPr lang="en-US" sz="1200" dirty="0"/>
              <a:t> It can be empty or non-empty as well.</a:t>
            </a:r>
          </a:p>
          <a:p>
            <a:endParaRPr lang="en-US" sz="1200" b="1" dirty="0" smtClean="0"/>
          </a:p>
          <a:p>
            <a:r>
              <a:rPr lang="en-US" sz="1200" b="1" dirty="0" smtClean="0"/>
              <a:t>2</a:t>
            </a:r>
            <a:r>
              <a:rPr lang="en-US" sz="1200" b="1" dirty="0"/>
              <a:t>) Arrow-token:</a:t>
            </a:r>
            <a:r>
              <a:rPr lang="en-US" sz="1200" dirty="0"/>
              <a:t> It is used to link arguments-list and body of expression.</a:t>
            </a:r>
          </a:p>
          <a:p>
            <a:endParaRPr lang="en-US" sz="1200" b="1" dirty="0" smtClean="0"/>
          </a:p>
          <a:p>
            <a:r>
              <a:rPr lang="en-US" sz="1200" b="1" dirty="0" smtClean="0"/>
              <a:t>3</a:t>
            </a:r>
            <a:r>
              <a:rPr lang="en-US" sz="1200" b="1" dirty="0"/>
              <a:t>) Body:</a:t>
            </a:r>
            <a:r>
              <a:rPr lang="en-US" sz="1200" dirty="0"/>
              <a:t> It contains expressions and statements for lambda expression.</a:t>
            </a:r>
          </a:p>
        </p:txBody>
      </p:sp>
    </p:spTree>
    <p:extLst>
      <p:ext uri="{BB962C8B-B14F-4D97-AF65-F5344CB8AC3E}">
        <p14:creationId xmlns:p14="http://schemas.microsoft.com/office/powerpoint/2010/main" val="28724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19125"/>
            <a:ext cx="1676400" cy="828675"/>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828800"/>
            <a:ext cx="4657725" cy="2952750"/>
          </a:xfrm>
          <a:prstGeom prst="rect">
            <a:avLst/>
          </a:prstGeom>
          <a:ln/>
        </p:spPr>
        <p:style>
          <a:lnRef idx="1">
            <a:schemeClr val="accent5"/>
          </a:lnRef>
          <a:fillRef idx="2">
            <a:schemeClr val="accent5"/>
          </a:fillRef>
          <a:effectRef idx="1">
            <a:schemeClr val="accent5"/>
          </a:effectRef>
          <a:fontRef idx="minor">
            <a:schemeClr val="dk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2209800"/>
            <a:ext cx="3486150" cy="2324100"/>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Right Arrow 9"/>
          <p:cNvSpPr/>
          <p:nvPr/>
        </p:nvSpPr>
        <p:spPr>
          <a:xfrm>
            <a:off x="4953000" y="3048000"/>
            <a:ext cx="457200" cy="2571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460376" y="1600200"/>
            <a:ext cx="8378824" cy="1754326"/>
          </a:xfrm>
          <a:prstGeom prst="rect">
            <a:avLst/>
          </a:prstGeom>
          <a:ln w="3175"/>
        </p:spPr>
        <p:style>
          <a:lnRef idx="2">
            <a:schemeClr val="accent2"/>
          </a:lnRef>
          <a:fillRef idx="1">
            <a:schemeClr val="lt1"/>
          </a:fillRef>
          <a:effectRef idx="0">
            <a:schemeClr val="accent2"/>
          </a:effectRef>
          <a:fontRef idx="minor">
            <a:schemeClr val="dk1"/>
          </a:fontRef>
        </p:style>
        <p:txBody>
          <a:bodyPr wrap="square">
            <a:spAutoFit/>
          </a:bodyPr>
          <a:lstStyle/>
          <a:p>
            <a:pPr marL="171450" indent="-171450">
              <a:buFont typeface="Wingdings" pitchFamily="2" charset="2"/>
              <a:buChar char="ü"/>
            </a:pPr>
            <a:r>
              <a:rPr lang="en-US" sz="1200"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 Before lambda expression, anonymous inner class was the only option to implement the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other words, we can say it is a replacement of java inner anonymous class. Java lambda expression is treated as a function, so compiler does not create .class file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Java lambda expression can be used in the collection framework. It provides efficient and concise way to iterate, filter and </a:t>
            </a:r>
            <a:r>
              <a:rPr lang="en-US" sz="1200"/>
              <a:t>fetch </a:t>
            </a:r>
            <a:r>
              <a:rPr lang="en-US" sz="1200" smtClean="0"/>
              <a:t>data.</a:t>
            </a:r>
            <a:endParaRPr lang="en-US" sz="1200" dirty="0"/>
          </a:p>
        </p:txBody>
      </p:sp>
    </p:spTree>
    <p:extLst>
      <p:ext uri="{BB962C8B-B14F-4D97-AF65-F5344CB8AC3E}">
        <p14:creationId xmlns:p14="http://schemas.microsoft.com/office/powerpoint/2010/main" val="11368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80016</TotalTime>
  <Words>166</Words>
  <Application>Microsoft Office PowerPoint</Application>
  <PresentationFormat>Custom</PresentationFormat>
  <Paragraphs>31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8242</cp:revision>
  <dcterms:created xsi:type="dcterms:W3CDTF">2006-08-16T00:00:00Z</dcterms:created>
  <dcterms:modified xsi:type="dcterms:W3CDTF">2017-02-27T13:45:15Z</dcterms:modified>
</cp:coreProperties>
</file>