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6"/>
  </p:notesMasterIdLst>
  <p:sldIdLst>
    <p:sldId id="431" r:id="rId2"/>
    <p:sldId id="432" r:id="rId3"/>
    <p:sldId id="430" r:id="rId4"/>
    <p:sldId id="433" r:id="rId5"/>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38" autoAdjust="0"/>
    <p:restoredTop sz="86323" autoAdjust="0"/>
  </p:normalViewPr>
  <p:slideViewPr>
    <p:cSldViewPr>
      <p:cViewPr>
        <p:scale>
          <a:sx n="100" d="100"/>
          <a:sy n="100" d="100"/>
        </p:scale>
        <p:origin x="-642"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2/24/2017</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2/24/2017</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648075" y="9951"/>
            <a:ext cx="188595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Lambda Expressions</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2350" y="2568179"/>
            <a:ext cx="1676400" cy="828675"/>
          </a:xfrm>
          <a:prstGeom prst="rect">
            <a:avLst/>
          </a:prstGeom>
          <a:ln/>
        </p:spPr>
        <p:style>
          <a:lnRef idx="1">
            <a:schemeClr val="accent5"/>
          </a:lnRef>
          <a:fillRef idx="2">
            <a:schemeClr val="accent5"/>
          </a:fillRef>
          <a:effectRef idx="1">
            <a:schemeClr val="accent5"/>
          </a:effectRef>
          <a:fontRef idx="minor">
            <a:schemeClr val="dk1"/>
          </a:fontRef>
        </p:style>
      </p:pic>
      <p:sp>
        <p:nvSpPr>
          <p:cNvPr id="5" name="Folded Corner 4"/>
          <p:cNvSpPr/>
          <p:nvPr/>
        </p:nvSpPr>
        <p:spPr>
          <a:xfrm>
            <a:off x="3429000" y="1313260"/>
            <a:ext cx="4724400" cy="2388394"/>
          </a:xfrm>
          <a:prstGeom prst="foldedCorner">
            <a:avLst/>
          </a:prstGeom>
          <a:ln w="3175"/>
        </p:spPr>
        <p:style>
          <a:lnRef idx="2">
            <a:schemeClr val="accent6"/>
          </a:lnRef>
          <a:fillRef idx="1">
            <a:schemeClr val="lt1"/>
          </a:fillRef>
          <a:effectRef idx="0">
            <a:schemeClr val="accent6"/>
          </a:effectRef>
          <a:fontRef idx="minor">
            <a:schemeClr val="dk1"/>
          </a:fontRef>
        </p:style>
        <p:txBody>
          <a:bodyPr rtlCol="0" anchor="ctr"/>
          <a:lstStyle/>
          <a:p>
            <a:r>
              <a:rPr lang="en-US" sz="1200" dirty="0"/>
              <a:t> </a:t>
            </a:r>
            <a:endParaRPr lang="en-US" sz="1200" dirty="0" smtClean="0"/>
          </a:p>
          <a:p>
            <a:pPr marL="285750" indent="-285750">
              <a:buFont typeface="Wingdings" pitchFamily="2" charset="2"/>
              <a:buChar char="ü"/>
            </a:pPr>
            <a:endParaRPr lang="en-US" sz="1200" dirty="0"/>
          </a:p>
          <a:p>
            <a:pPr marL="285750" indent="-285750">
              <a:buFont typeface="Wingdings" pitchFamily="2" charset="2"/>
              <a:buChar char="ü"/>
            </a:pPr>
            <a:endParaRPr lang="en-US" sz="1200" dirty="0" smtClean="0"/>
          </a:p>
          <a:p>
            <a:pPr marL="285750" indent="-285750">
              <a:buFont typeface="Wingdings" pitchFamily="2" charset="2"/>
              <a:buChar char="ü"/>
            </a:pPr>
            <a:r>
              <a:rPr lang="en-US" sz="1200" dirty="0" smtClean="0"/>
              <a:t>An </a:t>
            </a:r>
            <a:r>
              <a:rPr lang="en-US" sz="1200" dirty="0"/>
              <a:t>interface which has only one abstract method is called functional interface. Java provides an </a:t>
            </a:r>
            <a:r>
              <a:rPr lang="en-US" sz="1200" dirty="0"/>
              <a:t>anotation</a:t>
            </a:r>
            <a:r>
              <a:rPr lang="en-US" sz="1200" dirty="0"/>
              <a:t> </a:t>
            </a:r>
            <a:r>
              <a:rPr lang="en-US" sz="1200" b="1" dirty="0">
                <a:solidFill>
                  <a:srgbClr val="C00000"/>
                </a:solidFill>
              </a:rPr>
              <a:t>@</a:t>
            </a:r>
            <a:r>
              <a:rPr lang="en-US" sz="1200" b="1" i="1" dirty="0">
                <a:solidFill>
                  <a:srgbClr val="C00000"/>
                </a:solidFill>
              </a:rPr>
              <a:t>FunctionalInterface</a:t>
            </a:r>
            <a:r>
              <a:rPr lang="en-US" sz="1200" dirty="0"/>
              <a:t>, which is used to declare an interface as functional interface</a:t>
            </a:r>
            <a:r>
              <a:rPr lang="en-US" sz="1200" dirty="0" smtClean="0"/>
              <a:t>.</a:t>
            </a:r>
          </a:p>
          <a:p>
            <a:pPr marL="285750" indent="-285750">
              <a:buFont typeface="Wingdings" pitchFamily="2" charset="2"/>
              <a:buChar char="ü"/>
            </a:pPr>
            <a:endParaRPr lang="en-US" sz="1200" dirty="0"/>
          </a:p>
          <a:p>
            <a:pPr marL="285750" indent="-285750">
              <a:buFont typeface="Wingdings" pitchFamily="2" charset="2"/>
              <a:buChar char="ü"/>
            </a:pPr>
            <a:r>
              <a:rPr lang="en-US" sz="1200" dirty="0"/>
              <a:t>Lambda expression provides implementation of </a:t>
            </a:r>
            <a:r>
              <a:rPr lang="en-US" sz="1200" i="1" dirty="0"/>
              <a:t>functional interface</a:t>
            </a:r>
            <a:r>
              <a:rPr lang="en-US" sz="1200" dirty="0" smtClean="0"/>
              <a:t>.</a:t>
            </a:r>
            <a:br>
              <a:rPr lang="en-US" sz="1200" dirty="0" smtClean="0"/>
            </a:br>
            <a:endParaRPr lang="en-US" sz="1200" dirty="0" smtClean="0"/>
          </a:p>
          <a:p>
            <a:pPr marL="285750" indent="-285750">
              <a:buFont typeface="Wingdings" pitchFamily="2" charset="2"/>
              <a:buChar char="ü"/>
            </a:pPr>
            <a:r>
              <a:rPr lang="en-US" sz="1200" dirty="0"/>
              <a:t> </a:t>
            </a:r>
            <a:r>
              <a:rPr lang="en-US" sz="1200" dirty="0" smtClean="0"/>
              <a:t>Why we use </a:t>
            </a:r>
            <a:r>
              <a:rPr lang="en-US" sz="1200" dirty="0"/>
              <a:t>Lambda </a:t>
            </a:r>
            <a:r>
              <a:rPr lang="en-US" sz="1200" dirty="0" smtClean="0"/>
              <a:t>Expression?</a:t>
            </a:r>
            <a:br>
              <a:rPr lang="en-US" sz="1200" dirty="0" smtClean="0"/>
            </a:br>
            <a:endParaRPr lang="en-US" sz="1200" dirty="0"/>
          </a:p>
          <a:p>
            <a:r>
              <a:rPr lang="en-US" sz="1200" dirty="0" smtClean="0"/>
              <a:t>	1.To </a:t>
            </a:r>
            <a:r>
              <a:rPr lang="en-US" sz="1200" dirty="0"/>
              <a:t>provide the implementation of Functional interface.</a:t>
            </a:r>
          </a:p>
          <a:p>
            <a:r>
              <a:rPr lang="en-US" sz="1200" dirty="0" smtClean="0"/>
              <a:t>	2.Less </a:t>
            </a:r>
            <a:r>
              <a:rPr lang="en-US" sz="1200" dirty="0"/>
              <a:t>coding.</a:t>
            </a:r>
          </a:p>
          <a:p>
            <a:pPr marL="285750" indent="-285750">
              <a:buFont typeface="Wingdings" pitchFamily="2" charset="2"/>
              <a:buChar char="ü"/>
            </a:pPr>
            <a:endParaRPr lang="en-US" sz="1200" dirty="0"/>
          </a:p>
        </p:txBody>
      </p:sp>
      <p:cxnSp>
        <p:nvCxnSpPr>
          <p:cNvPr id="7" name="Straight Arrow Connector 6"/>
          <p:cNvCxnSpPr>
            <a:stCxn id="1026" idx="3"/>
          </p:cNvCxnSpPr>
          <p:nvPr/>
        </p:nvCxnSpPr>
        <p:spPr>
          <a:xfrm flipV="1">
            <a:off x="2698750" y="2711054"/>
            <a:ext cx="730250" cy="271463"/>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536523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648075" y="9951"/>
            <a:ext cx="188595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Lambda Expressions</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Flowchart: Terminator 5"/>
          <p:cNvSpPr/>
          <p:nvPr/>
        </p:nvSpPr>
        <p:spPr>
          <a:xfrm>
            <a:off x="2790825" y="1219200"/>
            <a:ext cx="3276600" cy="609600"/>
          </a:xfrm>
          <a:prstGeom prst="flowChartTerminator">
            <a:avLst/>
          </a:prstGeom>
          <a:ln w="3175"/>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(argument-list) -&gt; {body}  </a:t>
            </a:r>
            <a:endParaRPr lang="en-US" dirty="0"/>
          </a:p>
        </p:txBody>
      </p:sp>
      <p:sp>
        <p:nvSpPr>
          <p:cNvPr id="8" name="Rectangle 7"/>
          <p:cNvSpPr/>
          <p:nvPr/>
        </p:nvSpPr>
        <p:spPr>
          <a:xfrm>
            <a:off x="3368065" y="878443"/>
            <a:ext cx="2122119" cy="276999"/>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r>
              <a:rPr lang="en-US" sz="1200" dirty="0"/>
              <a:t>Java Lambda Expression Syntax</a:t>
            </a:r>
          </a:p>
        </p:txBody>
      </p:sp>
      <p:sp>
        <p:nvSpPr>
          <p:cNvPr id="9" name="Rectangle 8"/>
          <p:cNvSpPr/>
          <p:nvPr/>
        </p:nvSpPr>
        <p:spPr>
          <a:xfrm>
            <a:off x="2162175" y="2286000"/>
            <a:ext cx="4572000" cy="1754326"/>
          </a:xfrm>
          <a:prstGeom prst="rect">
            <a:avLst/>
          </a:prstGeom>
          <a:ln w="3175"/>
        </p:spPr>
        <p:style>
          <a:lnRef idx="2">
            <a:schemeClr val="accent2"/>
          </a:lnRef>
          <a:fillRef idx="1">
            <a:schemeClr val="lt1"/>
          </a:fillRef>
          <a:effectRef idx="0">
            <a:schemeClr val="accent2"/>
          </a:effectRef>
          <a:fontRef idx="minor">
            <a:schemeClr val="dk1"/>
          </a:fontRef>
        </p:style>
        <p:txBody>
          <a:bodyPr>
            <a:spAutoFit/>
          </a:bodyPr>
          <a:lstStyle/>
          <a:p>
            <a:r>
              <a:rPr lang="en-US" sz="1200" dirty="0"/>
              <a:t>Java lambda expression is consisted of three components.</a:t>
            </a:r>
          </a:p>
          <a:p>
            <a:endParaRPr lang="en-US" sz="1200" b="1" dirty="0" smtClean="0"/>
          </a:p>
          <a:p>
            <a:r>
              <a:rPr lang="en-US" sz="1200" b="1" dirty="0" smtClean="0"/>
              <a:t>1) </a:t>
            </a:r>
            <a:r>
              <a:rPr lang="en-US" sz="1200" b="1" dirty="0"/>
              <a:t>Argument-list:</a:t>
            </a:r>
            <a:r>
              <a:rPr lang="en-US" sz="1200" dirty="0"/>
              <a:t> It can be empty or non-empty as well.</a:t>
            </a:r>
          </a:p>
          <a:p>
            <a:endParaRPr lang="en-US" sz="1200" b="1" dirty="0" smtClean="0"/>
          </a:p>
          <a:p>
            <a:r>
              <a:rPr lang="en-US" sz="1200" b="1" dirty="0" smtClean="0"/>
              <a:t>2</a:t>
            </a:r>
            <a:r>
              <a:rPr lang="en-US" sz="1200" b="1" dirty="0"/>
              <a:t>) Arrow-token:</a:t>
            </a:r>
            <a:r>
              <a:rPr lang="en-US" sz="1200" dirty="0"/>
              <a:t> It is used to link arguments-list and body of expression.</a:t>
            </a:r>
          </a:p>
          <a:p>
            <a:endParaRPr lang="en-US" sz="1200" b="1" dirty="0" smtClean="0"/>
          </a:p>
          <a:p>
            <a:r>
              <a:rPr lang="en-US" sz="1200" b="1" dirty="0" smtClean="0"/>
              <a:t>3</a:t>
            </a:r>
            <a:r>
              <a:rPr lang="en-US" sz="1200" b="1" dirty="0"/>
              <a:t>) Body:</a:t>
            </a:r>
            <a:r>
              <a:rPr lang="en-US" sz="1200" dirty="0"/>
              <a:t> It contains expressions and statements for lambda expression.</a:t>
            </a:r>
          </a:p>
        </p:txBody>
      </p:sp>
    </p:spTree>
    <p:extLst>
      <p:ext uri="{BB962C8B-B14F-4D97-AF65-F5344CB8AC3E}">
        <p14:creationId xmlns:p14="http://schemas.microsoft.com/office/powerpoint/2010/main" val="2872422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648075" y="9951"/>
            <a:ext cx="188595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Lambda Expressions</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619125"/>
            <a:ext cx="1676400" cy="828675"/>
          </a:xfrm>
          <a:prstGeom prst="rect">
            <a:avLst/>
          </a:prstGeom>
          <a:ln/>
        </p:spPr>
        <p:style>
          <a:lnRef idx="1">
            <a:schemeClr val="accent5"/>
          </a:lnRef>
          <a:fillRef idx="2">
            <a:schemeClr val="accent5"/>
          </a:fillRef>
          <a:effectRef idx="1">
            <a:schemeClr val="accent5"/>
          </a:effectRef>
          <a:fontRef idx="minor">
            <a:schemeClr val="dk1"/>
          </a:fontRef>
        </p:style>
      </p:pic>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75" y="1828800"/>
            <a:ext cx="4657725" cy="2952750"/>
          </a:xfrm>
          <a:prstGeom prst="rect">
            <a:avLst/>
          </a:prstGeom>
          <a:ln/>
        </p:spPr>
        <p:style>
          <a:lnRef idx="1">
            <a:schemeClr val="accent5"/>
          </a:lnRef>
          <a:fillRef idx="2">
            <a:schemeClr val="accent5"/>
          </a:fillRef>
          <a:effectRef idx="1">
            <a:schemeClr val="accent5"/>
          </a:effectRef>
          <a:fontRef idx="minor">
            <a:schemeClr val="dk1"/>
          </a:fontRef>
        </p:style>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34025" y="2209800"/>
            <a:ext cx="3486150" cy="2324100"/>
          </a:xfrm>
          <a:prstGeom prst="rect">
            <a:avLst/>
          </a:prstGeom>
          <a:ln/>
        </p:spPr>
        <p:style>
          <a:lnRef idx="1">
            <a:schemeClr val="accent5"/>
          </a:lnRef>
          <a:fillRef idx="2">
            <a:schemeClr val="accent5"/>
          </a:fillRef>
          <a:effectRef idx="1">
            <a:schemeClr val="accent5"/>
          </a:effectRef>
          <a:fontRef idx="minor">
            <a:schemeClr val="dk1"/>
          </a:fontRef>
        </p:style>
      </p:pic>
      <p:sp>
        <p:nvSpPr>
          <p:cNvPr id="10" name="Right Arrow 9"/>
          <p:cNvSpPr/>
          <p:nvPr/>
        </p:nvSpPr>
        <p:spPr>
          <a:xfrm>
            <a:off x="4953000" y="3048000"/>
            <a:ext cx="457200" cy="257175"/>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9949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648075" y="9951"/>
            <a:ext cx="188595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Lambda Expressions</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8"/>
          <p:cNvSpPr/>
          <p:nvPr/>
        </p:nvSpPr>
        <p:spPr>
          <a:xfrm>
            <a:off x="460376" y="1600200"/>
            <a:ext cx="8378824" cy="1200329"/>
          </a:xfrm>
          <a:prstGeom prst="rect">
            <a:avLst/>
          </a:prstGeom>
          <a:ln w="3175"/>
        </p:spPr>
        <p:style>
          <a:lnRef idx="2">
            <a:schemeClr val="accent2"/>
          </a:lnRef>
          <a:fillRef idx="1">
            <a:schemeClr val="lt1"/>
          </a:fillRef>
          <a:effectRef idx="0">
            <a:schemeClr val="accent2"/>
          </a:effectRef>
          <a:fontRef idx="minor">
            <a:schemeClr val="dk1"/>
          </a:fontRef>
        </p:style>
        <p:txBody>
          <a:bodyPr wrap="square">
            <a:spAutoFit/>
          </a:bodyPr>
          <a:lstStyle/>
          <a:p>
            <a:pPr marL="171450" indent="-171450">
              <a:buFont typeface="Wingdings" pitchFamily="2" charset="2"/>
              <a:buChar char="ü"/>
            </a:pPr>
            <a:r>
              <a:rPr lang="en-US" sz="1200" dirty="0"/>
              <a:t>Lambda expression is a new and important feature of Java which was included in Java SE 8. It provides a clear and concise way to represent one method interface using an expression. It is very useful in collection library. It helps to iterate, filter and extract data from collection. Before lambda expression, anonymous inner class was the only option to implement the method</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In other words, we can say it is a replacement of java inner anonymous class. Java lambda expression is treated as a function, so compiler does not create .class file.</a:t>
            </a:r>
            <a:endParaRPr lang="en-US" sz="1200" dirty="0"/>
          </a:p>
        </p:txBody>
      </p:sp>
    </p:spTree>
    <p:extLst>
      <p:ext uri="{BB962C8B-B14F-4D97-AF65-F5344CB8AC3E}">
        <p14:creationId xmlns:p14="http://schemas.microsoft.com/office/powerpoint/2010/main" val="113686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80016</TotalTime>
  <Words>141</Words>
  <Application>Microsoft Office PowerPoint</Application>
  <PresentationFormat>Custom</PresentationFormat>
  <Paragraphs>29</Paragraphs>
  <Slides>4</Slides>
  <Notes>4</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8241</cp:revision>
  <dcterms:created xsi:type="dcterms:W3CDTF">2006-08-16T00:00:00Z</dcterms:created>
  <dcterms:modified xsi:type="dcterms:W3CDTF">2017-02-24T07:59:25Z</dcterms:modified>
</cp:coreProperties>
</file>