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5"/>
  </p:notesMasterIdLst>
  <p:sldIdLst>
    <p:sldId id="432" r:id="rId2"/>
    <p:sldId id="434" r:id="rId3"/>
    <p:sldId id="433" r:id="rId4"/>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38"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4/27/2017</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4/27/2017</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733800" y="27801"/>
            <a:ext cx="1258887"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8 Stream</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Rounded Rectangle 5"/>
          <p:cNvSpPr/>
          <p:nvPr/>
        </p:nvSpPr>
        <p:spPr>
          <a:xfrm>
            <a:off x="155575" y="457200"/>
            <a:ext cx="8759825" cy="4267200"/>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228600" indent="-228600">
              <a:buFont typeface="Wingdings" pitchFamily="2" charset="2"/>
              <a:buChar char="ü"/>
            </a:pPr>
            <a:r>
              <a:rPr lang="en-US" sz="1200" dirty="0"/>
              <a:t>Java 8 has introduced a package </a:t>
            </a:r>
            <a:r>
              <a:rPr lang="en-US" sz="1200" b="1" dirty="0">
                <a:solidFill>
                  <a:srgbClr val="C00000"/>
                </a:solidFill>
              </a:rPr>
              <a:t>java.util.stream</a:t>
            </a:r>
            <a:r>
              <a:rPr lang="en-US" sz="1200" dirty="0"/>
              <a:t> that consists the classes that supports functional-style operations on streams of elements</a:t>
            </a:r>
            <a:r>
              <a:rPr lang="en-US" sz="1200" dirty="0" smtClean="0"/>
              <a:t>.</a:t>
            </a:r>
          </a:p>
          <a:p>
            <a:pPr marL="228600" indent="-228600">
              <a:buFont typeface="Wingdings" pitchFamily="2" charset="2"/>
              <a:buChar char="ü"/>
            </a:pPr>
            <a:endParaRPr lang="en-US" sz="1200" dirty="0"/>
          </a:p>
          <a:p>
            <a:pPr marL="228600" indent="-228600">
              <a:buFont typeface="Wingdings" pitchFamily="2" charset="2"/>
              <a:buChar char="ü"/>
            </a:pPr>
            <a:r>
              <a:rPr lang="en-US" sz="1200" dirty="0"/>
              <a:t>The basic classes of this package are </a:t>
            </a:r>
            <a:r>
              <a:rPr lang="en-US" sz="1200" b="1" dirty="0">
                <a:solidFill>
                  <a:srgbClr val="C00000"/>
                </a:solidFill>
              </a:rPr>
              <a:t>Stream</a:t>
            </a:r>
            <a:r>
              <a:rPr lang="en-US" sz="1200" dirty="0"/>
              <a:t> for objects and </a:t>
            </a:r>
            <a:r>
              <a:rPr lang="en-US" sz="1200" b="1" dirty="0">
                <a:solidFill>
                  <a:srgbClr val="C00000"/>
                </a:solidFill>
              </a:rPr>
              <a:t>IntStream, LongStream, DoubleStream</a:t>
            </a:r>
            <a:r>
              <a:rPr lang="en-US" sz="1200" b="1" dirty="0">
                <a:solidFill>
                  <a:srgbClr val="C00000"/>
                </a:solidFill>
              </a:rPr>
              <a:t> </a:t>
            </a:r>
            <a:r>
              <a:rPr lang="en-US" sz="1200" dirty="0"/>
              <a:t>for</a:t>
            </a:r>
            <a:r>
              <a:rPr lang="en-US" sz="1200" b="1" dirty="0">
                <a:solidFill>
                  <a:srgbClr val="C00000"/>
                </a:solidFill>
              </a:rPr>
              <a:t> </a:t>
            </a:r>
            <a:r>
              <a:rPr lang="en-US" sz="1200" dirty="0"/>
              <a:t>primitive data type integer, long and double respectively</a:t>
            </a:r>
            <a:r>
              <a:rPr lang="en-US" sz="1200" dirty="0" smtClean="0"/>
              <a:t>.</a:t>
            </a:r>
          </a:p>
          <a:p>
            <a:pPr marL="228600" indent="-228600">
              <a:buFont typeface="Wingdings" pitchFamily="2" charset="2"/>
              <a:buChar char="ü"/>
            </a:pPr>
            <a:endParaRPr lang="en-US" sz="1200" dirty="0"/>
          </a:p>
          <a:p>
            <a:pPr marL="228600" indent="-228600">
              <a:buFont typeface="Wingdings" pitchFamily="2" charset="2"/>
              <a:buChar char="ü"/>
            </a:pPr>
            <a:endParaRPr lang="en-US" sz="1200" dirty="0" smtClean="0"/>
          </a:p>
          <a:p>
            <a:pPr marL="228600" indent="-228600">
              <a:buFont typeface="Wingdings" pitchFamily="2" charset="2"/>
              <a:buChar char="ü"/>
            </a:pPr>
            <a:endParaRPr lang="en-US" sz="1200" dirty="0" smtClean="0"/>
          </a:p>
          <a:p>
            <a:pPr marL="228600" indent="-228600">
              <a:buFont typeface="Wingdings" pitchFamily="2" charset="2"/>
              <a:buChar char="ü"/>
            </a:pPr>
            <a:endParaRPr lang="en-US" sz="1200" dirty="0"/>
          </a:p>
          <a:p>
            <a:pPr marL="228600" indent="-228600">
              <a:buFont typeface="Wingdings" pitchFamily="2" charset="2"/>
              <a:buChar char="ü"/>
            </a:pPr>
            <a:endParaRPr lang="en-US" sz="1200" dirty="0" smtClean="0"/>
          </a:p>
          <a:p>
            <a:pPr marL="228600" indent="-228600">
              <a:buFont typeface="Wingdings" pitchFamily="2" charset="2"/>
              <a:buChar char="ü"/>
            </a:pPr>
            <a:endParaRPr lang="en-US" sz="1200" dirty="0"/>
          </a:p>
          <a:p>
            <a:pPr marL="228600" indent="-228600">
              <a:buFont typeface="Wingdings" pitchFamily="2" charset="2"/>
              <a:buChar char="ü"/>
            </a:pPr>
            <a:endParaRPr lang="en-US" sz="1200" dirty="0" smtClean="0"/>
          </a:p>
          <a:p>
            <a:endParaRPr lang="en-US" sz="1200" dirty="0"/>
          </a:p>
          <a:p>
            <a:pPr marL="228600" indent="-228600">
              <a:buFont typeface="Wingdings" pitchFamily="2" charset="2"/>
              <a:buChar char="ü"/>
            </a:pPr>
            <a:endParaRPr lang="en-US" sz="1200" dirty="0" smtClean="0"/>
          </a:p>
          <a:p>
            <a:pPr marL="228600" indent="-228600">
              <a:buFont typeface="Wingdings" pitchFamily="2" charset="2"/>
              <a:buChar char="ü"/>
            </a:pPr>
            <a:endParaRPr lang="en-US" sz="1200" dirty="0"/>
          </a:p>
          <a:p>
            <a:endParaRPr lang="en-US" sz="1200" dirty="0" smtClean="0"/>
          </a:p>
          <a:p>
            <a:pPr marL="228600" indent="-228600">
              <a:buFont typeface="Wingdings" pitchFamily="2" charset="2"/>
              <a:buChar char="ü"/>
            </a:pPr>
            <a:endParaRPr lang="en-US" sz="1200" dirty="0"/>
          </a:p>
          <a:p>
            <a:pPr marL="228600" indent="-228600">
              <a:buFont typeface="Wingdings" pitchFamily="2" charset="2"/>
              <a:buChar char="ü"/>
            </a:pPr>
            <a:endParaRPr lang="en-US" sz="1200" dirty="0" smtClean="0"/>
          </a:p>
          <a:p>
            <a:pPr marL="228600" indent="-228600">
              <a:buFont typeface="Wingdings" pitchFamily="2" charset="2"/>
              <a:buChar char="ü"/>
            </a:pPr>
            <a:endParaRPr lang="en-US" sz="1200" dirty="0"/>
          </a:p>
          <a:p>
            <a:pPr marL="228600" indent="-228600">
              <a:buFont typeface="Wingdings" pitchFamily="2" charset="2"/>
              <a:buChar char="ü"/>
            </a:pPr>
            <a:endParaRPr lang="en-US" sz="1200"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1905001"/>
            <a:ext cx="1771650" cy="2700338"/>
          </a:xfrm>
          <a:prstGeom prst="rect">
            <a:avLst/>
          </a:prstGeom>
          <a:ln/>
        </p:spPr>
        <p:style>
          <a:lnRef idx="1">
            <a:schemeClr val="accent5"/>
          </a:lnRef>
          <a:fillRef idx="2">
            <a:schemeClr val="accent5"/>
          </a:fillRef>
          <a:effectRef idx="1">
            <a:schemeClr val="accent5"/>
          </a:effectRef>
          <a:fontRef idx="minor">
            <a:schemeClr val="dk1"/>
          </a:fontRef>
        </p:style>
      </p:pic>
    </p:spTree>
    <p:extLst>
      <p:ext uri="{BB962C8B-B14F-4D97-AF65-F5344CB8AC3E}">
        <p14:creationId xmlns:p14="http://schemas.microsoft.com/office/powerpoint/2010/main" val="2872422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733800" y="27801"/>
            <a:ext cx="1258887"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8 Stream</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Rounded Rectangle 5"/>
          <p:cNvSpPr/>
          <p:nvPr/>
        </p:nvSpPr>
        <p:spPr>
          <a:xfrm>
            <a:off x="155575" y="457200"/>
            <a:ext cx="8759825" cy="4267200"/>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228600" indent="-228600">
              <a:buFont typeface="Wingdings" pitchFamily="2" charset="2"/>
              <a:buChar char="ü"/>
            </a:pPr>
            <a:endParaRPr lang="en-US" sz="1200" b="1" dirty="0" smtClean="0">
              <a:solidFill>
                <a:srgbClr val="C00000"/>
              </a:solidFill>
            </a:endParaRPr>
          </a:p>
          <a:p>
            <a:pPr marL="228600" indent="-228600">
              <a:buFont typeface="Wingdings" pitchFamily="2" charset="2"/>
              <a:buChar char="ü"/>
            </a:pPr>
            <a:endParaRPr lang="en-US" sz="1200" b="1" dirty="0">
              <a:solidFill>
                <a:srgbClr val="C00000"/>
              </a:solidFill>
            </a:endParaRPr>
          </a:p>
          <a:p>
            <a:pPr marL="228600" indent="-228600">
              <a:buFont typeface="Wingdings" pitchFamily="2" charset="2"/>
              <a:buChar char="ü"/>
            </a:pPr>
            <a:endParaRPr lang="en-US" sz="1200" b="1" dirty="0" smtClean="0">
              <a:solidFill>
                <a:srgbClr val="C00000"/>
              </a:solidFill>
            </a:endParaRPr>
          </a:p>
          <a:p>
            <a:pPr marL="228600" indent="-228600">
              <a:buFont typeface="Wingdings" pitchFamily="2" charset="2"/>
              <a:buChar char="ü"/>
            </a:pPr>
            <a:endParaRPr lang="en-US" sz="1200" b="1" dirty="0">
              <a:solidFill>
                <a:srgbClr val="C00000"/>
              </a:solidFill>
            </a:endParaRPr>
          </a:p>
          <a:p>
            <a:pPr marL="228600" indent="-228600">
              <a:buFont typeface="Wingdings" pitchFamily="2" charset="2"/>
              <a:buChar char="ü"/>
            </a:pPr>
            <a:endParaRPr lang="en-US" sz="1200" b="1" dirty="0" smtClean="0">
              <a:solidFill>
                <a:srgbClr val="C00000"/>
              </a:solidFill>
            </a:endParaRPr>
          </a:p>
          <a:p>
            <a:pPr marL="228600" indent="-228600">
              <a:buFont typeface="Wingdings" pitchFamily="2" charset="2"/>
              <a:buChar char="ü"/>
            </a:pPr>
            <a:endParaRPr lang="en-US" sz="1200" b="1" dirty="0" smtClean="0">
              <a:solidFill>
                <a:srgbClr val="C00000"/>
              </a:solidFill>
            </a:endParaRPr>
          </a:p>
          <a:p>
            <a:pPr marL="228600" indent="-228600">
              <a:buFont typeface="Wingdings" pitchFamily="2" charset="2"/>
              <a:buChar char="ü"/>
            </a:pPr>
            <a:endParaRPr lang="en-US" sz="1200" b="1" dirty="0">
              <a:solidFill>
                <a:srgbClr val="C00000"/>
              </a:solidFill>
            </a:endParaRPr>
          </a:p>
          <a:p>
            <a:pPr marL="228600" indent="-228600">
              <a:buFont typeface="Wingdings" pitchFamily="2" charset="2"/>
              <a:buChar char="ü"/>
            </a:pPr>
            <a:endParaRPr lang="en-US" sz="1200" b="1" dirty="0" smtClean="0">
              <a:solidFill>
                <a:srgbClr val="C00000"/>
              </a:solidFill>
            </a:endParaRPr>
          </a:p>
          <a:p>
            <a:pPr marL="228600" indent="-228600">
              <a:buFont typeface="Wingdings" pitchFamily="2" charset="2"/>
              <a:buChar char="ü"/>
            </a:pPr>
            <a:endParaRPr lang="en-US" sz="1200" b="1" dirty="0">
              <a:solidFill>
                <a:srgbClr val="C00000"/>
              </a:solidFill>
            </a:endParaRPr>
          </a:p>
          <a:p>
            <a:pPr marL="228600" indent="-228600">
              <a:buFont typeface="Wingdings" pitchFamily="2" charset="2"/>
              <a:buChar char="ü"/>
            </a:pPr>
            <a:endParaRPr lang="en-US" sz="1200" b="1" dirty="0" smtClean="0">
              <a:solidFill>
                <a:srgbClr val="C00000"/>
              </a:solidFill>
            </a:endParaRPr>
          </a:p>
          <a:p>
            <a:pPr marL="228600" indent="-228600">
              <a:buFont typeface="Wingdings" pitchFamily="2" charset="2"/>
              <a:buChar char="ü"/>
            </a:pPr>
            <a:endParaRPr lang="en-US" sz="1200" b="1" dirty="0">
              <a:solidFill>
                <a:srgbClr val="C00000"/>
              </a:solidFill>
            </a:endParaRPr>
          </a:p>
          <a:p>
            <a:pPr marL="228600" indent="-228600">
              <a:buFont typeface="Wingdings" pitchFamily="2" charset="2"/>
              <a:buChar char="ü"/>
            </a:pPr>
            <a:endParaRPr lang="en-US" sz="1200" b="1" dirty="0" smtClean="0">
              <a:solidFill>
                <a:srgbClr val="C00000"/>
              </a:solidFill>
            </a:endParaRPr>
          </a:p>
          <a:p>
            <a:pPr marL="228600" indent="-228600">
              <a:buFont typeface="Wingdings" pitchFamily="2" charset="2"/>
              <a:buChar char="ü"/>
            </a:pPr>
            <a:endParaRPr lang="en-US" sz="1200" b="1" dirty="0" smtClean="0">
              <a:solidFill>
                <a:srgbClr val="C00000"/>
              </a:solidFill>
            </a:endParaRPr>
          </a:p>
          <a:p>
            <a:pPr marL="228600" indent="-228600">
              <a:buFont typeface="Wingdings" pitchFamily="2" charset="2"/>
              <a:buChar char="ü"/>
            </a:pPr>
            <a:endParaRPr lang="en-US" sz="1200" b="1" dirty="0">
              <a:solidFill>
                <a:srgbClr val="C00000"/>
              </a:solidFill>
            </a:endParaRPr>
          </a:p>
          <a:p>
            <a:pPr marL="228600" indent="-228600">
              <a:buFont typeface="Wingdings" pitchFamily="2" charset="2"/>
              <a:buChar char="ü"/>
            </a:pPr>
            <a:r>
              <a:rPr lang="en-US" sz="1200" b="1" dirty="0" smtClean="0">
                <a:solidFill>
                  <a:srgbClr val="C00000"/>
                </a:solidFill>
              </a:rPr>
              <a:t>java.util.stream.Stream</a:t>
            </a:r>
            <a:r>
              <a:rPr lang="en-US" sz="1200" dirty="0"/>
              <a:t> is an interface which represents a sequence of elements. It supports sequential and aggregate operations. The computation operations are composed into stream pipeline which consists a source, intermediate operations and a terminal operation</a:t>
            </a:r>
            <a:r>
              <a:rPr lang="en-US" sz="1200" dirty="0" smtClean="0"/>
              <a:t>.</a:t>
            </a:r>
          </a:p>
          <a:p>
            <a:pPr marL="228600" indent="-228600">
              <a:buFont typeface="Wingdings" pitchFamily="2" charset="2"/>
              <a:buChar char="ü"/>
            </a:pPr>
            <a:endParaRPr lang="en-US" sz="1200" dirty="0"/>
          </a:p>
          <a:p>
            <a:pPr marL="228600" indent="-228600">
              <a:buFont typeface="Wingdings" pitchFamily="2" charset="2"/>
              <a:buChar char="ü"/>
            </a:pPr>
            <a:r>
              <a:rPr lang="en-US" sz="1200" dirty="0"/>
              <a:t>Streams are lazy and the operations on streams are performed only when terminal operation is initiated and source elements are consumed only if needed. </a:t>
            </a:r>
            <a:endParaRPr lang="en-US" sz="1200" dirty="0" smtClean="0"/>
          </a:p>
          <a:p>
            <a:pPr marL="228600" indent="-228600">
              <a:buFont typeface="Wingdings" pitchFamily="2" charset="2"/>
              <a:buChar char="ü"/>
            </a:pPr>
            <a:endParaRPr lang="en-US" sz="1200" dirty="0"/>
          </a:p>
          <a:p>
            <a:pPr marL="228600" indent="-228600">
              <a:buFont typeface="Wingdings" pitchFamily="2" charset="2"/>
              <a:buChar char="ü"/>
            </a:pPr>
            <a:r>
              <a:rPr lang="en-US" sz="1200" dirty="0"/>
              <a:t>In most of the stream operations we need to pass lambda expression that must be non-interfering and stateless. Non-interfering means that computational operations do not modify source stream and being stateless means that result should not depend on any state that can change in stream pipeline execution. The parameter passed in stream operation could be an instance of </a:t>
            </a:r>
            <a:endParaRPr lang="en-US" sz="1200" dirty="0" smtClean="0"/>
          </a:p>
          <a:p>
            <a:r>
              <a:rPr lang="en-US" sz="1200" dirty="0"/>
              <a:t> </a:t>
            </a:r>
            <a:r>
              <a:rPr lang="en-US" sz="1200" dirty="0" smtClean="0"/>
              <a:t>      java </a:t>
            </a:r>
            <a:r>
              <a:rPr lang="en-US" sz="1200" dirty="0"/>
              <a:t>8 </a:t>
            </a:r>
            <a:r>
              <a:rPr lang="en-US" sz="1200" b="1" dirty="0">
                <a:solidFill>
                  <a:srgbClr val="C00000"/>
                </a:solidFill>
              </a:rPr>
              <a:t>Function</a:t>
            </a:r>
            <a:r>
              <a:rPr lang="en-US" sz="1200" dirty="0"/>
              <a:t> or a lambda </a:t>
            </a:r>
            <a:r>
              <a:rPr lang="en-US" sz="1200" dirty="0" smtClean="0"/>
              <a:t>expression.</a:t>
            </a:r>
          </a:p>
          <a:p>
            <a:endParaRPr lang="en-US" sz="1200" dirty="0"/>
          </a:p>
          <a:p>
            <a:pPr marL="228600" indent="-228600">
              <a:buFont typeface="Wingdings" pitchFamily="2" charset="2"/>
              <a:buChar char="ü"/>
            </a:pPr>
            <a:r>
              <a:rPr lang="en-US" sz="1200" dirty="0" smtClean="0"/>
              <a:t>While </a:t>
            </a:r>
            <a:r>
              <a:rPr lang="en-US" sz="1200" dirty="0"/>
              <a:t>invoking intermediate or terminal operation, stream should be operated on only once and if it is being reused then it will throw </a:t>
            </a:r>
            <a:r>
              <a:rPr lang="en-US" sz="1200" b="1" dirty="0">
                <a:solidFill>
                  <a:srgbClr val="C00000"/>
                </a:solidFill>
              </a:rPr>
              <a:t>IllegalStateException</a:t>
            </a:r>
            <a:r>
              <a:rPr lang="en-US" sz="1200" dirty="0" smtClean="0"/>
              <a:t>.</a:t>
            </a:r>
          </a:p>
          <a:p>
            <a:pPr marL="228600" indent="-228600">
              <a:buFont typeface="Wingdings" pitchFamily="2" charset="2"/>
              <a:buChar char="ü"/>
            </a:pPr>
            <a:endParaRPr lang="en-US" sz="1200" dirty="0"/>
          </a:p>
          <a:p>
            <a:pPr marL="228600" indent="-228600">
              <a:buFont typeface="Wingdings" pitchFamily="2" charset="2"/>
              <a:buChar char="ü"/>
            </a:pPr>
            <a:r>
              <a:rPr lang="en-US" sz="1200" dirty="0"/>
              <a:t>Streams implement </a:t>
            </a:r>
            <a:r>
              <a:rPr lang="en-US" sz="1200" b="1" dirty="0">
                <a:solidFill>
                  <a:srgbClr val="C00000"/>
                </a:solidFill>
              </a:rPr>
              <a:t>AutoCloseable</a:t>
            </a:r>
            <a:r>
              <a:rPr lang="en-US" sz="1200" dirty="0"/>
              <a:t> and need not to close after use but if stream source is IO channel then we need to close it</a:t>
            </a:r>
            <a:r>
              <a:rPr lang="en-US" sz="1200" dirty="0" smtClean="0"/>
              <a:t>.</a:t>
            </a:r>
          </a:p>
          <a:p>
            <a:pPr marL="228600" indent="-228600">
              <a:buFont typeface="Wingdings" pitchFamily="2" charset="2"/>
              <a:buChar char="ü"/>
            </a:pPr>
            <a:endParaRPr lang="en-US" sz="1200" dirty="0"/>
          </a:p>
          <a:p>
            <a:pPr marL="228600" indent="-228600">
              <a:buFont typeface="Wingdings" pitchFamily="2" charset="2"/>
              <a:buChar char="ü"/>
            </a:pPr>
            <a:r>
              <a:rPr lang="en-US" sz="1200" dirty="0"/>
              <a:t>Streams are backed by collections, arrays or generating functions. Streams can execute either sequentially or in parallel and this choice is made while initially creating streams.</a:t>
            </a:r>
            <a:endParaRPr lang="en-US" sz="1200" dirty="0"/>
          </a:p>
          <a:p>
            <a:pPr marL="228600" indent="-228600">
              <a:buFont typeface="Wingdings" pitchFamily="2" charset="2"/>
              <a:buChar char="ü"/>
            </a:pPr>
            <a:endParaRPr lang="en-US" sz="1200" dirty="0"/>
          </a:p>
          <a:p>
            <a:pPr marL="228600" indent="-228600">
              <a:buFont typeface="Wingdings" pitchFamily="2" charset="2"/>
              <a:buChar char="ü"/>
            </a:pPr>
            <a:endParaRPr lang="en-US" sz="1200" dirty="0"/>
          </a:p>
          <a:p>
            <a:pPr marL="228600" indent="-228600">
              <a:buFont typeface="Wingdings" pitchFamily="2" charset="2"/>
              <a:buChar char="ü"/>
            </a:pPr>
            <a:endParaRPr lang="en-US" sz="1200" dirty="0"/>
          </a:p>
          <a:p>
            <a:pPr marL="228600" indent="-228600">
              <a:buFont typeface="Wingdings" pitchFamily="2" charset="2"/>
              <a:buChar char="ü"/>
            </a:pPr>
            <a:endParaRPr lang="en-US" sz="1200" dirty="0" smtClean="0"/>
          </a:p>
          <a:p>
            <a:pPr marL="228600" indent="-228600">
              <a:buFont typeface="Wingdings" pitchFamily="2" charset="2"/>
              <a:buChar char="ü"/>
            </a:pPr>
            <a:endParaRPr lang="en-US" sz="1200" dirty="0"/>
          </a:p>
          <a:p>
            <a:pPr marL="228600" indent="-228600">
              <a:buFont typeface="Wingdings" pitchFamily="2" charset="2"/>
              <a:buChar char="ü"/>
            </a:pPr>
            <a:endParaRPr lang="en-US" sz="1200" dirty="0" smtClean="0"/>
          </a:p>
          <a:p>
            <a:pPr marL="228600" indent="-228600">
              <a:buFont typeface="Wingdings" pitchFamily="2" charset="2"/>
              <a:buChar char="ü"/>
            </a:pPr>
            <a:endParaRPr lang="en-US" sz="1200" dirty="0"/>
          </a:p>
          <a:p>
            <a:pPr marL="228600" indent="-228600">
              <a:buFont typeface="Wingdings" pitchFamily="2" charset="2"/>
              <a:buChar char="ü"/>
            </a:pPr>
            <a:endParaRPr lang="en-US" sz="1200" dirty="0" smtClean="0"/>
          </a:p>
          <a:p>
            <a:pPr marL="228600" indent="-228600">
              <a:buFont typeface="Wingdings" pitchFamily="2" charset="2"/>
              <a:buChar char="ü"/>
            </a:pPr>
            <a:endParaRPr lang="en-US" sz="1200" dirty="0"/>
          </a:p>
          <a:p>
            <a:endParaRPr lang="en-US" sz="1200" dirty="0" smtClean="0"/>
          </a:p>
          <a:p>
            <a:pPr marL="228600" indent="-228600">
              <a:buFont typeface="Wingdings" pitchFamily="2" charset="2"/>
              <a:buChar char="ü"/>
            </a:pPr>
            <a:endParaRPr lang="en-US" sz="1200" dirty="0"/>
          </a:p>
          <a:p>
            <a:pPr marL="228600" indent="-228600">
              <a:buFont typeface="Wingdings" pitchFamily="2" charset="2"/>
              <a:buChar char="ü"/>
            </a:pPr>
            <a:endParaRPr lang="en-US" sz="1200" dirty="0" smtClean="0"/>
          </a:p>
          <a:p>
            <a:pPr marL="228600" indent="-228600">
              <a:buFont typeface="Wingdings" pitchFamily="2" charset="2"/>
              <a:buChar char="ü"/>
            </a:pPr>
            <a:endParaRPr lang="en-US" sz="1200" dirty="0"/>
          </a:p>
          <a:p>
            <a:pPr marL="228600" indent="-228600">
              <a:buFont typeface="Wingdings" pitchFamily="2" charset="2"/>
              <a:buChar char="ü"/>
            </a:pPr>
            <a:endParaRPr lang="en-US" sz="1200" dirty="0"/>
          </a:p>
        </p:txBody>
      </p:sp>
    </p:spTree>
    <p:extLst>
      <p:ext uri="{BB962C8B-B14F-4D97-AF65-F5344CB8AC3E}">
        <p14:creationId xmlns:p14="http://schemas.microsoft.com/office/powerpoint/2010/main" val="2995418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733800" y="27801"/>
            <a:ext cx="1258887"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8 Stream</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Rectangle 3"/>
          <p:cNvSpPr/>
          <p:nvPr/>
        </p:nvSpPr>
        <p:spPr>
          <a:xfrm>
            <a:off x="612775" y="2191435"/>
            <a:ext cx="7997825" cy="369332"/>
          </a:xfrm>
          <a:prstGeom prst="rect">
            <a:avLst/>
          </a:prstGeom>
        </p:spPr>
        <p:txBody>
          <a:bodyPr wrap="square">
            <a:spAutoFit/>
          </a:bodyPr>
          <a:lstStyle/>
          <a:p>
            <a:r>
              <a:rPr lang="en-US" dirty="0"/>
              <a:t>https://docs.oracle.com/javase/8/docs/api/java/util/stream/Stream.html</a:t>
            </a:r>
          </a:p>
        </p:txBody>
      </p:sp>
    </p:spTree>
    <p:extLst>
      <p:ext uri="{BB962C8B-B14F-4D97-AF65-F5344CB8AC3E}">
        <p14:creationId xmlns:p14="http://schemas.microsoft.com/office/powerpoint/2010/main" val="3760300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80275</TotalTime>
  <Words>22</Words>
  <Application>Microsoft Office PowerPoint</Application>
  <PresentationFormat>Custom</PresentationFormat>
  <Paragraphs>61</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8364</cp:revision>
  <dcterms:created xsi:type="dcterms:W3CDTF">2006-08-16T00:00:00Z</dcterms:created>
  <dcterms:modified xsi:type="dcterms:W3CDTF">2017-04-27T07:24:03Z</dcterms:modified>
</cp:coreProperties>
</file>