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8" r:id="rId2"/>
    <p:sldId id="432" r:id="rId3"/>
    <p:sldId id="433" r:id="rId4"/>
    <p:sldId id="434"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42623" y="685799"/>
            <a:ext cx="8836025" cy="430306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7" name="Rectangle 16"/>
          <p:cNvSpPr/>
          <p:nvPr/>
        </p:nvSpPr>
        <p:spPr>
          <a:xfrm>
            <a:off x="3366813" y="21838"/>
            <a:ext cx="2438403"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Why </a:t>
            </a:r>
            <a:r>
              <a:rPr lang="en-US" sz="1200" dirty="0"/>
              <a:t>we use </a:t>
            </a:r>
            <a:r>
              <a:rPr lang="en-US" sz="1200" dirty="0" smtClean="0"/>
              <a:t>synchronization?</a:t>
            </a:r>
            <a:endParaRPr lang="en-US" sz="1200" dirty="0"/>
          </a:p>
        </p:txBody>
      </p:sp>
      <p:sp>
        <p:nvSpPr>
          <p:cNvPr id="52" name="TextBox 51"/>
          <p:cNvSpPr txBox="1"/>
          <p:nvPr/>
        </p:nvSpPr>
        <p:spPr>
          <a:xfrm>
            <a:off x="161500" y="388975"/>
            <a:ext cx="1761701" cy="276999"/>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1200" dirty="0" smtClean="0"/>
              <a:t>With out Synchronization</a:t>
            </a: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474429639"/>
              </p:ext>
            </p:extLst>
          </p:nvPr>
        </p:nvGraphicFramePr>
        <p:xfrm>
          <a:off x="6817747" y="2558783"/>
          <a:ext cx="1981200" cy="494454"/>
        </p:xfrm>
        <a:graphic>
          <a:graphicData uri="http://schemas.openxmlformats.org/drawingml/2006/table">
            <a:tbl>
              <a:tblPr firstRow="1" bandRow="1">
                <a:tableStyleId>{7DF18680-E054-41AD-8BC1-D1AEF772440D}</a:tableStyleId>
              </a:tblPr>
              <a:tblGrid>
                <a:gridCol w="990600"/>
                <a:gridCol w="990600"/>
              </a:tblGrid>
              <a:tr h="247227">
                <a:tc>
                  <a:txBody>
                    <a:bodyPr/>
                    <a:lstStyle/>
                    <a:p>
                      <a:r>
                        <a:rPr lang="en-US" sz="900" dirty="0" smtClean="0"/>
                        <a:t>Account id</a:t>
                      </a:r>
                      <a:endParaRPr lang="en-US" sz="900" dirty="0"/>
                    </a:p>
                  </a:txBody>
                  <a:tcPr/>
                </a:tc>
                <a:tc>
                  <a:txBody>
                    <a:bodyPr/>
                    <a:lstStyle/>
                    <a:p>
                      <a:r>
                        <a:rPr lang="en-US" sz="900" dirty="0" smtClean="0"/>
                        <a:t>AccountBalance</a:t>
                      </a:r>
                      <a:endParaRPr lang="en-US" sz="900" dirty="0"/>
                    </a:p>
                  </a:txBody>
                  <a:tcPr/>
                </a:tc>
              </a:tr>
              <a:tr h="247227">
                <a:tc>
                  <a:txBody>
                    <a:bodyPr/>
                    <a:lstStyle/>
                    <a:p>
                      <a:r>
                        <a:rPr lang="en-US" sz="900" dirty="0" smtClean="0"/>
                        <a:t>1</a:t>
                      </a:r>
                      <a:endParaRPr lang="en-US" sz="900" dirty="0"/>
                    </a:p>
                  </a:txBody>
                  <a:tcPr/>
                </a:tc>
                <a:tc>
                  <a:txBody>
                    <a:bodyPr/>
                    <a:lstStyle/>
                    <a:p>
                      <a:r>
                        <a:rPr lang="en-US" sz="900" dirty="0" smtClean="0"/>
                        <a:t>$1000</a:t>
                      </a:r>
                      <a:endParaRPr lang="en-US" sz="900" dirty="0"/>
                    </a:p>
                  </a:txBody>
                  <a:tcPr/>
                </a:tc>
              </a:tr>
            </a:tbl>
          </a:graphicData>
        </a:graphic>
      </p:graphicFrame>
      <p:sp>
        <p:nvSpPr>
          <p:cNvPr id="13" name="TextBox 12"/>
          <p:cNvSpPr txBox="1"/>
          <p:nvPr/>
        </p:nvSpPr>
        <p:spPr>
          <a:xfrm>
            <a:off x="7545166" y="2281784"/>
            <a:ext cx="526363"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HDFC</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227" y="1600200"/>
            <a:ext cx="2773989" cy="3033713"/>
          </a:xfrm>
          <a:prstGeom prst="rect">
            <a:avLst/>
          </a:prstGeom>
          <a:ln/>
        </p:spPr>
        <p:style>
          <a:lnRef idx="1">
            <a:schemeClr val="accent5"/>
          </a:lnRef>
          <a:fillRef idx="2">
            <a:schemeClr val="accent5"/>
          </a:fillRef>
          <a:effectRef idx="1">
            <a:schemeClr val="accent5"/>
          </a:effectRef>
          <a:fontRef idx="minor">
            <a:schemeClr val="dk1"/>
          </a:fontRef>
        </p:style>
      </p:pic>
      <p:pic>
        <p:nvPicPr>
          <p:cNvPr id="1028" name="Picture 4" descr="Image result for man with laptop carto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3532" y="946251"/>
            <a:ext cx="1325193" cy="1325193"/>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849353" y="742176"/>
            <a:ext cx="444352"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Jack</a:t>
            </a:r>
            <a:endParaRPr lang="en-US" sz="1200" dirty="0"/>
          </a:p>
        </p:txBody>
      </p:sp>
      <p:sp>
        <p:nvSpPr>
          <p:cNvPr id="49" name="TextBox 48"/>
          <p:cNvSpPr txBox="1"/>
          <p:nvPr/>
        </p:nvSpPr>
        <p:spPr>
          <a:xfrm>
            <a:off x="702192" y="944134"/>
            <a:ext cx="34015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Jill</a:t>
            </a:r>
            <a:endParaRPr lang="en-US" sz="1200" dirty="0"/>
          </a:p>
        </p:txBody>
      </p:sp>
      <p:pic>
        <p:nvPicPr>
          <p:cNvPr id="1030" name="Picture 6" descr="Image result for girl  with laptop carto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5907" y="1243115"/>
            <a:ext cx="897593" cy="1064941"/>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8"/>
          <p:cNvSpPr/>
          <p:nvPr/>
        </p:nvSpPr>
        <p:spPr>
          <a:xfrm>
            <a:off x="1333500" y="1732824"/>
            <a:ext cx="2181225" cy="2105751"/>
          </a:xfrm>
          <a:custGeom>
            <a:avLst/>
            <a:gdLst>
              <a:gd name="connsiteX0" fmla="*/ 0 w 2181225"/>
              <a:gd name="connsiteY0" fmla="*/ 726 h 2105751"/>
              <a:gd name="connsiteX1" fmla="*/ 333375 w 2181225"/>
              <a:gd name="connsiteY1" fmla="*/ 219801 h 2105751"/>
              <a:gd name="connsiteX2" fmla="*/ 361950 w 2181225"/>
              <a:gd name="connsiteY2" fmla="*/ 229326 h 2105751"/>
              <a:gd name="connsiteX3" fmla="*/ 723900 w 2181225"/>
              <a:gd name="connsiteY3" fmla="*/ 238851 h 2105751"/>
              <a:gd name="connsiteX4" fmla="*/ 733425 w 2181225"/>
              <a:gd name="connsiteY4" fmla="*/ 429351 h 2105751"/>
              <a:gd name="connsiteX5" fmla="*/ 762000 w 2181225"/>
              <a:gd name="connsiteY5" fmla="*/ 438876 h 2105751"/>
              <a:gd name="connsiteX6" fmla="*/ 971550 w 2181225"/>
              <a:gd name="connsiteY6" fmla="*/ 429351 h 2105751"/>
              <a:gd name="connsiteX7" fmla="*/ 1009650 w 2181225"/>
              <a:gd name="connsiteY7" fmla="*/ 419826 h 2105751"/>
              <a:gd name="connsiteX8" fmla="*/ 1019175 w 2181225"/>
              <a:gd name="connsiteY8" fmla="*/ 448401 h 2105751"/>
              <a:gd name="connsiteX9" fmla="*/ 1038225 w 2181225"/>
              <a:gd name="connsiteY9" fmla="*/ 524601 h 2105751"/>
              <a:gd name="connsiteX10" fmla="*/ 1076325 w 2181225"/>
              <a:gd name="connsiteY10" fmla="*/ 724626 h 2105751"/>
              <a:gd name="connsiteX11" fmla="*/ 1114425 w 2181225"/>
              <a:gd name="connsiteY11" fmla="*/ 743676 h 2105751"/>
              <a:gd name="connsiteX12" fmla="*/ 1257300 w 2181225"/>
              <a:gd name="connsiteY12" fmla="*/ 734151 h 2105751"/>
              <a:gd name="connsiteX13" fmla="*/ 1295400 w 2181225"/>
              <a:gd name="connsiteY13" fmla="*/ 715101 h 2105751"/>
              <a:gd name="connsiteX14" fmla="*/ 1323975 w 2181225"/>
              <a:gd name="connsiteY14" fmla="*/ 705576 h 2105751"/>
              <a:gd name="connsiteX15" fmla="*/ 1362075 w 2181225"/>
              <a:gd name="connsiteY15" fmla="*/ 715101 h 2105751"/>
              <a:gd name="connsiteX16" fmla="*/ 1381125 w 2181225"/>
              <a:gd name="connsiteY16" fmla="*/ 743676 h 2105751"/>
              <a:gd name="connsiteX17" fmla="*/ 1457325 w 2181225"/>
              <a:gd name="connsiteY17" fmla="*/ 734151 h 2105751"/>
              <a:gd name="connsiteX18" fmla="*/ 1466850 w 2181225"/>
              <a:gd name="connsiteY18" fmla="*/ 696051 h 2105751"/>
              <a:gd name="connsiteX19" fmla="*/ 1485900 w 2181225"/>
              <a:gd name="connsiteY19" fmla="*/ 667476 h 2105751"/>
              <a:gd name="connsiteX20" fmla="*/ 1495425 w 2181225"/>
              <a:gd name="connsiteY20" fmla="*/ 638901 h 2105751"/>
              <a:gd name="connsiteX21" fmla="*/ 1524000 w 2181225"/>
              <a:gd name="connsiteY21" fmla="*/ 591276 h 2105751"/>
              <a:gd name="connsiteX22" fmla="*/ 1543050 w 2181225"/>
              <a:gd name="connsiteY22" fmla="*/ 543651 h 2105751"/>
              <a:gd name="connsiteX23" fmla="*/ 1571625 w 2181225"/>
              <a:gd name="connsiteY23" fmla="*/ 524601 h 2105751"/>
              <a:gd name="connsiteX24" fmla="*/ 1638300 w 2181225"/>
              <a:gd name="connsiteY24" fmla="*/ 476976 h 2105751"/>
              <a:gd name="connsiteX25" fmla="*/ 1733550 w 2181225"/>
              <a:gd name="connsiteY25" fmla="*/ 505551 h 2105751"/>
              <a:gd name="connsiteX26" fmla="*/ 1762125 w 2181225"/>
              <a:gd name="connsiteY26" fmla="*/ 534126 h 2105751"/>
              <a:gd name="connsiteX27" fmla="*/ 1819275 w 2181225"/>
              <a:gd name="connsiteY27" fmla="*/ 581751 h 2105751"/>
              <a:gd name="connsiteX28" fmla="*/ 1828800 w 2181225"/>
              <a:gd name="connsiteY28" fmla="*/ 610326 h 2105751"/>
              <a:gd name="connsiteX29" fmla="*/ 1885950 w 2181225"/>
              <a:gd name="connsiteY29" fmla="*/ 619851 h 2105751"/>
              <a:gd name="connsiteX30" fmla="*/ 1914525 w 2181225"/>
              <a:gd name="connsiteY30" fmla="*/ 638901 h 2105751"/>
              <a:gd name="connsiteX31" fmla="*/ 1924050 w 2181225"/>
              <a:gd name="connsiteY31" fmla="*/ 667476 h 2105751"/>
              <a:gd name="connsiteX32" fmla="*/ 1943100 w 2181225"/>
              <a:gd name="connsiteY32" fmla="*/ 696051 h 2105751"/>
              <a:gd name="connsiteX33" fmla="*/ 1971675 w 2181225"/>
              <a:gd name="connsiteY33" fmla="*/ 1419951 h 2105751"/>
              <a:gd name="connsiteX34" fmla="*/ 1990725 w 2181225"/>
              <a:gd name="connsiteY34" fmla="*/ 1648551 h 2105751"/>
              <a:gd name="connsiteX35" fmla="*/ 2009775 w 2181225"/>
              <a:gd name="connsiteY35" fmla="*/ 1886676 h 2105751"/>
              <a:gd name="connsiteX36" fmla="*/ 2019300 w 2181225"/>
              <a:gd name="connsiteY36" fmla="*/ 1924776 h 2105751"/>
              <a:gd name="connsiteX37" fmla="*/ 2066925 w 2181225"/>
              <a:gd name="connsiteY37" fmla="*/ 2105751 h 2105751"/>
              <a:gd name="connsiteX38" fmla="*/ 2181225 w 2181225"/>
              <a:gd name="connsiteY38" fmla="*/ 2096226 h 210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81225" h="2105751">
                <a:moveTo>
                  <a:pt x="0" y="726"/>
                </a:moveTo>
                <a:cubicBezTo>
                  <a:pt x="458178" y="27678"/>
                  <a:pt x="276921" y="-90696"/>
                  <a:pt x="333375" y="219801"/>
                </a:cubicBezTo>
                <a:cubicBezTo>
                  <a:pt x="335171" y="229679"/>
                  <a:pt x="351922" y="228837"/>
                  <a:pt x="361950" y="229326"/>
                </a:cubicBezTo>
                <a:cubicBezTo>
                  <a:pt x="482498" y="235206"/>
                  <a:pt x="603250" y="235676"/>
                  <a:pt x="723900" y="238851"/>
                </a:cubicBezTo>
                <a:cubicBezTo>
                  <a:pt x="727075" y="302351"/>
                  <a:pt x="721529" y="366895"/>
                  <a:pt x="733425" y="429351"/>
                </a:cubicBezTo>
                <a:cubicBezTo>
                  <a:pt x="735304" y="439214"/>
                  <a:pt x="751960" y="438876"/>
                  <a:pt x="762000" y="438876"/>
                </a:cubicBezTo>
                <a:cubicBezTo>
                  <a:pt x="831922" y="438876"/>
                  <a:pt x="901700" y="432526"/>
                  <a:pt x="971550" y="429351"/>
                </a:cubicBezTo>
                <a:cubicBezTo>
                  <a:pt x="984250" y="426176"/>
                  <a:pt x="997495" y="414964"/>
                  <a:pt x="1009650" y="419826"/>
                </a:cubicBezTo>
                <a:cubicBezTo>
                  <a:pt x="1018972" y="423555"/>
                  <a:pt x="1016533" y="438715"/>
                  <a:pt x="1019175" y="448401"/>
                </a:cubicBezTo>
                <a:cubicBezTo>
                  <a:pt x="1026064" y="473660"/>
                  <a:pt x="1031875" y="499201"/>
                  <a:pt x="1038225" y="524601"/>
                </a:cubicBezTo>
                <a:cubicBezTo>
                  <a:pt x="1042552" y="598161"/>
                  <a:pt x="1017109" y="673869"/>
                  <a:pt x="1076325" y="724626"/>
                </a:cubicBezTo>
                <a:cubicBezTo>
                  <a:pt x="1087106" y="733867"/>
                  <a:pt x="1101725" y="737326"/>
                  <a:pt x="1114425" y="743676"/>
                </a:cubicBezTo>
                <a:cubicBezTo>
                  <a:pt x="1162050" y="740501"/>
                  <a:pt x="1210153" y="741595"/>
                  <a:pt x="1257300" y="734151"/>
                </a:cubicBezTo>
                <a:cubicBezTo>
                  <a:pt x="1271325" y="731936"/>
                  <a:pt x="1282349" y="720694"/>
                  <a:pt x="1295400" y="715101"/>
                </a:cubicBezTo>
                <a:cubicBezTo>
                  <a:pt x="1304628" y="711146"/>
                  <a:pt x="1314450" y="708751"/>
                  <a:pt x="1323975" y="705576"/>
                </a:cubicBezTo>
                <a:cubicBezTo>
                  <a:pt x="1336675" y="708751"/>
                  <a:pt x="1351183" y="707839"/>
                  <a:pt x="1362075" y="715101"/>
                </a:cubicBezTo>
                <a:cubicBezTo>
                  <a:pt x="1371600" y="721451"/>
                  <a:pt x="1369900" y="741431"/>
                  <a:pt x="1381125" y="743676"/>
                </a:cubicBezTo>
                <a:cubicBezTo>
                  <a:pt x="1406226" y="748696"/>
                  <a:pt x="1431925" y="737326"/>
                  <a:pt x="1457325" y="734151"/>
                </a:cubicBezTo>
                <a:cubicBezTo>
                  <a:pt x="1460500" y="721451"/>
                  <a:pt x="1461693" y="708083"/>
                  <a:pt x="1466850" y="696051"/>
                </a:cubicBezTo>
                <a:cubicBezTo>
                  <a:pt x="1471359" y="685529"/>
                  <a:pt x="1480780" y="677715"/>
                  <a:pt x="1485900" y="667476"/>
                </a:cubicBezTo>
                <a:cubicBezTo>
                  <a:pt x="1490390" y="658496"/>
                  <a:pt x="1490935" y="647881"/>
                  <a:pt x="1495425" y="638901"/>
                </a:cubicBezTo>
                <a:cubicBezTo>
                  <a:pt x="1503704" y="622342"/>
                  <a:pt x="1515721" y="607835"/>
                  <a:pt x="1524000" y="591276"/>
                </a:cubicBezTo>
                <a:cubicBezTo>
                  <a:pt x="1531646" y="575983"/>
                  <a:pt x="1533112" y="557564"/>
                  <a:pt x="1543050" y="543651"/>
                </a:cubicBezTo>
                <a:cubicBezTo>
                  <a:pt x="1549704" y="534336"/>
                  <a:pt x="1563530" y="532696"/>
                  <a:pt x="1571625" y="524601"/>
                </a:cubicBezTo>
                <a:cubicBezTo>
                  <a:pt x="1624245" y="471981"/>
                  <a:pt x="1571448" y="493689"/>
                  <a:pt x="1638300" y="476976"/>
                </a:cubicBezTo>
                <a:cubicBezTo>
                  <a:pt x="1670050" y="486501"/>
                  <a:pt x="1703453" y="491660"/>
                  <a:pt x="1733550" y="505551"/>
                </a:cubicBezTo>
                <a:cubicBezTo>
                  <a:pt x="1745781" y="511196"/>
                  <a:pt x="1751777" y="525502"/>
                  <a:pt x="1762125" y="534126"/>
                </a:cubicBezTo>
                <a:cubicBezTo>
                  <a:pt x="1841691" y="600431"/>
                  <a:pt x="1735793" y="498269"/>
                  <a:pt x="1819275" y="581751"/>
                </a:cubicBezTo>
                <a:cubicBezTo>
                  <a:pt x="1822450" y="591276"/>
                  <a:pt x="1820083" y="605345"/>
                  <a:pt x="1828800" y="610326"/>
                </a:cubicBezTo>
                <a:cubicBezTo>
                  <a:pt x="1845568" y="619908"/>
                  <a:pt x="1867628" y="613744"/>
                  <a:pt x="1885950" y="619851"/>
                </a:cubicBezTo>
                <a:cubicBezTo>
                  <a:pt x="1896810" y="623471"/>
                  <a:pt x="1905000" y="632551"/>
                  <a:pt x="1914525" y="638901"/>
                </a:cubicBezTo>
                <a:cubicBezTo>
                  <a:pt x="1917700" y="648426"/>
                  <a:pt x="1919560" y="658496"/>
                  <a:pt x="1924050" y="667476"/>
                </a:cubicBezTo>
                <a:cubicBezTo>
                  <a:pt x="1929170" y="677715"/>
                  <a:pt x="1942498" y="684619"/>
                  <a:pt x="1943100" y="696051"/>
                </a:cubicBezTo>
                <a:cubicBezTo>
                  <a:pt x="1983562" y="1464823"/>
                  <a:pt x="1887914" y="1168667"/>
                  <a:pt x="1971675" y="1419951"/>
                </a:cubicBezTo>
                <a:cubicBezTo>
                  <a:pt x="1978025" y="1496151"/>
                  <a:pt x="1985145" y="1572291"/>
                  <a:pt x="1990725" y="1648551"/>
                </a:cubicBezTo>
                <a:cubicBezTo>
                  <a:pt x="1997604" y="1742567"/>
                  <a:pt x="1995508" y="1801073"/>
                  <a:pt x="2009775" y="1886676"/>
                </a:cubicBezTo>
                <a:cubicBezTo>
                  <a:pt x="2011927" y="1899589"/>
                  <a:pt x="2016125" y="1912076"/>
                  <a:pt x="2019300" y="1924776"/>
                </a:cubicBezTo>
                <a:cubicBezTo>
                  <a:pt x="2039459" y="2106205"/>
                  <a:pt x="1983799" y="2078042"/>
                  <a:pt x="2066925" y="2105751"/>
                </a:cubicBezTo>
                <a:lnTo>
                  <a:pt x="2181225" y="209622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79167" y="3343275"/>
            <a:ext cx="2217274" cy="1446550"/>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100" dirty="0" smtClean="0"/>
              <a:t>T1 [Jill Thread]</a:t>
            </a:r>
          </a:p>
          <a:p>
            <a:endParaRPr lang="en-US" sz="1100" dirty="0" smtClean="0"/>
          </a:p>
          <a:p>
            <a:r>
              <a:rPr lang="en-US" sz="1100" dirty="0"/>
              <a:t>n</a:t>
            </a:r>
            <a:r>
              <a:rPr lang="en-US" sz="1100" dirty="0" smtClean="0"/>
              <a:t>ewAccountBalance = $1000+$200</a:t>
            </a:r>
          </a:p>
          <a:p>
            <a:r>
              <a:rPr lang="en-US" sz="1100" dirty="0"/>
              <a:t>n</a:t>
            </a:r>
            <a:r>
              <a:rPr lang="en-US" sz="1100" dirty="0" smtClean="0"/>
              <a:t>ewAccountBalance = $1200</a:t>
            </a:r>
          </a:p>
          <a:p>
            <a:endParaRPr lang="en-US" sz="1100" dirty="0"/>
          </a:p>
          <a:p>
            <a:r>
              <a:rPr lang="en-US" sz="1100" dirty="0" smtClean="0"/>
              <a:t>Before T1 updates the balance in </a:t>
            </a:r>
          </a:p>
          <a:p>
            <a:r>
              <a:rPr lang="en-US" sz="1100" dirty="0" smtClean="0"/>
              <a:t>HDFC table, context switching  </a:t>
            </a:r>
          </a:p>
          <a:p>
            <a:r>
              <a:rPr lang="en-US" sz="1100" dirty="0" smtClean="0"/>
              <a:t>happens and T2 starts executing.</a:t>
            </a:r>
          </a:p>
        </p:txBody>
      </p:sp>
      <p:sp>
        <p:nvSpPr>
          <p:cNvPr id="21" name="Freeform 20"/>
          <p:cNvSpPr/>
          <p:nvPr/>
        </p:nvSpPr>
        <p:spPr>
          <a:xfrm>
            <a:off x="5181600" y="1019175"/>
            <a:ext cx="2543175" cy="3295650"/>
          </a:xfrm>
          <a:custGeom>
            <a:avLst/>
            <a:gdLst>
              <a:gd name="connsiteX0" fmla="*/ 2543175 w 2543175"/>
              <a:gd name="connsiteY0" fmla="*/ 0 h 3295650"/>
              <a:gd name="connsiteX1" fmla="*/ 952500 w 2543175"/>
              <a:gd name="connsiteY1" fmla="*/ 9525 h 3295650"/>
              <a:gd name="connsiteX2" fmla="*/ 857250 w 2543175"/>
              <a:gd name="connsiteY2" fmla="*/ 19050 h 3295650"/>
              <a:gd name="connsiteX3" fmla="*/ 838200 w 2543175"/>
              <a:gd name="connsiteY3" fmla="*/ 76200 h 3295650"/>
              <a:gd name="connsiteX4" fmla="*/ 866775 w 2543175"/>
              <a:gd name="connsiteY4" fmla="*/ 228600 h 3295650"/>
              <a:gd name="connsiteX5" fmla="*/ 895350 w 2543175"/>
              <a:gd name="connsiteY5" fmla="*/ 257175 h 3295650"/>
              <a:gd name="connsiteX6" fmla="*/ 952500 w 2543175"/>
              <a:gd name="connsiteY6" fmla="*/ 609600 h 3295650"/>
              <a:gd name="connsiteX7" fmla="*/ 1019175 w 2543175"/>
              <a:gd name="connsiteY7" fmla="*/ 619125 h 3295650"/>
              <a:gd name="connsiteX8" fmla="*/ 1009650 w 2543175"/>
              <a:gd name="connsiteY8" fmla="*/ 647700 h 3295650"/>
              <a:gd name="connsiteX9" fmla="*/ 971550 w 2543175"/>
              <a:gd name="connsiteY9" fmla="*/ 666750 h 3295650"/>
              <a:gd name="connsiteX10" fmla="*/ 942975 w 2543175"/>
              <a:gd name="connsiteY10" fmla="*/ 685800 h 3295650"/>
              <a:gd name="connsiteX11" fmla="*/ 952500 w 2543175"/>
              <a:gd name="connsiteY11" fmla="*/ 723900 h 3295650"/>
              <a:gd name="connsiteX12" fmla="*/ 1000125 w 2543175"/>
              <a:gd name="connsiteY12" fmla="*/ 771525 h 3295650"/>
              <a:gd name="connsiteX13" fmla="*/ 904875 w 2543175"/>
              <a:gd name="connsiteY13" fmla="*/ 847725 h 3295650"/>
              <a:gd name="connsiteX14" fmla="*/ 847725 w 2543175"/>
              <a:gd name="connsiteY14" fmla="*/ 876300 h 3295650"/>
              <a:gd name="connsiteX15" fmla="*/ 771525 w 2543175"/>
              <a:gd name="connsiteY15" fmla="*/ 895350 h 3295650"/>
              <a:gd name="connsiteX16" fmla="*/ 704850 w 2543175"/>
              <a:gd name="connsiteY16" fmla="*/ 914400 h 3295650"/>
              <a:gd name="connsiteX17" fmla="*/ 771525 w 2543175"/>
              <a:gd name="connsiteY17" fmla="*/ 942975 h 3295650"/>
              <a:gd name="connsiteX18" fmla="*/ 838200 w 2543175"/>
              <a:gd name="connsiteY18" fmla="*/ 952500 h 3295650"/>
              <a:gd name="connsiteX19" fmla="*/ 866775 w 2543175"/>
              <a:gd name="connsiteY19" fmla="*/ 1009650 h 3295650"/>
              <a:gd name="connsiteX20" fmla="*/ 800100 w 2543175"/>
              <a:gd name="connsiteY20" fmla="*/ 1028700 h 3295650"/>
              <a:gd name="connsiteX21" fmla="*/ 762000 w 2543175"/>
              <a:gd name="connsiteY21" fmla="*/ 1038225 h 3295650"/>
              <a:gd name="connsiteX22" fmla="*/ 733425 w 2543175"/>
              <a:gd name="connsiteY22" fmla="*/ 1057275 h 3295650"/>
              <a:gd name="connsiteX23" fmla="*/ 723900 w 2543175"/>
              <a:gd name="connsiteY23" fmla="*/ 1085850 h 3295650"/>
              <a:gd name="connsiteX24" fmla="*/ 771525 w 2543175"/>
              <a:gd name="connsiteY24" fmla="*/ 1104900 h 3295650"/>
              <a:gd name="connsiteX25" fmla="*/ 847725 w 2543175"/>
              <a:gd name="connsiteY25" fmla="*/ 1181100 h 3295650"/>
              <a:gd name="connsiteX26" fmla="*/ 838200 w 2543175"/>
              <a:gd name="connsiteY26" fmla="*/ 1228725 h 3295650"/>
              <a:gd name="connsiteX27" fmla="*/ 828675 w 2543175"/>
              <a:gd name="connsiteY27" fmla="*/ 1257300 h 3295650"/>
              <a:gd name="connsiteX28" fmla="*/ 847725 w 2543175"/>
              <a:gd name="connsiteY28" fmla="*/ 1314450 h 3295650"/>
              <a:gd name="connsiteX29" fmla="*/ 857250 w 2543175"/>
              <a:gd name="connsiteY29" fmla="*/ 1343025 h 3295650"/>
              <a:gd name="connsiteX30" fmla="*/ 847725 w 2543175"/>
              <a:gd name="connsiteY30" fmla="*/ 1428750 h 3295650"/>
              <a:gd name="connsiteX31" fmla="*/ 638175 w 2543175"/>
              <a:gd name="connsiteY31" fmla="*/ 1524000 h 3295650"/>
              <a:gd name="connsiteX32" fmla="*/ 523875 w 2543175"/>
              <a:gd name="connsiteY32" fmla="*/ 1571625 h 3295650"/>
              <a:gd name="connsiteX33" fmla="*/ 381000 w 2543175"/>
              <a:gd name="connsiteY33" fmla="*/ 1638300 h 3295650"/>
              <a:gd name="connsiteX34" fmla="*/ 371475 w 2543175"/>
              <a:gd name="connsiteY34" fmla="*/ 1666875 h 3295650"/>
              <a:gd name="connsiteX35" fmla="*/ 381000 w 2543175"/>
              <a:gd name="connsiteY35" fmla="*/ 1724025 h 3295650"/>
              <a:gd name="connsiteX36" fmla="*/ 409575 w 2543175"/>
              <a:gd name="connsiteY36" fmla="*/ 1762125 h 3295650"/>
              <a:gd name="connsiteX37" fmla="*/ 533400 w 2543175"/>
              <a:gd name="connsiteY37" fmla="*/ 1847850 h 3295650"/>
              <a:gd name="connsiteX38" fmla="*/ 561975 w 2543175"/>
              <a:gd name="connsiteY38" fmla="*/ 1857375 h 3295650"/>
              <a:gd name="connsiteX39" fmla="*/ 571500 w 2543175"/>
              <a:gd name="connsiteY39" fmla="*/ 1905000 h 3295650"/>
              <a:gd name="connsiteX40" fmla="*/ 476250 w 2543175"/>
              <a:gd name="connsiteY40" fmla="*/ 1990725 h 3295650"/>
              <a:gd name="connsiteX41" fmla="*/ 466725 w 2543175"/>
              <a:gd name="connsiteY41" fmla="*/ 2028825 h 3295650"/>
              <a:gd name="connsiteX42" fmla="*/ 476250 w 2543175"/>
              <a:gd name="connsiteY42" fmla="*/ 2057400 h 3295650"/>
              <a:gd name="connsiteX43" fmla="*/ 590550 w 2543175"/>
              <a:gd name="connsiteY43" fmla="*/ 2162175 h 3295650"/>
              <a:gd name="connsiteX44" fmla="*/ 619125 w 2543175"/>
              <a:gd name="connsiteY44" fmla="*/ 2181225 h 3295650"/>
              <a:gd name="connsiteX45" fmla="*/ 628650 w 2543175"/>
              <a:gd name="connsiteY45" fmla="*/ 2228850 h 3295650"/>
              <a:gd name="connsiteX46" fmla="*/ 600075 w 2543175"/>
              <a:gd name="connsiteY46" fmla="*/ 2238375 h 3295650"/>
              <a:gd name="connsiteX47" fmla="*/ 523875 w 2543175"/>
              <a:gd name="connsiteY47" fmla="*/ 2266950 h 3295650"/>
              <a:gd name="connsiteX48" fmla="*/ 514350 w 2543175"/>
              <a:gd name="connsiteY48" fmla="*/ 2295525 h 3295650"/>
              <a:gd name="connsiteX49" fmla="*/ 504825 w 2543175"/>
              <a:gd name="connsiteY49" fmla="*/ 2362200 h 3295650"/>
              <a:gd name="connsiteX50" fmla="*/ 457200 w 2543175"/>
              <a:gd name="connsiteY50" fmla="*/ 2371725 h 3295650"/>
              <a:gd name="connsiteX51" fmla="*/ 371475 w 2543175"/>
              <a:gd name="connsiteY51" fmla="*/ 2409825 h 3295650"/>
              <a:gd name="connsiteX52" fmla="*/ 285750 w 2543175"/>
              <a:gd name="connsiteY52" fmla="*/ 2438400 h 3295650"/>
              <a:gd name="connsiteX53" fmla="*/ 171450 w 2543175"/>
              <a:gd name="connsiteY53" fmla="*/ 2447925 h 3295650"/>
              <a:gd name="connsiteX54" fmla="*/ 190500 w 2543175"/>
              <a:gd name="connsiteY54" fmla="*/ 2524125 h 3295650"/>
              <a:gd name="connsiteX55" fmla="*/ 209550 w 2543175"/>
              <a:gd name="connsiteY55" fmla="*/ 2562225 h 3295650"/>
              <a:gd name="connsiteX56" fmla="*/ 200025 w 2543175"/>
              <a:gd name="connsiteY56" fmla="*/ 2619375 h 3295650"/>
              <a:gd name="connsiteX57" fmla="*/ 171450 w 2543175"/>
              <a:gd name="connsiteY57" fmla="*/ 2638425 h 3295650"/>
              <a:gd name="connsiteX58" fmla="*/ 95250 w 2543175"/>
              <a:gd name="connsiteY58" fmla="*/ 2676525 h 3295650"/>
              <a:gd name="connsiteX59" fmla="*/ 76200 w 2543175"/>
              <a:gd name="connsiteY59" fmla="*/ 2724150 h 3295650"/>
              <a:gd name="connsiteX60" fmla="*/ 76200 w 2543175"/>
              <a:gd name="connsiteY60" fmla="*/ 2905125 h 3295650"/>
              <a:gd name="connsiteX61" fmla="*/ 47625 w 2543175"/>
              <a:gd name="connsiteY61" fmla="*/ 2933700 h 3295650"/>
              <a:gd name="connsiteX62" fmla="*/ 57150 w 2543175"/>
              <a:gd name="connsiteY62" fmla="*/ 2971800 h 3295650"/>
              <a:gd name="connsiteX63" fmla="*/ 85725 w 2543175"/>
              <a:gd name="connsiteY63" fmla="*/ 3009900 h 3295650"/>
              <a:gd name="connsiteX64" fmla="*/ 161925 w 2543175"/>
              <a:gd name="connsiteY64" fmla="*/ 3076575 h 3295650"/>
              <a:gd name="connsiteX65" fmla="*/ 219075 w 2543175"/>
              <a:gd name="connsiteY65" fmla="*/ 3105150 h 3295650"/>
              <a:gd name="connsiteX66" fmla="*/ 228600 w 2543175"/>
              <a:gd name="connsiteY66" fmla="*/ 3133725 h 3295650"/>
              <a:gd name="connsiteX67" fmla="*/ 180975 w 2543175"/>
              <a:gd name="connsiteY67" fmla="*/ 3152775 h 3295650"/>
              <a:gd name="connsiteX68" fmla="*/ 114300 w 2543175"/>
              <a:gd name="connsiteY68" fmla="*/ 3181350 h 3295650"/>
              <a:gd name="connsiteX69" fmla="*/ 123825 w 2543175"/>
              <a:gd name="connsiteY69" fmla="*/ 3248025 h 3295650"/>
              <a:gd name="connsiteX70" fmla="*/ 142875 w 2543175"/>
              <a:gd name="connsiteY70" fmla="*/ 3276600 h 3295650"/>
              <a:gd name="connsiteX71" fmla="*/ 114300 w 2543175"/>
              <a:gd name="connsiteY71" fmla="*/ 3286125 h 3295650"/>
              <a:gd name="connsiteX72" fmla="*/ 0 w 2543175"/>
              <a:gd name="connsiteY72" fmla="*/ 3295650 h 329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43175" h="3295650">
                <a:moveTo>
                  <a:pt x="2543175" y="0"/>
                </a:moveTo>
                <a:lnTo>
                  <a:pt x="952500" y="9525"/>
                </a:lnTo>
                <a:cubicBezTo>
                  <a:pt x="920594" y="9886"/>
                  <a:pt x="884812" y="2972"/>
                  <a:pt x="857250" y="19050"/>
                </a:cubicBezTo>
                <a:cubicBezTo>
                  <a:pt x="839905" y="29168"/>
                  <a:pt x="838200" y="76200"/>
                  <a:pt x="838200" y="76200"/>
                </a:cubicBezTo>
                <a:cubicBezTo>
                  <a:pt x="847725" y="127000"/>
                  <a:pt x="851211" y="179314"/>
                  <a:pt x="866775" y="228600"/>
                </a:cubicBezTo>
                <a:cubicBezTo>
                  <a:pt x="870831" y="241445"/>
                  <a:pt x="893637" y="243814"/>
                  <a:pt x="895350" y="257175"/>
                </a:cubicBezTo>
                <a:cubicBezTo>
                  <a:pt x="929931" y="526904"/>
                  <a:pt x="801649" y="582173"/>
                  <a:pt x="952500" y="609600"/>
                </a:cubicBezTo>
                <a:cubicBezTo>
                  <a:pt x="974589" y="613616"/>
                  <a:pt x="996950" y="615950"/>
                  <a:pt x="1019175" y="619125"/>
                </a:cubicBezTo>
                <a:cubicBezTo>
                  <a:pt x="1016000" y="628650"/>
                  <a:pt x="1016750" y="640600"/>
                  <a:pt x="1009650" y="647700"/>
                </a:cubicBezTo>
                <a:cubicBezTo>
                  <a:pt x="999610" y="657740"/>
                  <a:pt x="983878" y="659705"/>
                  <a:pt x="971550" y="666750"/>
                </a:cubicBezTo>
                <a:cubicBezTo>
                  <a:pt x="961611" y="672430"/>
                  <a:pt x="952500" y="679450"/>
                  <a:pt x="942975" y="685800"/>
                </a:cubicBezTo>
                <a:cubicBezTo>
                  <a:pt x="946150" y="698500"/>
                  <a:pt x="944119" y="713843"/>
                  <a:pt x="952500" y="723900"/>
                </a:cubicBezTo>
                <a:cubicBezTo>
                  <a:pt x="1017889" y="802367"/>
                  <a:pt x="973163" y="690640"/>
                  <a:pt x="1000125" y="771525"/>
                </a:cubicBezTo>
                <a:cubicBezTo>
                  <a:pt x="982759" y="840990"/>
                  <a:pt x="1003177" y="801851"/>
                  <a:pt x="904875" y="847725"/>
                </a:cubicBezTo>
                <a:cubicBezTo>
                  <a:pt x="885575" y="856732"/>
                  <a:pt x="867783" y="869137"/>
                  <a:pt x="847725" y="876300"/>
                </a:cubicBezTo>
                <a:cubicBezTo>
                  <a:pt x="823069" y="885106"/>
                  <a:pt x="796823" y="888604"/>
                  <a:pt x="771525" y="895350"/>
                </a:cubicBezTo>
                <a:cubicBezTo>
                  <a:pt x="749191" y="901306"/>
                  <a:pt x="727075" y="908050"/>
                  <a:pt x="704850" y="914400"/>
                </a:cubicBezTo>
                <a:cubicBezTo>
                  <a:pt x="727075" y="923925"/>
                  <a:pt x="748275" y="936332"/>
                  <a:pt x="771525" y="942975"/>
                </a:cubicBezTo>
                <a:cubicBezTo>
                  <a:pt x="793112" y="949143"/>
                  <a:pt x="817684" y="943382"/>
                  <a:pt x="838200" y="952500"/>
                </a:cubicBezTo>
                <a:cubicBezTo>
                  <a:pt x="852650" y="958922"/>
                  <a:pt x="862549" y="996971"/>
                  <a:pt x="866775" y="1009650"/>
                </a:cubicBezTo>
                <a:lnTo>
                  <a:pt x="800100" y="1028700"/>
                </a:lnTo>
                <a:cubicBezTo>
                  <a:pt x="787470" y="1032144"/>
                  <a:pt x="774032" y="1033068"/>
                  <a:pt x="762000" y="1038225"/>
                </a:cubicBezTo>
                <a:cubicBezTo>
                  <a:pt x="751478" y="1042734"/>
                  <a:pt x="742950" y="1050925"/>
                  <a:pt x="733425" y="1057275"/>
                </a:cubicBezTo>
                <a:cubicBezTo>
                  <a:pt x="730250" y="1066800"/>
                  <a:pt x="717628" y="1078010"/>
                  <a:pt x="723900" y="1085850"/>
                </a:cubicBezTo>
                <a:cubicBezTo>
                  <a:pt x="734581" y="1099201"/>
                  <a:pt x="757100" y="1095721"/>
                  <a:pt x="771525" y="1104900"/>
                </a:cubicBezTo>
                <a:cubicBezTo>
                  <a:pt x="822429" y="1137294"/>
                  <a:pt x="821863" y="1142307"/>
                  <a:pt x="847725" y="1181100"/>
                </a:cubicBezTo>
                <a:cubicBezTo>
                  <a:pt x="844550" y="1196975"/>
                  <a:pt x="842127" y="1213019"/>
                  <a:pt x="838200" y="1228725"/>
                </a:cubicBezTo>
                <a:cubicBezTo>
                  <a:pt x="835765" y="1238465"/>
                  <a:pt x="827566" y="1247321"/>
                  <a:pt x="828675" y="1257300"/>
                </a:cubicBezTo>
                <a:cubicBezTo>
                  <a:pt x="830893" y="1277258"/>
                  <a:pt x="841375" y="1295400"/>
                  <a:pt x="847725" y="1314450"/>
                </a:cubicBezTo>
                <a:lnTo>
                  <a:pt x="857250" y="1343025"/>
                </a:lnTo>
                <a:cubicBezTo>
                  <a:pt x="854075" y="1371600"/>
                  <a:pt x="867389" y="1407775"/>
                  <a:pt x="847725" y="1428750"/>
                </a:cubicBezTo>
                <a:cubicBezTo>
                  <a:pt x="815651" y="1462962"/>
                  <a:pt x="692381" y="1502318"/>
                  <a:pt x="638175" y="1524000"/>
                </a:cubicBezTo>
                <a:cubicBezTo>
                  <a:pt x="599852" y="1539329"/>
                  <a:pt x="560792" y="1553166"/>
                  <a:pt x="523875" y="1571625"/>
                </a:cubicBezTo>
                <a:cubicBezTo>
                  <a:pt x="413332" y="1626896"/>
                  <a:pt x="461584" y="1606067"/>
                  <a:pt x="381000" y="1638300"/>
                </a:cubicBezTo>
                <a:cubicBezTo>
                  <a:pt x="377825" y="1647825"/>
                  <a:pt x="371475" y="1656835"/>
                  <a:pt x="371475" y="1666875"/>
                </a:cubicBezTo>
                <a:cubicBezTo>
                  <a:pt x="371475" y="1686188"/>
                  <a:pt x="373827" y="1706094"/>
                  <a:pt x="381000" y="1724025"/>
                </a:cubicBezTo>
                <a:cubicBezTo>
                  <a:pt x="386896" y="1738765"/>
                  <a:pt x="397873" y="1751398"/>
                  <a:pt x="409575" y="1762125"/>
                </a:cubicBezTo>
                <a:cubicBezTo>
                  <a:pt x="452630" y="1801592"/>
                  <a:pt x="484054" y="1826702"/>
                  <a:pt x="533400" y="1847850"/>
                </a:cubicBezTo>
                <a:cubicBezTo>
                  <a:pt x="542628" y="1851805"/>
                  <a:pt x="552450" y="1854200"/>
                  <a:pt x="561975" y="1857375"/>
                </a:cubicBezTo>
                <a:cubicBezTo>
                  <a:pt x="565150" y="1873250"/>
                  <a:pt x="578740" y="1890520"/>
                  <a:pt x="571500" y="1905000"/>
                </a:cubicBezTo>
                <a:cubicBezTo>
                  <a:pt x="552808" y="1942385"/>
                  <a:pt x="510553" y="1967856"/>
                  <a:pt x="476250" y="1990725"/>
                </a:cubicBezTo>
                <a:cubicBezTo>
                  <a:pt x="473075" y="2003425"/>
                  <a:pt x="466725" y="2015734"/>
                  <a:pt x="466725" y="2028825"/>
                </a:cubicBezTo>
                <a:cubicBezTo>
                  <a:pt x="466725" y="2038865"/>
                  <a:pt x="469978" y="2049560"/>
                  <a:pt x="476250" y="2057400"/>
                </a:cubicBezTo>
                <a:cubicBezTo>
                  <a:pt x="505618" y="2094110"/>
                  <a:pt x="551811" y="2133121"/>
                  <a:pt x="590550" y="2162175"/>
                </a:cubicBezTo>
                <a:cubicBezTo>
                  <a:pt x="599708" y="2169044"/>
                  <a:pt x="609600" y="2174875"/>
                  <a:pt x="619125" y="2181225"/>
                </a:cubicBezTo>
                <a:cubicBezTo>
                  <a:pt x="622300" y="2197100"/>
                  <a:pt x="633770" y="2213491"/>
                  <a:pt x="628650" y="2228850"/>
                </a:cubicBezTo>
                <a:cubicBezTo>
                  <a:pt x="625475" y="2238375"/>
                  <a:pt x="609303" y="2234420"/>
                  <a:pt x="600075" y="2238375"/>
                </a:cubicBezTo>
                <a:cubicBezTo>
                  <a:pt x="530343" y="2268260"/>
                  <a:pt x="594119" y="2249389"/>
                  <a:pt x="523875" y="2266950"/>
                </a:cubicBezTo>
                <a:cubicBezTo>
                  <a:pt x="520700" y="2276475"/>
                  <a:pt x="516319" y="2285680"/>
                  <a:pt x="514350" y="2295525"/>
                </a:cubicBezTo>
                <a:cubicBezTo>
                  <a:pt x="509947" y="2317540"/>
                  <a:pt x="518295" y="2344239"/>
                  <a:pt x="504825" y="2362200"/>
                </a:cubicBezTo>
                <a:cubicBezTo>
                  <a:pt x="495111" y="2375152"/>
                  <a:pt x="473075" y="2368550"/>
                  <a:pt x="457200" y="2371725"/>
                </a:cubicBezTo>
                <a:cubicBezTo>
                  <a:pt x="382702" y="2416424"/>
                  <a:pt x="438600" y="2389171"/>
                  <a:pt x="371475" y="2409825"/>
                </a:cubicBezTo>
                <a:cubicBezTo>
                  <a:pt x="342686" y="2418683"/>
                  <a:pt x="315339" y="2432764"/>
                  <a:pt x="285750" y="2438400"/>
                </a:cubicBezTo>
                <a:cubicBezTo>
                  <a:pt x="248193" y="2445554"/>
                  <a:pt x="209550" y="2444750"/>
                  <a:pt x="171450" y="2447925"/>
                </a:cubicBezTo>
                <a:cubicBezTo>
                  <a:pt x="177041" y="2475878"/>
                  <a:pt x="179517" y="2498497"/>
                  <a:pt x="190500" y="2524125"/>
                </a:cubicBezTo>
                <a:cubicBezTo>
                  <a:pt x="196093" y="2537176"/>
                  <a:pt x="203200" y="2549525"/>
                  <a:pt x="209550" y="2562225"/>
                </a:cubicBezTo>
                <a:cubicBezTo>
                  <a:pt x="206375" y="2581275"/>
                  <a:pt x="208662" y="2602101"/>
                  <a:pt x="200025" y="2619375"/>
                </a:cubicBezTo>
                <a:cubicBezTo>
                  <a:pt x="194905" y="2629614"/>
                  <a:pt x="181689" y="2633305"/>
                  <a:pt x="171450" y="2638425"/>
                </a:cubicBezTo>
                <a:cubicBezTo>
                  <a:pt x="78244" y="2685028"/>
                  <a:pt x="161453" y="2632390"/>
                  <a:pt x="95250" y="2676525"/>
                </a:cubicBezTo>
                <a:cubicBezTo>
                  <a:pt x="88900" y="2692400"/>
                  <a:pt x="77148" y="2707078"/>
                  <a:pt x="76200" y="2724150"/>
                </a:cubicBezTo>
                <a:cubicBezTo>
                  <a:pt x="73878" y="2765953"/>
                  <a:pt x="98749" y="2854390"/>
                  <a:pt x="76200" y="2905125"/>
                </a:cubicBezTo>
                <a:cubicBezTo>
                  <a:pt x="70729" y="2917434"/>
                  <a:pt x="57150" y="2924175"/>
                  <a:pt x="47625" y="2933700"/>
                </a:cubicBezTo>
                <a:cubicBezTo>
                  <a:pt x="50800" y="2946400"/>
                  <a:pt x="51296" y="2960091"/>
                  <a:pt x="57150" y="2971800"/>
                </a:cubicBezTo>
                <a:cubicBezTo>
                  <a:pt x="64250" y="2985999"/>
                  <a:pt x="75178" y="2998035"/>
                  <a:pt x="85725" y="3009900"/>
                </a:cubicBezTo>
                <a:cubicBezTo>
                  <a:pt x="105587" y="3032245"/>
                  <a:pt x="132954" y="3062089"/>
                  <a:pt x="161925" y="3076575"/>
                </a:cubicBezTo>
                <a:cubicBezTo>
                  <a:pt x="240795" y="3116010"/>
                  <a:pt x="137183" y="3050555"/>
                  <a:pt x="219075" y="3105150"/>
                </a:cubicBezTo>
                <a:cubicBezTo>
                  <a:pt x="222250" y="3114675"/>
                  <a:pt x="234872" y="3125885"/>
                  <a:pt x="228600" y="3133725"/>
                </a:cubicBezTo>
                <a:cubicBezTo>
                  <a:pt x="217919" y="3147076"/>
                  <a:pt x="196599" y="3145831"/>
                  <a:pt x="180975" y="3152775"/>
                </a:cubicBezTo>
                <a:cubicBezTo>
                  <a:pt x="110355" y="3184162"/>
                  <a:pt x="172991" y="3161786"/>
                  <a:pt x="114300" y="3181350"/>
                </a:cubicBezTo>
                <a:cubicBezTo>
                  <a:pt x="117475" y="3203575"/>
                  <a:pt x="117374" y="3226521"/>
                  <a:pt x="123825" y="3248025"/>
                </a:cubicBezTo>
                <a:cubicBezTo>
                  <a:pt x="127114" y="3258990"/>
                  <a:pt x="145651" y="3265494"/>
                  <a:pt x="142875" y="3276600"/>
                </a:cubicBezTo>
                <a:cubicBezTo>
                  <a:pt x="140440" y="3286340"/>
                  <a:pt x="124252" y="3284798"/>
                  <a:pt x="114300" y="3286125"/>
                </a:cubicBezTo>
                <a:cubicBezTo>
                  <a:pt x="76403" y="3291178"/>
                  <a:pt x="0" y="3295650"/>
                  <a:pt x="0" y="32956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5551457" y="3582650"/>
            <a:ext cx="2271776" cy="1277273"/>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100" dirty="0" smtClean="0"/>
              <a:t>T2 [Jack thread]</a:t>
            </a:r>
            <a:endParaRPr lang="en-US" sz="1100" dirty="0"/>
          </a:p>
          <a:p>
            <a:endParaRPr lang="en-US" sz="1100" dirty="0"/>
          </a:p>
          <a:p>
            <a:r>
              <a:rPr lang="en-US" sz="1100" dirty="0"/>
              <a:t>newAccountBalance = </a:t>
            </a:r>
            <a:r>
              <a:rPr lang="en-US" sz="1100" dirty="0" smtClean="0"/>
              <a:t>$1000+$200</a:t>
            </a:r>
            <a:endParaRPr lang="en-US" sz="1100" dirty="0"/>
          </a:p>
          <a:p>
            <a:r>
              <a:rPr lang="en-US" sz="1100" dirty="0"/>
              <a:t>newAccountBalance = </a:t>
            </a:r>
            <a:r>
              <a:rPr lang="en-US" sz="1100" dirty="0" smtClean="0"/>
              <a:t>$1200</a:t>
            </a:r>
          </a:p>
          <a:p>
            <a:endParaRPr lang="en-US" sz="1100" dirty="0" smtClean="0"/>
          </a:p>
          <a:p>
            <a:r>
              <a:rPr lang="en-US" sz="1100" dirty="0" smtClean="0"/>
              <a:t>T2 updates the balance in the </a:t>
            </a:r>
          </a:p>
          <a:p>
            <a:r>
              <a:rPr lang="en-US" sz="1100" dirty="0" smtClean="0"/>
              <a:t>HDFC table as $1200.</a:t>
            </a:r>
            <a:endParaRPr lang="en-US" sz="1100" dirty="0"/>
          </a:p>
        </p:txBody>
      </p:sp>
      <p:sp>
        <p:nvSpPr>
          <p:cNvPr id="27" name="TextBox 26"/>
          <p:cNvSpPr txBox="1"/>
          <p:nvPr/>
        </p:nvSpPr>
        <p:spPr>
          <a:xfrm>
            <a:off x="1447800" y="1371600"/>
            <a:ext cx="498855" cy="276999"/>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200" dirty="0" smtClean="0"/>
              <a:t>$200</a:t>
            </a:r>
            <a:endParaRPr lang="en-US" sz="1200" dirty="0"/>
          </a:p>
        </p:txBody>
      </p:sp>
      <p:sp>
        <p:nvSpPr>
          <p:cNvPr id="54" name="TextBox 53"/>
          <p:cNvSpPr txBox="1"/>
          <p:nvPr/>
        </p:nvSpPr>
        <p:spPr>
          <a:xfrm>
            <a:off x="6705600" y="1075551"/>
            <a:ext cx="498855" cy="276999"/>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200" dirty="0" smtClean="0"/>
              <a:t>$200</a:t>
            </a:r>
            <a:endParaRPr lang="en-US" sz="1200" dirty="0"/>
          </a:p>
        </p:txBody>
      </p:sp>
      <p:graphicFrame>
        <p:nvGraphicFramePr>
          <p:cNvPr id="55" name="Table 54"/>
          <p:cNvGraphicFramePr>
            <a:graphicFrameLocks noGrp="1"/>
          </p:cNvGraphicFramePr>
          <p:nvPr>
            <p:extLst>
              <p:ext uri="{D42A27DB-BD31-4B8C-83A1-F6EECF244321}">
                <p14:modId xmlns:p14="http://schemas.microsoft.com/office/powerpoint/2010/main" val="4119879277"/>
              </p:ext>
            </p:extLst>
          </p:nvPr>
        </p:nvGraphicFramePr>
        <p:xfrm>
          <a:off x="6817747" y="2569558"/>
          <a:ext cx="1981200" cy="475827"/>
        </p:xfrm>
        <a:graphic>
          <a:graphicData uri="http://schemas.openxmlformats.org/drawingml/2006/table">
            <a:tbl>
              <a:tblPr firstRow="1" bandRow="1">
                <a:tableStyleId>{7DF18680-E054-41AD-8BC1-D1AEF772440D}</a:tableStyleId>
              </a:tblPr>
              <a:tblGrid>
                <a:gridCol w="990600"/>
                <a:gridCol w="990600"/>
              </a:tblGrid>
              <a:tr h="0">
                <a:tc>
                  <a:txBody>
                    <a:bodyPr/>
                    <a:lstStyle/>
                    <a:p>
                      <a:r>
                        <a:rPr lang="en-US" sz="900" dirty="0" smtClean="0"/>
                        <a:t>Account id</a:t>
                      </a:r>
                      <a:endParaRPr lang="en-US" sz="900" dirty="0"/>
                    </a:p>
                  </a:txBody>
                  <a:tcPr/>
                </a:tc>
                <a:tc>
                  <a:txBody>
                    <a:bodyPr/>
                    <a:lstStyle/>
                    <a:p>
                      <a:r>
                        <a:rPr lang="en-US" sz="900" dirty="0" smtClean="0"/>
                        <a:t>AccountBalance</a:t>
                      </a:r>
                      <a:endParaRPr lang="en-US" sz="900" dirty="0"/>
                    </a:p>
                  </a:txBody>
                  <a:tcPr/>
                </a:tc>
              </a:tr>
              <a:tr h="247227">
                <a:tc>
                  <a:txBody>
                    <a:bodyPr/>
                    <a:lstStyle/>
                    <a:p>
                      <a:r>
                        <a:rPr lang="en-US" sz="900" dirty="0" smtClean="0">
                          <a:solidFill>
                            <a:srgbClr val="FF0000"/>
                          </a:solidFill>
                        </a:rPr>
                        <a:t>1</a:t>
                      </a:r>
                      <a:endParaRPr lang="en-US" sz="900" dirty="0">
                        <a:solidFill>
                          <a:srgbClr val="FF0000"/>
                        </a:solidFill>
                      </a:endParaRPr>
                    </a:p>
                  </a:txBody>
                  <a:tcPr/>
                </a:tc>
                <a:tc>
                  <a:txBody>
                    <a:bodyPr/>
                    <a:lstStyle/>
                    <a:p>
                      <a:r>
                        <a:rPr lang="en-US" sz="900" dirty="0" smtClean="0">
                          <a:solidFill>
                            <a:srgbClr val="FF0000"/>
                          </a:solidFill>
                        </a:rPr>
                        <a:t>$1200</a:t>
                      </a:r>
                      <a:endParaRPr lang="en-US" sz="900" dirty="0">
                        <a:solidFill>
                          <a:srgbClr val="FF0000"/>
                        </a:solidFill>
                      </a:endParaRPr>
                    </a:p>
                  </a:txBody>
                  <a:tcPr/>
                </a:tc>
              </a:tr>
            </a:tbl>
          </a:graphicData>
        </a:graphic>
      </p:graphicFrame>
      <p:sp>
        <p:nvSpPr>
          <p:cNvPr id="56" name="TextBox 55"/>
          <p:cNvSpPr txBox="1"/>
          <p:nvPr/>
        </p:nvSpPr>
        <p:spPr>
          <a:xfrm>
            <a:off x="731077" y="3427913"/>
            <a:ext cx="2313454" cy="1277273"/>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100" dirty="0" smtClean="0"/>
              <a:t>T1 [Jill Thread]</a:t>
            </a:r>
          </a:p>
          <a:p>
            <a:endParaRPr lang="en-US" sz="1100" dirty="0" smtClean="0"/>
          </a:p>
          <a:p>
            <a:r>
              <a:rPr lang="en-US" sz="1100" dirty="0"/>
              <a:t>n</a:t>
            </a:r>
            <a:r>
              <a:rPr lang="en-US" sz="1100" dirty="0" smtClean="0"/>
              <a:t>ewAccountBalance = $1000+$200</a:t>
            </a:r>
          </a:p>
          <a:p>
            <a:r>
              <a:rPr lang="en-US" sz="1100" dirty="0"/>
              <a:t>n</a:t>
            </a:r>
            <a:r>
              <a:rPr lang="en-US" sz="1100" dirty="0" smtClean="0"/>
              <a:t>ewAccountBalance = $1200</a:t>
            </a:r>
          </a:p>
          <a:p>
            <a:endParaRPr lang="en-US" sz="1100" dirty="0"/>
          </a:p>
          <a:p>
            <a:r>
              <a:rPr lang="en-US" sz="1100" dirty="0" smtClean="0"/>
              <a:t>T1 resumes and updates the balance </a:t>
            </a:r>
          </a:p>
          <a:p>
            <a:r>
              <a:rPr lang="en-US" sz="1100" dirty="0" smtClean="0"/>
              <a:t>in  the HDFC table as $1200</a:t>
            </a:r>
          </a:p>
        </p:txBody>
      </p:sp>
      <p:sp>
        <p:nvSpPr>
          <p:cNvPr id="30" name="TextBox 29"/>
          <p:cNvSpPr txBox="1"/>
          <p:nvPr/>
        </p:nvSpPr>
        <p:spPr>
          <a:xfrm>
            <a:off x="3254923" y="821653"/>
            <a:ext cx="26981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Expected = $1000+$200+$200 = $1400</a:t>
            </a:r>
            <a:endParaRPr lang="en-US" sz="1200" dirty="0"/>
          </a:p>
        </p:txBody>
      </p:sp>
    </p:spTree>
    <p:extLst>
      <p:ext uri="{BB962C8B-B14F-4D97-AF65-F5344CB8AC3E}">
        <p14:creationId xmlns:p14="http://schemas.microsoft.com/office/powerpoint/2010/main" val="391518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arn(inVertical)">
                                      <p:cBhvr>
                                        <p:cTn id="20" dur="500"/>
                                        <p:tgtEl>
                                          <p:spTgt spid="2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arn(inVertical)">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barn(inVertical)">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51" grpId="0" animBg="1"/>
      <p:bldP spid="56"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366813" y="21838"/>
            <a:ext cx="2438403"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Why </a:t>
            </a:r>
            <a:r>
              <a:rPr lang="en-US" sz="1200" dirty="0"/>
              <a:t>we use </a:t>
            </a:r>
            <a:r>
              <a:rPr lang="en-US" sz="1200" dirty="0" smtClean="0"/>
              <a:t>synchronization?</a:t>
            </a:r>
            <a:endParaRPr lang="en-US" sz="1200" dirty="0"/>
          </a:p>
        </p:txBody>
      </p:sp>
      <p:sp>
        <p:nvSpPr>
          <p:cNvPr id="2" name="Rounded Rectangle 1"/>
          <p:cNvSpPr/>
          <p:nvPr/>
        </p:nvSpPr>
        <p:spPr>
          <a:xfrm>
            <a:off x="90214" y="382780"/>
            <a:ext cx="8991600" cy="4577963"/>
          </a:xfrm>
          <a:prstGeom prst="roundRect">
            <a:avLst/>
          </a:prstGeom>
          <a:ln w="3175"/>
          <a:effectLst>
            <a:outerShdw blurRad="50800" dist="38100" dir="16200000"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endParaRPr lang="en-US" sz="1000" dirty="0" smtClean="0"/>
          </a:p>
          <a:p>
            <a:endParaRPr lang="en-US" sz="1000" dirty="0"/>
          </a:p>
          <a:p>
            <a:r>
              <a:rPr lang="en-US" sz="1000" dirty="0" smtClean="0"/>
              <a:t>You've now seen the example in previous slide , let's get into the problems that we can run into when we have a multi-threaded application. The problem that we will be presenting in  previous slide  is what's called a race condition. A race condition occurs when a program or application malfunctions because of an unexpected ordering of events that produces contention over the same resource. That sounds confusing, but it will make a lot more sense once you read the example below.</a:t>
            </a:r>
          </a:p>
          <a:p>
            <a:endParaRPr lang="en-US" sz="1000" dirty="0"/>
          </a:p>
          <a:p>
            <a:r>
              <a:rPr lang="en-US" sz="1000" dirty="0"/>
              <a:t>So, let’s get into the actual problem. Let’s say that there’s a husband and wife - Jack and Jill - who share a joint account. They currently have $1,000 in their account. They both log in to their online bank account at the same time, but from different locations</a:t>
            </a:r>
            <a:r>
              <a:rPr lang="en-US" sz="1000" dirty="0" smtClean="0"/>
              <a:t>.</a:t>
            </a:r>
          </a:p>
          <a:p>
            <a:endParaRPr lang="en-US" sz="1000" dirty="0"/>
          </a:p>
          <a:p>
            <a:r>
              <a:rPr lang="en-US" sz="1000" dirty="0"/>
              <a:t>They both decide to deposit $200 each into their account through a wire transfer from other bank accounts that they have at the same time. So, the total account balance after these 2 deposits should be $1,000 + ($200 * 2), which equals $1,400.</a:t>
            </a:r>
          </a:p>
          <a:p>
            <a:endParaRPr lang="en-US" sz="1000" dirty="0" smtClean="0"/>
          </a:p>
          <a:p>
            <a:r>
              <a:rPr lang="en-US" sz="1000" dirty="0"/>
              <a:t>Let’s say Jill’s transaction goes through first, but Jill's thread of execution is switched out (to Jack’s transaction thread) right after executing this line of code in the deposit method:</a:t>
            </a:r>
            <a:endParaRPr lang="en-US" sz="1000" dirty="0" smtClean="0"/>
          </a:p>
          <a:p>
            <a:endParaRPr lang="en-US" sz="1000" dirty="0"/>
          </a:p>
          <a:p>
            <a:endParaRPr lang="en-US" sz="1000" dirty="0" smtClean="0"/>
          </a:p>
          <a:p>
            <a:endParaRPr lang="en-US" sz="1000" dirty="0" smtClean="0"/>
          </a:p>
          <a:p>
            <a:endParaRPr lang="en-US" sz="1000" dirty="0" smtClean="0"/>
          </a:p>
          <a:p>
            <a:endParaRPr lang="en-US" sz="1000" dirty="0"/>
          </a:p>
          <a:p>
            <a:r>
              <a:rPr lang="en-US" sz="1000" dirty="0" smtClean="0"/>
              <a:t>Now</a:t>
            </a:r>
            <a:r>
              <a:rPr lang="en-US" sz="1000" dirty="0"/>
              <a:t>, the processor is running the thread for Jack, who is also depositing $200 into their account. When Jack’s thread deposits $200, the account balance is still only $1,000, because the </a:t>
            </a:r>
            <a:r>
              <a:rPr lang="en-US" sz="1000" dirty="0" smtClean="0"/>
              <a:t>HDFC table has </a:t>
            </a:r>
            <a:r>
              <a:rPr lang="en-US" sz="1000" dirty="0"/>
              <a:t>not yet been updated in Jill’s thread. </a:t>
            </a:r>
            <a:r>
              <a:rPr lang="en-US" sz="1000" dirty="0" smtClean="0"/>
              <a:t>Remember that Jill’s thread stopped execution right before the  HDFC table updated with new balance.</a:t>
            </a:r>
          </a:p>
          <a:p>
            <a:endParaRPr lang="en-US" sz="1000" dirty="0" smtClean="0"/>
          </a:p>
          <a:p>
            <a:r>
              <a:rPr lang="en-US" sz="1000" dirty="0"/>
              <a:t>So, Jack’s thread runs until it completes the deposit function, and then updates the value </a:t>
            </a:r>
            <a:r>
              <a:rPr lang="en-US" sz="1000" dirty="0"/>
              <a:t> </a:t>
            </a:r>
            <a:r>
              <a:rPr lang="en-US" sz="1000" dirty="0" smtClean="0"/>
              <a:t>in the HDFC table as $1200</a:t>
            </a:r>
            <a:r>
              <a:rPr lang="en-US" sz="1000" dirty="0"/>
              <a:t>. After this, control returns to Jill’s thread, where newAccountBalance has the value of $1200. Then, it just </a:t>
            </a:r>
            <a:r>
              <a:rPr lang="en-US" sz="1000" dirty="0" smtClean="0"/>
              <a:t>update this </a:t>
            </a:r>
            <a:r>
              <a:rPr lang="en-US" sz="1000" dirty="0"/>
              <a:t>value of $1,200 to </a:t>
            </a:r>
            <a:r>
              <a:rPr lang="en-US" sz="1000" dirty="0" smtClean="0"/>
              <a:t>HDFC table and </a:t>
            </a:r>
            <a:r>
              <a:rPr lang="en-US" sz="1000" dirty="0"/>
              <a:t>returns. And that is the end of execution</a:t>
            </a:r>
            <a:r>
              <a:rPr lang="en-US" sz="1000" dirty="0" smtClean="0"/>
              <a:t>.</a:t>
            </a:r>
          </a:p>
          <a:p>
            <a:endParaRPr lang="en-US" sz="1000" dirty="0"/>
          </a:p>
          <a:p>
            <a:r>
              <a:rPr lang="en-US" sz="1000" dirty="0"/>
              <a:t>What is the result of these 2 deposits of $200? Well, the </a:t>
            </a:r>
            <a:r>
              <a:rPr lang="en-US" sz="1000" dirty="0" smtClean="0"/>
              <a:t>Balance in HDFC table  </a:t>
            </a:r>
            <a:r>
              <a:rPr lang="en-US" sz="1000" dirty="0"/>
              <a:t>ends up being set to only $1200, when it should have been $1400. This means Jack and Jill lost $200. This is good for the bank, but a huge problem for Jack and Jill, and any other of the bank's customers.</a:t>
            </a:r>
            <a:endParaRPr lang="en-US" sz="1000" dirty="0" smtClean="0"/>
          </a:p>
          <a:p>
            <a:endParaRPr lang="en-US" sz="1000" dirty="0"/>
          </a:p>
          <a:p>
            <a:endParaRPr lang="en-US" sz="1000" dirty="0" smtClean="0"/>
          </a:p>
          <a:p>
            <a:endParaRPr lang="en-US" sz="1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671762"/>
            <a:ext cx="3190875" cy="219075"/>
          </a:xfrm>
          <a:prstGeom prst="rect">
            <a:avLst/>
          </a:prstGeom>
          <a:ln/>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1109108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366813" y="21838"/>
            <a:ext cx="2438403"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Why </a:t>
            </a:r>
            <a:r>
              <a:rPr lang="en-US" sz="1200" dirty="0"/>
              <a:t>we use </a:t>
            </a:r>
            <a:r>
              <a:rPr lang="en-US" sz="1200" dirty="0" smtClean="0"/>
              <a:t>synchronization?</a:t>
            </a:r>
            <a:endParaRPr lang="en-US" sz="1200" dirty="0"/>
          </a:p>
        </p:txBody>
      </p:sp>
      <p:sp>
        <p:nvSpPr>
          <p:cNvPr id="2" name="Rounded Rectangle 1"/>
          <p:cNvSpPr/>
          <p:nvPr/>
        </p:nvSpPr>
        <p:spPr>
          <a:xfrm>
            <a:off x="285750" y="838200"/>
            <a:ext cx="8686800" cy="3886200"/>
          </a:xfrm>
          <a:prstGeom prst="roundRect">
            <a:avLst/>
          </a:prstGeom>
          <a:ln w="3175"/>
          <a:effectLst>
            <a:outerShdw blurRad="50800" dist="38100" dir="16200000"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r>
              <a:rPr lang="en-US" sz="1200" dirty="0" smtClean="0"/>
              <a:t>So</a:t>
            </a:r>
            <a:r>
              <a:rPr lang="en-US" sz="1200" dirty="0"/>
              <a:t>, do you see how the problem was caused here? Because Jill’s thread switched out (to Jack’s thread) right before the </a:t>
            </a:r>
            <a:r>
              <a:rPr lang="en-US" sz="1200" b="1" dirty="0"/>
              <a:t>A</a:t>
            </a:r>
            <a:r>
              <a:rPr lang="en-US" sz="1200" b="1" dirty="0" smtClean="0"/>
              <a:t>ccountBalance</a:t>
            </a:r>
            <a:r>
              <a:rPr lang="en-US" sz="1200" dirty="0"/>
              <a:t> </a:t>
            </a:r>
            <a:r>
              <a:rPr lang="en-US" sz="1200" dirty="0" smtClean="0"/>
              <a:t>value was updated in HDFC table, </a:t>
            </a:r>
            <a:r>
              <a:rPr lang="en-US" sz="1200" dirty="0"/>
              <a:t>Jill’s deposit was not counted.</a:t>
            </a:r>
          </a:p>
          <a:p>
            <a:endParaRPr lang="en-US" sz="1200" dirty="0" smtClean="0"/>
          </a:p>
          <a:p>
            <a:r>
              <a:rPr lang="en-US" sz="1200" dirty="0" smtClean="0"/>
              <a:t>If </a:t>
            </a:r>
            <a:r>
              <a:rPr lang="en-US" sz="1200" dirty="0"/>
              <a:t>you remember the definition of a race condition, the example we just gave should clear it up. Here's the definition of a race condition again, in case you forgot: A race condition occurs when a program or application malfunctions because of an unexpected ordering of events that produces contention over the same resource. Hopefully, now it makes a lot more sense</a:t>
            </a:r>
            <a:r>
              <a:rPr lang="en-US" sz="1200" dirty="0" smtClean="0"/>
              <a:t>.</a:t>
            </a:r>
            <a:endParaRPr lang="en-US" sz="1200" dirty="0"/>
          </a:p>
          <a:p>
            <a:endParaRPr lang="en-US" sz="1200" dirty="0" smtClean="0"/>
          </a:p>
          <a:p>
            <a:r>
              <a:rPr lang="en-US" sz="1200" dirty="0"/>
              <a:t>But the real question is how can this problem be fixed? Well, it should be clear that the code needs to allow the deposit function to run to completion without switching to run a different thread. This is what synchronization is all about - fixing issues like this! This can be accomplished with a synchronization construct like a monitor</a:t>
            </a:r>
            <a:r>
              <a:rPr lang="en-US" sz="1200" dirty="0" smtClean="0"/>
              <a:t>.</a:t>
            </a:r>
          </a:p>
          <a:p>
            <a:endParaRPr lang="en-US" sz="1200" dirty="0"/>
          </a:p>
          <a:p>
            <a:r>
              <a:rPr lang="en-US" sz="1200" dirty="0"/>
              <a:t>This problem is easily fixed in Java. In the code </a:t>
            </a:r>
            <a:r>
              <a:rPr lang="en-US" sz="1200" dirty="0" smtClean="0"/>
              <a:t>, </a:t>
            </a:r>
            <a:r>
              <a:rPr lang="en-US" sz="1200" dirty="0"/>
              <a:t>all we do is add the </a:t>
            </a:r>
            <a:r>
              <a:rPr lang="en-US" sz="1200" b="1" dirty="0"/>
              <a:t>synchronized</a:t>
            </a:r>
            <a:r>
              <a:rPr lang="en-US" sz="1200" dirty="0"/>
              <a:t> keyword to the </a:t>
            </a:r>
            <a:r>
              <a:rPr lang="en-US" sz="1200" dirty="0" smtClean="0"/>
              <a:t>deposit method </a:t>
            </a:r>
            <a:r>
              <a:rPr lang="en-US" sz="1200" dirty="0"/>
              <a:t>to create a monitor. </a:t>
            </a:r>
            <a:endParaRPr lang="en-US" sz="1200" dirty="0" smtClean="0"/>
          </a:p>
          <a:p>
            <a:endParaRPr lang="en-US" sz="1200" dirty="0" smtClean="0"/>
          </a:p>
          <a:p>
            <a:r>
              <a:rPr lang="en-US" sz="1200" dirty="0"/>
              <a:t>What does the synchronized keyword do for us here? Well, if a thread is executing inside </a:t>
            </a:r>
            <a:r>
              <a:rPr lang="en-US" sz="1200" dirty="0" smtClean="0"/>
              <a:t>the </a:t>
            </a:r>
            <a:r>
              <a:rPr lang="en-US" sz="1200" dirty="0"/>
              <a:t>deposit </a:t>
            </a:r>
            <a:r>
              <a:rPr lang="en-US" sz="1200" dirty="0" smtClean="0"/>
              <a:t>block, </a:t>
            </a:r>
            <a:r>
              <a:rPr lang="en-US" sz="1200" dirty="0"/>
              <a:t>then it is now impossible for any other threads to enter </a:t>
            </a:r>
            <a:r>
              <a:rPr lang="en-US" sz="1200" dirty="0" smtClean="0"/>
              <a:t>deposit method. </a:t>
            </a:r>
            <a:r>
              <a:rPr lang="en-US" sz="1200" dirty="0"/>
              <a:t>This means that only one thread can execute </a:t>
            </a:r>
            <a:r>
              <a:rPr lang="en-US" sz="1200" dirty="0" smtClean="0"/>
              <a:t>the deposit method at </a:t>
            </a:r>
            <a:r>
              <a:rPr lang="en-US" sz="1200" dirty="0"/>
              <a:t>a time - which is exactly what we want to prevent the </a:t>
            </a:r>
            <a:r>
              <a:rPr lang="en-US" sz="1200" dirty="0" smtClean="0"/>
              <a:t>race condition issue.</a:t>
            </a:r>
            <a:endParaRPr lang="en-US" sz="1200" dirty="0"/>
          </a:p>
        </p:txBody>
      </p:sp>
      <p:sp>
        <p:nvSpPr>
          <p:cNvPr id="5" name="TextBox 4"/>
          <p:cNvSpPr txBox="1"/>
          <p:nvPr/>
        </p:nvSpPr>
        <p:spPr>
          <a:xfrm>
            <a:off x="3200400" y="437376"/>
            <a:ext cx="314086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The cause of the race </a:t>
            </a:r>
            <a:r>
              <a:rPr lang="en-US" sz="1200" dirty="0" smtClean="0"/>
              <a:t>condition and how to fix?</a:t>
            </a:r>
            <a:endParaRPr lang="en-US" sz="1200" dirty="0"/>
          </a:p>
        </p:txBody>
      </p:sp>
    </p:spTree>
    <p:extLst>
      <p:ext uri="{BB962C8B-B14F-4D97-AF65-F5344CB8AC3E}">
        <p14:creationId xmlns:p14="http://schemas.microsoft.com/office/powerpoint/2010/main" val="983894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42623" y="685799"/>
            <a:ext cx="8836025" cy="430306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7" name="Rectangle 16"/>
          <p:cNvSpPr/>
          <p:nvPr/>
        </p:nvSpPr>
        <p:spPr>
          <a:xfrm>
            <a:off x="3366813" y="21838"/>
            <a:ext cx="2438403"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Why </a:t>
            </a:r>
            <a:r>
              <a:rPr lang="en-US" sz="1200" dirty="0"/>
              <a:t>we use </a:t>
            </a:r>
            <a:r>
              <a:rPr lang="en-US" sz="1200" dirty="0" smtClean="0"/>
              <a:t>synchronization?</a:t>
            </a:r>
            <a:endParaRPr lang="en-US" sz="1200" dirty="0"/>
          </a:p>
        </p:txBody>
      </p:sp>
      <p:sp>
        <p:nvSpPr>
          <p:cNvPr id="52" name="TextBox 51"/>
          <p:cNvSpPr txBox="1"/>
          <p:nvPr/>
        </p:nvSpPr>
        <p:spPr>
          <a:xfrm>
            <a:off x="161500" y="388975"/>
            <a:ext cx="1761701" cy="276999"/>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1200" dirty="0" smtClean="0"/>
              <a:t>With out Synchronization</a:t>
            </a: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1758104262"/>
              </p:ext>
            </p:extLst>
          </p:nvPr>
        </p:nvGraphicFramePr>
        <p:xfrm>
          <a:off x="6817747" y="2558783"/>
          <a:ext cx="1981200" cy="494454"/>
        </p:xfrm>
        <a:graphic>
          <a:graphicData uri="http://schemas.openxmlformats.org/drawingml/2006/table">
            <a:tbl>
              <a:tblPr firstRow="1" bandRow="1">
                <a:tableStyleId>{7DF18680-E054-41AD-8BC1-D1AEF772440D}</a:tableStyleId>
              </a:tblPr>
              <a:tblGrid>
                <a:gridCol w="990600"/>
                <a:gridCol w="990600"/>
              </a:tblGrid>
              <a:tr h="247227">
                <a:tc>
                  <a:txBody>
                    <a:bodyPr/>
                    <a:lstStyle/>
                    <a:p>
                      <a:r>
                        <a:rPr lang="en-US" sz="900" dirty="0" smtClean="0"/>
                        <a:t>Account id</a:t>
                      </a:r>
                      <a:endParaRPr lang="en-US" sz="900" dirty="0"/>
                    </a:p>
                  </a:txBody>
                  <a:tcPr/>
                </a:tc>
                <a:tc>
                  <a:txBody>
                    <a:bodyPr/>
                    <a:lstStyle/>
                    <a:p>
                      <a:r>
                        <a:rPr lang="en-US" sz="900" dirty="0" smtClean="0"/>
                        <a:t>AccountBalance</a:t>
                      </a:r>
                      <a:endParaRPr lang="en-US" sz="900" dirty="0"/>
                    </a:p>
                  </a:txBody>
                  <a:tcPr/>
                </a:tc>
              </a:tr>
              <a:tr h="247227">
                <a:tc>
                  <a:txBody>
                    <a:bodyPr/>
                    <a:lstStyle/>
                    <a:p>
                      <a:r>
                        <a:rPr lang="en-US" sz="900" dirty="0" smtClean="0"/>
                        <a:t>1</a:t>
                      </a:r>
                      <a:endParaRPr lang="en-US" sz="900" dirty="0"/>
                    </a:p>
                  </a:txBody>
                  <a:tcPr/>
                </a:tc>
                <a:tc>
                  <a:txBody>
                    <a:bodyPr/>
                    <a:lstStyle/>
                    <a:p>
                      <a:r>
                        <a:rPr lang="en-US" sz="900" dirty="0" smtClean="0"/>
                        <a:t>$1000</a:t>
                      </a:r>
                      <a:endParaRPr lang="en-US" sz="900" dirty="0"/>
                    </a:p>
                  </a:txBody>
                  <a:tcPr/>
                </a:tc>
              </a:tr>
            </a:tbl>
          </a:graphicData>
        </a:graphic>
      </p:graphicFrame>
      <p:sp>
        <p:nvSpPr>
          <p:cNvPr id="13" name="TextBox 12"/>
          <p:cNvSpPr txBox="1"/>
          <p:nvPr/>
        </p:nvSpPr>
        <p:spPr>
          <a:xfrm>
            <a:off x="7545166" y="2281784"/>
            <a:ext cx="526363"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HDFC</a:t>
            </a:r>
            <a:endParaRPr lang="en-US" sz="1200" dirty="0"/>
          </a:p>
        </p:txBody>
      </p:sp>
      <p:pic>
        <p:nvPicPr>
          <p:cNvPr id="1028" name="Picture 4" descr="Image result for man with laptop carto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3532" y="946251"/>
            <a:ext cx="1325193" cy="1325193"/>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849353" y="742176"/>
            <a:ext cx="444352"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Jack</a:t>
            </a:r>
            <a:endParaRPr lang="en-US" sz="1200" dirty="0"/>
          </a:p>
        </p:txBody>
      </p:sp>
      <p:sp>
        <p:nvSpPr>
          <p:cNvPr id="49" name="TextBox 48"/>
          <p:cNvSpPr txBox="1"/>
          <p:nvPr/>
        </p:nvSpPr>
        <p:spPr>
          <a:xfrm>
            <a:off x="702192" y="944134"/>
            <a:ext cx="34015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Jill</a:t>
            </a:r>
            <a:endParaRPr lang="en-US" sz="1200" dirty="0"/>
          </a:p>
        </p:txBody>
      </p:sp>
      <p:pic>
        <p:nvPicPr>
          <p:cNvPr id="1030" name="Picture 6" descr="Image result for girl  with laptop carto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907" y="1243115"/>
            <a:ext cx="897593" cy="10649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435907" y="3015435"/>
            <a:ext cx="2395207" cy="1954381"/>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100" dirty="0" smtClean="0"/>
              <a:t>deposit method is </a:t>
            </a:r>
            <a:r>
              <a:rPr lang="en-US" sz="1100" b="1" dirty="0" smtClean="0"/>
              <a:t>synchronized, So</a:t>
            </a:r>
          </a:p>
          <a:p>
            <a:r>
              <a:rPr lang="en-US" sz="1100" b="1" dirty="0" smtClean="0"/>
              <a:t>at a time only one thread can execute</a:t>
            </a:r>
          </a:p>
          <a:p>
            <a:r>
              <a:rPr lang="en-US" sz="1100" b="1" dirty="0" smtClean="0"/>
              <a:t>The method.</a:t>
            </a:r>
            <a:endParaRPr lang="en-US" sz="1100" dirty="0" smtClean="0"/>
          </a:p>
          <a:p>
            <a:endParaRPr lang="en-US" sz="1100" dirty="0"/>
          </a:p>
          <a:p>
            <a:r>
              <a:rPr lang="en-US" sz="1100" dirty="0" smtClean="0"/>
              <a:t>T1 [Jill Thread]</a:t>
            </a:r>
          </a:p>
          <a:p>
            <a:endParaRPr lang="en-US" sz="1100" dirty="0" smtClean="0"/>
          </a:p>
          <a:p>
            <a:r>
              <a:rPr lang="en-US" sz="1100" dirty="0"/>
              <a:t>n</a:t>
            </a:r>
            <a:r>
              <a:rPr lang="en-US" sz="1100" dirty="0" smtClean="0"/>
              <a:t>ewAccountBalance = $1000+$200</a:t>
            </a:r>
          </a:p>
          <a:p>
            <a:r>
              <a:rPr lang="en-US" sz="1100" dirty="0"/>
              <a:t>n</a:t>
            </a:r>
            <a:r>
              <a:rPr lang="en-US" sz="1100" dirty="0" smtClean="0"/>
              <a:t>ewAccountBalance = $1200</a:t>
            </a:r>
          </a:p>
          <a:p>
            <a:endParaRPr lang="en-US" sz="1100" dirty="0" smtClean="0"/>
          </a:p>
          <a:p>
            <a:r>
              <a:rPr lang="en-US" sz="1100" dirty="0" smtClean="0"/>
              <a:t>T1 updates the balance in </a:t>
            </a:r>
          </a:p>
          <a:p>
            <a:r>
              <a:rPr lang="en-US" sz="1100" dirty="0" smtClean="0"/>
              <a:t>HDFC table as $1200.</a:t>
            </a:r>
          </a:p>
        </p:txBody>
      </p:sp>
      <p:sp>
        <p:nvSpPr>
          <p:cNvPr id="27" name="TextBox 26"/>
          <p:cNvSpPr txBox="1"/>
          <p:nvPr/>
        </p:nvSpPr>
        <p:spPr>
          <a:xfrm>
            <a:off x="1447800" y="1371600"/>
            <a:ext cx="498855" cy="276999"/>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200" dirty="0" smtClean="0"/>
              <a:t>$200</a:t>
            </a:r>
            <a:endParaRPr lang="en-US" sz="1200" dirty="0"/>
          </a:p>
        </p:txBody>
      </p:sp>
      <p:sp>
        <p:nvSpPr>
          <p:cNvPr id="54" name="TextBox 53"/>
          <p:cNvSpPr txBox="1"/>
          <p:nvPr/>
        </p:nvSpPr>
        <p:spPr>
          <a:xfrm>
            <a:off x="6705600" y="1075551"/>
            <a:ext cx="498855" cy="276999"/>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200" dirty="0" smtClean="0"/>
              <a:t>$200</a:t>
            </a:r>
            <a:endParaRPr lang="en-US" sz="1200" dirty="0"/>
          </a:p>
        </p:txBody>
      </p:sp>
      <p:graphicFrame>
        <p:nvGraphicFramePr>
          <p:cNvPr id="55" name="Table 54"/>
          <p:cNvGraphicFramePr>
            <a:graphicFrameLocks noGrp="1"/>
          </p:cNvGraphicFramePr>
          <p:nvPr>
            <p:extLst>
              <p:ext uri="{D42A27DB-BD31-4B8C-83A1-F6EECF244321}">
                <p14:modId xmlns:p14="http://schemas.microsoft.com/office/powerpoint/2010/main" val="1677696466"/>
              </p:ext>
            </p:extLst>
          </p:nvPr>
        </p:nvGraphicFramePr>
        <p:xfrm>
          <a:off x="6817747" y="2558783"/>
          <a:ext cx="1981200" cy="475827"/>
        </p:xfrm>
        <a:graphic>
          <a:graphicData uri="http://schemas.openxmlformats.org/drawingml/2006/table">
            <a:tbl>
              <a:tblPr firstRow="1" bandRow="1">
                <a:tableStyleId>{7DF18680-E054-41AD-8BC1-D1AEF772440D}</a:tableStyleId>
              </a:tblPr>
              <a:tblGrid>
                <a:gridCol w="990600"/>
                <a:gridCol w="990600"/>
              </a:tblGrid>
              <a:tr h="0">
                <a:tc>
                  <a:txBody>
                    <a:bodyPr/>
                    <a:lstStyle/>
                    <a:p>
                      <a:r>
                        <a:rPr lang="en-US" sz="900" dirty="0" smtClean="0"/>
                        <a:t>Account id</a:t>
                      </a:r>
                      <a:endParaRPr lang="en-US" sz="900" dirty="0"/>
                    </a:p>
                  </a:txBody>
                  <a:tcPr/>
                </a:tc>
                <a:tc>
                  <a:txBody>
                    <a:bodyPr/>
                    <a:lstStyle/>
                    <a:p>
                      <a:r>
                        <a:rPr lang="en-US" sz="900" dirty="0" smtClean="0"/>
                        <a:t>AccountBalance</a:t>
                      </a:r>
                      <a:endParaRPr lang="en-US" sz="900" dirty="0"/>
                    </a:p>
                  </a:txBody>
                  <a:tcPr/>
                </a:tc>
              </a:tr>
              <a:tr h="247227">
                <a:tc>
                  <a:txBody>
                    <a:bodyPr/>
                    <a:lstStyle/>
                    <a:p>
                      <a:r>
                        <a:rPr lang="en-US" sz="900" dirty="0" smtClean="0">
                          <a:solidFill>
                            <a:srgbClr val="FF0000"/>
                          </a:solidFill>
                        </a:rPr>
                        <a:t>1</a:t>
                      </a:r>
                      <a:endParaRPr lang="en-US" sz="900" dirty="0">
                        <a:solidFill>
                          <a:srgbClr val="FF0000"/>
                        </a:solidFill>
                      </a:endParaRPr>
                    </a:p>
                  </a:txBody>
                  <a:tcPr/>
                </a:tc>
                <a:tc>
                  <a:txBody>
                    <a:bodyPr/>
                    <a:lstStyle/>
                    <a:p>
                      <a:r>
                        <a:rPr lang="en-US" sz="900" dirty="0" smtClean="0">
                          <a:solidFill>
                            <a:srgbClr val="FF0000"/>
                          </a:solidFill>
                        </a:rPr>
                        <a:t>$1200</a:t>
                      </a:r>
                      <a:endParaRPr lang="en-US" sz="900" dirty="0">
                        <a:solidFill>
                          <a:srgbClr val="FF0000"/>
                        </a:solidFill>
                      </a:endParaRPr>
                    </a:p>
                  </a:txBody>
                  <a:tcPr/>
                </a:tc>
              </a:tr>
            </a:tbl>
          </a:graphicData>
        </a:graphic>
      </p:graphicFrame>
      <p:sp>
        <p:nvSpPr>
          <p:cNvPr id="30" name="TextBox 29"/>
          <p:cNvSpPr txBox="1"/>
          <p:nvPr/>
        </p:nvSpPr>
        <p:spPr>
          <a:xfrm>
            <a:off x="3254923" y="821653"/>
            <a:ext cx="26981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Expected = $1000+$200+$200 = $1400</a:t>
            </a:r>
            <a:endParaRPr lang="en-US" sz="1200"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5931" y="1510099"/>
            <a:ext cx="2865678" cy="3069975"/>
          </a:xfrm>
          <a:prstGeom prst="rect">
            <a:avLst/>
          </a:prstGeom>
          <a:ln/>
        </p:spPr>
        <p:style>
          <a:lnRef idx="1">
            <a:schemeClr val="accent4"/>
          </a:lnRef>
          <a:fillRef idx="2">
            <a:schemeClr val="accent4"/>
          </a:fillRef>
          <a:effectRef idx="1">
            <a:schemeClr val="accent4"/>
          </a:effectRef>
          <a:fontRef idx="minor">
            <a:schemeClr val="dk1"/>
          </a:fontRef>
        </p:style>
      </p:pic>
      <p:sp>
        <p:nvSpPr>
          <p:cNvPr id="51" name="TextBox 50"/>
          <p:cNvSpPr txBox="1"/>
          <p:nvPr/>
        </p:nvSpPr>
        <p:spPr>
          <a:xfrm>
            <a:off x="6259702" y="3184711"/>
            <a:ext cx="2199641" cy="1615827"/>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100" dirty="0" smtClean="0"/>
              <a:t>Once T1 finishes T2 starts</a:t>
            </a:r>
          </a:p>
          <a:p>
            <a:endParaRPr lang="en-US" sz="1100" dirty="0"/>
          </a:p>
          <a:p>
            <a:r>
              <a:rPr lang="en-US" sz="1100" dirty="0" smtClean="0"/>
              <a:t>T2 [Jack thread]</a:t>
            </a:r>
            <a:endParaRPr lang="en-US" sz="1100" dirty="0"/>
          </a:p>
          <a:p>
            <a:endParaRPr lang="en-US" sz="1100" dirty="0"/>
          </a:p>
          <a:p>
            <a:r>
              <a:rPr lang="en-US" sz="1100" dirty="0"/>
              <a:t>newAccountBalance = </a:t>
            </a:r>
            <a:r>
              <a:rPr lang="en-US" sz="1100" dirty="0" smtClean="0"/>
              <a:t>$1200+$200</a:t>
            </a:r>
            <a:endParaRPr lang="en-US" sz="1100" dirty="0"/>
          </a:p>
          <a:p>
            <a:r>
              <a:rPr lang="en-US" sz="1100" dirty="0"/>
              <a:t>newAccountBalance = </a:t>
            </a:r>
            <a:r>
              <a:rPr lang="en-US" sz="1100" dirty="0" smtClean="0"/>
              <a:t>$1400</a:t>
            </a:r>
          </a:p>
          <a:p>
            <a:endParaRPr lang="en-US" sz="1100" dirty="0" smtClean="0"/>
          </a:p>
          <a:p>
            <a:r>
              <a:rPr lang="en-US" sz="1100" dirty="0" smtClean="0"/>
              <a:t>T2 updates the balance in the </a:t>
            </a:r>
          </a:p>
          <a:p>
            <a:r>
              <a:rPr lang="en-US" sz="1100" dirty="0" smtClean="0"/>
              <a:t>HDFC table as $1400.</a:t>
            </a:r>
            <a:endParaRPr lang="en-US" sz="1100" dirty="0"/>
          </a:p>
        </p:txBody>
      </p:sp>
      <p:sp>
        <p:nvSpPr>
          <p:cNvPr id="19" name="Freeform 18"/>
          <p:cNvSpPr/>
          <p:nvPr/>
        </p:nvSpPr>
        <p:spPr>
          <a:xfrm>
            <a:off x="1333500" y="1732824"/>
            <a:ext cx="2181225" cy="2762976"/>
          </a:xfrm>
          <a:custGeom>
            <a:avLst/>
            <a:gdLst>
              <a:gd name="connsiteX0" fmla="*/ 0 w 2181225"/>
              <a:gd name="connsiteY0" fmla="*/ 726 h 2105751"/>
              <a:gd name="connsiteX1" fmla="*/ 333375 w 2181225"/>
              <a:gd name="connsiteY1" fmla="*/ 219801 h 2105751"/>
              <a:gd name="connsiteX2" fmla="*/ 361950 w 2181225"/>
              <a:gd name="connsiteY2" fmla="*/ 229326 h 2105751"/>
              <a:gd name="connsiteX3" fmla="*/ 723900 w 2181225"/>
              <a:gd name="connsiteY3" fmla="*/ 238851 h 2105751"/>
              <a:gd name="connsiteX4" fmla="*/ 733425 w 2181225"/>
              <a:gd name="connsiteY4" fmla="*/ 429351 h 2105751"/>
              <a:gd name="connsiteX5" fmla="*/ 762000 w 2181225"/>
              <a:gd name="connsiteY5" fmla="*/ 438876 h 2105751"/>
              <a:gd name="connsiteX6" fmla="*/ 971550 w 2181225"/>
              <a:gd name="connsiteY6" fmla="*/ 429351 h 2105751"/>
              <a:gd name="connsiteX7" fmla="*/ 1009650 w 2181225"/>
              <a:gd name="connsiteY7" fmla="*/ 419826 h 2105751"/>
              <a:gd name="connsiteX8" fmla="*/ 1019175 w 2181225"/>
              <a:gd name="connsiteY8" fmla="*/ 448401 h 2105751"/>
              <a:gd name="connsiteX9" fmla="*/ 1038225 w 2181225"/>
              <a:gd name="connsiteY9" fmla="*/ 524601 h 2105751"/>
              <a:gd name="connsiteX10" fmla="*/ 1076325 w 2181225"/>
              <a:gd name="connsiteY10" fmla="*/ 724626 h 2105751"/>
              <a:gd name="connsiteX11" fmla="*/ 1114425 w 2181225"/>
              <a:gd name="connsiteY11" fmla="*/ 743676 h 2105751"/>
              <a:gd name="connsiteX12" fmla="*/ 1257300 w 2181225"/>
              <a:gd name="connsiteY12" fmla="*/ 734151 h 2105751"/>
              <a:gd name="connsiteX13" fmla="*/ 1295400 w 2181225"/>
              <a:gd name="connsiteY13" fmla="*/ 715101 h 2105751"/>
              <a:gd name="connsiteX14" fmla="*/ 1323975 w 2181225"/>
              <a:gd name="connsiteY14" fmla="*/ 705576 h 2105751"/>
              <a:gd name="connsiteX15" fmla="*/ 1362075 w 2181225"/>
              <a:gd name="connsiteY15" fmla="*/ 715101 h 2105751"/>
              <a:gd name="connsiteX16" fmla="*/ 1381125 w 2181225"/>
              <a:gd name="connsiteY16" fmla="*/ 743676 h 2105751"/>
              <a:gd name="connsiteX17" fmla="*/ 1457325 w 2181225"/>
              <a:gd name="connsiteY17" fmla="*/ 734151 h 2105751"/>
              <a:gd name="connsiteX18" fmla="*/ 1466850 w 2181225"/>
              <a:gd name="connsiteY18" fmla="*/ 696051 h 2105751"/>
              <a:gd name="connsiteX19" fmla="*/ 1485900 w 2181225"/>
              <a:gd name="connsiteY19" fmla="*/ 667476 h 2105751"/>
              <a:gd name="connsiteX20" fmla="*/ 1495425 w 2181225"/>
              <a:gd name="connsiteY20" fmla="*/ 638901 h 2105751"/>
              <a:gd name="connsiteX21" fmla="*/ 1524000 w 2181225"/>
              <a:gd name="connsiteY21" fmla="*/ 591276 h 2105751"/>
              <a:gd name="connsiteX22" fmla="*/ 1543050 w 2181225"/>
              <a:gd name="connsiteY22" fmla="*/ 543651 h 2105751"/>
              <a:gd name="connsiteX23" fmla="*/ 1571625 w 2181225"/>
              <a:gd name="connsiteY23" fmla="*/ 524601 h 2105751"/>
              <a:gd name="connsiteX24" fmla="*/ 1638300 w 2181225"/>
              <a:gd name="connsiteY24" fmla="*/ 476976 h 2105751"/>
              <a:gd name="connsiteX25" fmla="*/ 1733550 w 2181225"/>
              <a:gd name="connsiteY25" fmla="*/ 505551 h 2105751"/>
              <a:gd name="connsiteX26" fmla="*/ 1762125 w 2181225"/>
              <a:gd name="connsiteY26" fmla="*/ 534126 h 2105751"/>
              <a:gd name="connsiteX27" fmla="*/ 1819275 w 2181225"/>
              <a:gd name="connsiteY27" fmla="*/ 581751 h 2105751"/>
              <a:gd name="connsiteX28" fmla="*/ 1828800 w 2181225"/>
              <a:gd name="connsiteY28" fmla="*/ 610326 h 2105751"/>
              <a:gd name="connsiteX29" fmla="*/ 1885950 w 2181225"/>
              <a:gd name="connsiteY29" fmla="*/ 619851 h 2105751"/>
              <a:gd name="connsiteX30" fmla="*/ 1914525 w 2181225"/>
              <a:gd name="connsiteY30" fmla="*/ 638901 h 2105751"/>
              <a:gd name="connsiteX31" fmla="*/ 1924050 w 2181225"/>
              <a:gd name="connsiteY31" fmla="*/ 667476 h 2105751"/>
              <a:gd name="connsiteX32" fmla="*/ 1943100 w 2181225"/>
              <a:gd name="connsiteY32" fmla="*/ 696051 h 2105751"/>
              <a:gd name="connsiteX33" fmla="*/ 1971675 w 2181225"/>
              <a:gd name="connsiteY33" fmla="*/ 1419951 h 2105751"/>
              <a:gd name="connsiteX34" fmla="*/ 1990725 w 2181225"/>
              <a:gd name="connsiteY34" fmla="*/ 1648551 h 2105751"/>
              <a:gd name="connsiteX35" fmla="*/ 2009775 w 2181225"/>
              <a:gd name="connsiteY35" fmla="*/ 1886676 h 2105751"/>
              <a:gd name="connsiteX36" fmla="*/ 2019300 w 2181225"/>
              <a:gd name="connsiteY36" fmla="*/ 1924776 h 2105751"/>
              <a:gd name="connsiteX37" fmla="*/ 2066925 w 2181225"/>
              <a:gd name="connsiteY37" fmla="*/ 2105751 h 2105751"/>
              <a:gd name="connsiteX38" fmla="*/ 2181225 w 2181225"/>
              <a:gd name="connsiteY38" fmla="*/ 2096226 h 210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81225" h="2105751">
                <a:moveTo>
                  <a:pt x="0" y="726"/>
                </a:moveTo>
                <a:cubicBezTo>
                  <a:pt x="458178" y="27678"/>
                  <a:pt x="276921" y="-90696"/>
                  <a:pt x="333375" y="219801"/>
                </a:cubicBezTo>
                <a:cubicBezTo>
                  <a:pt x="335171" y="229679"/>
                  <a:pt x="351922" y="228837"/>
                  <a:pt x="361950" y="229326"/>
                </a:cubicBezTo>
                <a:cubicBezTo>
                  <a:pt x="482498" y="235206"/>
                  <a:pt x="603250" y="235676"/>
                  <a:pt x="723900" y="238851"/>
                </a:cubicBezTo>
                <a:cubicBezTo>
                  <a:pt x="727075" y="302351"/>
                  <a:pt x="721529" y="366895"/>
                  <a:pt x="733425" y="429351"/>
                </a:cubicBezTo>
                <a:cubicBezTo>
                  <a:pt x="735304" y="439214"/>
                  <a:pt x="751960" y="438876"/>
                  <a:pt x="762000" y="438876"/>
                </a:cubicBezTo>
                <a:cubicBezTo>
                  <a:pt x="831922" y="438876"/>
                  <a:pt x="901700" y="432526"/>
                  <a:pt x="971550" y="429351"/>
                </a:cubicBezTo>
                <a:cubicBezTo>
                  <a:pt x="984250" y="426176"/>
                  <a:pt x="997495" y="414964"/>
                  <a:pt x="1009650" y="419826"/>
                </a:cubicBezTo>
                <a:cubicBezTo>
                  <a:pt x="1018972" y="423555"/>
                  <a:pt x="1016533" y="438715"/>
                  <a:pt x="1019175" y="448401"/>
                </a:cubicBezTo>
                <a:cubicBezTo>
                  <a:pt x="1026064" y="473660"/>
                  <a:pt x="1031875" y="499201"/>
                  <a:pt x="1038225" y="524601"/>
                </a:cubicBezTo>
                <a:cubicBezTo>
                  <a:pt x="1042552" y="598161"/>
                  <a:pt x="1017109" y="673869"/>
                  <a:pt x="1076325" y="724626"/>
                </a:cubicBezTo>
                <a:cubicBezTo>
                  <a:pt x="1087106" y="733867"/>
                  <a:pt x="1101725" y="737326"/>
                  <a:pt x="1114425" y="743676"/>
                </a:cubicBezTo>
                <a:cubicBezTo>
                  <a:pt x="1162050" y="740501"/>
                  <a:pt x="1210153" y="741595"/>
                  <a:pt x="1257300" y="734151"/>
                </a:cubicBezTo>
                <a:cubicBezTo>
                  <a:pt x="1271325" y="731936"/>
                  <a:pt x="1282349" y="720694"/>
                  <a:pt x="1295400" y="715101"/>
                </a:cubicBezTo>
                <a:cubicBezTo>
                  <a:pt x="1304628" y="711146"/>
                  <a:pt x="1314450" y="708751"/>
                  <a:pt x="1323975" y="705576"/>
                </a:cubicBezTo>
                <a:cubicBezTo>
                  <a:pt x="1336675" y="708751"/>
                  <a:pt x="1351183" y="707839"/>
                  <a:pt x="1362075" y="715101"/>
                </a:cubicBezTo>
                <a:cubicBezTo>
                  <a:pt x="1371600" y="721451"/>
                  <a:pt x="1369900" y="741431"/>
                  <a:pt x="1381125" y="743676"/>
                </a:cubicBezTo>
                <a:cubicBezTo>
                  <a:pt x="1406226" y="748696"/>
                  <a:pt x="1431925" y="737326"/>
                  <a:pt x="1457325" y="734151"/>
                </a:cubicBezTo>
                <a:cubicBezTo>
                  <a:pt x="1460500" y="721451"/>
                  <a:pt x="1461693" y="708083"/>
                  <a:pt x="1466850" y="696051"/>
                </a:cubicBezTo>
                <a:cubicBezTo>
                  <a:pt x="1471359" y="685529"/>
                  <a:pt x="1480780" y="677715"/>
                  <a:pt x="1485900" y="667476"/>
                </a:cubicBezTo>
                <a:cubicBezTo>
                  <a:pt x="1490390" y="658496"/>
                  <a:pt x="1490935" y="647881"/>
                  <a:pt x="1495425" y="638901"/>
                </a:cubicBezTo>
                <a:cubicBezTo>
                  <a:pt x="1503704" y="622342"/>
                  <a:pt x="1515721" y="607835"/>
                  <a:pt x="1524000" y="591276"/>
                </a:cubicBezTo>
                <a:cubicBezTo>
                  <a:pt x="1531646" y="575983"/>
                  <a:pt x="1533112" y="557564"/>
                  <a:pt x="1543050" y="543651"/>
                </a:cubicBezTo>
                <a:cubicBezTo>
                  <a:pt x="1549704" y="534336"/>
                  <a:pt x="1563530" y="532696"/>
                  <a:pt x="1571625" y="524601"/>
                </a:cubicBezTo>
                <a:cubicBezTo>
                  <a:pt x="1624245" y="471981"/>
                  <a:pt x="1571448" y="493689"/>
                  <a:pt x="1638300" y="476976"/>
                </a:cubicBezTo>
                <a:cubicBezTo>
                  <a:pt x="1670050" y="486501"/>
                  <a:pt x="1703453" y="491660"/>
                  <a:pt x="1733550" y="505551"/>
                </a:cubicBezTo>
                <a:cubicBezTo>
                  <a:pt x="1745781" y="511196"/>
                  <a:pt x="1751777" y="525502"/>
                  <a:pt x="1762125" y="534126"/>
                </a:cubicBezTo>
                <a:cubicBezTo>
                  <a:pt x="1841691" y="600431"/>
                  <a:pt x="1735793" y="498269"/>
                  <a:pt x="1819275" y="581751"/>
                </a:cubicBezTo>
                <a:cubicBezTo>
                  <a:pt x="1822450" y="591276"/>
                  <a:pt x="1820083" y="605345"/>
                  <a:pt x="1828800" y="610326"/>
                </a:cubicBezTo>
                <a:cubicBezTo>
                  <a:pt x="1845568" y="619908"/>
                  <a:pt x="1867628" y="613744"/>
                  <a:pt x="1885950" y="619851"/>
                </a:cubicBezTo>
                <a:cubicBezTo>
                  <a:pt x="1896810" y="623471"/>
                  <a:pt x="1905000" y="632551"/>
                  <a:pt x="1914525" y="638901"/>
                </a:cubicBezTo>
                <a:cubicBezTo>
                  <a:pt x="1917700" y="648426"/>
                  <a:pt x="1919560" y="658496"/>
                  <a:pt x="1924050" y="667476"/>
                </a:cubicBezTo>
                <a:cubicBezTo>
                  <a:pt x="1929170" y="677715"/>
                  <a:pt x="1942498" y="684619"/>
                  <a:pt x="1943100" y="696051"/>
                </a:cubicBezTo>
                <a:cubicBezTo>
                  <a:pt x="1983562" y="1464823"/>
                  <a:pt x="1887914" y="1168667"/>
                  <a:pt x="1971675" y="1419951"/>
                </a:cubicBezTo>
                <a:cubicBezTo>
                  <a:pt x="1978025" y="1496151"/>
                  <a:pt x="1985145" y="1572291"/>
                  <a:pt x="1990725" y="1648551"/>
                </a:cubicBezTo>
                <a:cubicBezTo>
                  <a:pt x="1997604" y="1742567"/>
                  <a:pt x="1995508" y="1801073"/>
                  <a:pt x="2009775" y="1886676"/>
                </a:cubicBezTo>
                <a:cubicBezTo>
                  <a:pt x="2011927" y="1899589"/>
                  <a:pt x="2016125" y="1912076"/>
                  <a:pt x="2019300" y="1924776"/>
                </a:cubicBezTo>
                <a:cubicBezTo>
                  <a:pt x="2039459" y="2106205"/>
                  <a:pt x="1983799" y="2078042"/>
                  <a:pt x="2066925" y="2105751"/>
                </a:cubicBezTo>
                <a:lnTo>
                  <a:pt x="2181225" y="209622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p:nvSpPr>
        <p:spPr>
          <a:xfrm>
            <a:off x="5181600" y="1019175"/>
            <a:ext cx="2543175" cy="3295650"/>
          </a:xfrm>
          <a:custGeom>
            <a:avLst/>
            <a:gdLst>
              <a:gd name="connsiteX0" fmla="*/ 2543175 w 2543175"/>
              <a:gd name="connsiteY0" fmla="*/ 0 h 3295650"/>
              <a:gd name="connsiteX1" fmla="*/ 952500 w 2543175"/>
              <a:gd name="connsiteY1" fmla="*/ 9525 h 3295650"/>
              <a:gd name="connsiteX2" fmla="*/ 857250 w 2543175"/>
              <a:gd name="connsiteY2" fmla="*/ 19050 h 3295650"/>
              <a:gd name="connsiteX3" fmla="*/ 838200 w 2543175"/>
              <a:gd name="connsiteY3" fmla="*/ 76200 h 3295650"/>
              <a:gd name="connsiteX4" fmla="*/ 866775 w 2543175"/>
              <a:gd name="connsiteY4" fmla="*/ 228600 h 3295650"/>
              <a:gd name="connsiteX5" fmla="*/ 895350 w 2543175"/>
              <a:gd name="connsiteY5" fmla="*/ 257175 h 3295650"/>
              <a:gd name="connsiteX6" fmla="*/ 952500 w 2543175"/>
              <a:gd name="connsiteY6" fmla="*/ 609600 h 3295650"/>
              <a:gd name="connsiteX7" fmla="*/ 1019175 w 2543175"/>
              <a:gd name="connsiteY7" fmla="*/ 619125 h 3295650"/>
              <a:gd name="connsiteX8" fmla="*/ 1009650 w 2543175"/>
              <a:gd name="connsiteY8" fmla="*/ 647700 h 3295650"/>
              <a:gd name="connsiteX9" fmla="*/ 971550 w 2543175"/>
              <a:gd name="connsiteY9" fmla="*/ 666750 h 3295650"/>
              <a:gd name="connsiteX10" fmla="*/ 942975 w 2543175"/>
              <a:gd name="connsiteY10" fmla="*/ 685800 h 3295650"/>
              <a:gd name="connsiteX11" fmla="*/ 952500 w 2543175"/>
              <a:gd name="connsiteY11" fmla="*/ 723900 h 3295650"/>
              <a:gd name="connsiteX12" fmla="*/ 1000125 w 2543175"/>
              <a:gd name="connsiteY12" fmla="*/ 771525 h 3295650"/>
              <a:gd name="connsiteX13" fmla="*/ 904875 w 2543175"/>
              <a:gd name="connsiteY13" fmla="*/ 847725 h 3295650"/>
              <a:gd name="connsiteX14" fmla="*/ 847725 w 2543175"/>
              <a:gd name="connsiteY14" fmla="*/ 876300 h 3295650"/>
              <a:gd name="connsiteX15" fmla="*/ 771525 w 2543175"/>
              <a:gd name="connsiteY15" fmla="*/ 895350 h 3295650"/>
              <a:gd name="connsiteX16" fmla="*/ 704850 w 2543175"/>
              <a:gd name="connsiteY16" fmla="*/ 914400 h 3295650"/>
              <a:gd name="connsiteX17" fmla="*/ 771525 w 2543175"/>
              <a:gd name="connsiteY17" fmla="*/ 942975 h 3295650"/>
              <a:gd name="connsiteX18" fmla="*/ 838200 w 2543175"/>
              <a:gd name="connsiteY18" fmla="*/ 952500 h 3295650"/>
              <a:gd name="connsiteX19" fmla="*/ 866775 w 2543175"/>
              <a:gd name="connsiteY19" fmla="*/ 1009650 h 3295650"/>
              <a:gd name="connsiteX20" fmla="*/ 800100 w 2543175"/>
              <a:gd name="connsiteY20" fmla="*/ 1028700 h 3295650"/>
              <a:gd name="connsiteX21" fmla="*/ 762000 w 2543175"/>
              <a:gd name="connsiteY21" fmla="*/ 1038225 h 3295650"/>
              <a:gd name="connsiteX22" fmla="*/ 733425 w 2543175"/>
              <a:gd name="connsiteY22" fmla="*/ 1057275 h 3295650"/>
              <a:gd name="connsiteX23" fmla="*/ 723900 w 2543175"/>
              <a:gd name="connsiteY23" fmla="*/ 1085850 h 3295650"/>
              <a:gd name="connsiteX24" fmla="*/ 771525 w 2543175"/>
              <a:gd name="connsiteY24" fmla="*/ 1104900 h 3295650"/>
              <a:gd name="connsiteX25" fmla="*/ 847725 w 2543175"/>
              <a:gd name="connsiteY25" fmla="*/ 1181100 h 3295650"/>
              <a:gd name="connsiteX26" fmla="*/ 838200 w 2543175"/>
              <a:gd name="connsiteY26" fmla="*/ 1228725 h 3295650"/>
              <a:gd name="connsiteX27" fmla="*/ 828675 w 2543175"/>
              <a:gd name="connsiteY27" fmla="*/ 1257300 h 3295650"/>
              <a:gd name="connsiteX28" fmla="*/ 847725 w 2543175"/>
              <a:gd name="connsiteY28" fmla="*/ 1314450 h 3295650"/>
              <a:gd name="connsiteX29" fmla="*/ 857250 w 2543175"/>
              <a:gd name="connsiteY29" fmla="*/ 1343025 h 3295650"/>
              <a:gd name="connsiteX30" fmla="*/ 847725 w 2543175"/>
              <a:gd name="connsiteY30" fmla="*/ 1428750 h 3295650"/>
              <a:gd name="connsiteX31" fmla="*/ 638175 w 2543175"/>
              <a:gd name="connsiteY31" fmla="*/ 1524000 h 3295650"/>
              <a:gd name="connsiteX32" fmla="*/ 523875 w 2543175"/>
              <a:gd name="connsiteY32" fmla="*/ 1571625 h 3295650"/>
              <a:gd name="connsiteX33" fmla="*/ 381000 w 2543175"/>
              <a:gd name="connsiteY33" fmla="*/ 1638300 h 3295650"/>
              <a:gd name="connsiteX34" fmla="*/ 371475 w 2543175"/>
              <a:gd name="connsiteY34" fmla="*/ 1666875 h 3295650"/>
              <a:gd name="connsiteX35" fmla="*/ 381000 w 2543175"/>
              <a:gd name="connsiteY35" fmla="*/ 1724025 h 3295650"/>
              <a:gd name="connsiteX36" fmla="*/ 409575 w 2543175"/>
              <a:gd name="connsiteY36" fmla="*/ 1762125 h 3295650"/>
              <a:gd name="connsiteX37" fmla="*/ 533400 w 2543175"/>
              <a:gd name="connsiteY37" fmla="*/ 1847850 h 3295650"/>
              <a:gd name="connsiteX38" fmla="*/ 561975 w 2543175"/>
              <a:gd name="connsiteY38" fmla="*/ 1857375 h 3295650"/>
              <a:gd name="connsiteX39" fmla="*/ 571500 w 2543175"/>
              <a:gd name="connsiteY39" fmla="*/ 1905000 h 3295650"/>
              <a:gd name="connsiteX40" fmla="*/ 476250 w 2543175"/>
              <a:gd name="connsiteY40" fmla="*/ 1990725 h 3295650"/>
              <a:gd name="connsiteX41" fmla="*/ 466725 w 2543175"/>
              <a:gd name="connsiteY41" fmla="*/ 2028825 h 3295650"/>
              <a:gd name="connsiteX42" fmla="*/ 476250 w 2543175"/>
              <a:gd name="connsiteY42" fmla="*/ 2057400 h 3295650"/>
              <a:gd name="connsiteX43" fmla="*/ 590550 w 2543175"/>
              <a:gd name="connsiteY43" fmla="*/ 2162175 h 3295650"/>
              <a:gd name="connsiteX44" fmla="*/ 619125 w 2543175"/>
              <a:gd name="connsiteY44" fmla="*/ 2181225 h 3295650"/>
              <a:gd name="connsiteX45" fmla="*/ 628650 w 2543175"/>
              <a:gd name="connsiteY45" fmla="*/ 2228850 h 3295650"/>
              <a:gd name="connsiteX46" fmla="*/ 600075 w 2543175"/>
              <a:gd name="connsiteY46" fmla="*/ 2238375 h 3295650"/>
              <a:gd name="connsiteX47" fmla="*/ 523875 w 2543175"/>
              <a:gd name="connsiteY47" fmla="*/ 2266950 h 3295650"/>
              <a:gd name="connsiteX48" fmla="*/ 514350 w 2543175"/>
              <a:gd name="connsiteY48" fmla="*/ 2295525 h 3295650"/>
              <a:gd name="connsiteX49" fmla="*/ 504825 w 2543175"/>
              <a:gd name="connsiteY49" fmla="*/ 2362200 h 3295650"/>
              <a:gd name="connsiteX50" fmla="*/ 457200 w 2543175"/>
              <a:gd name="connsiteY50" fmla="*/ 2371725 h 3295650"/>
              <a:gd name="connsiteX51" fmla="*/ 371475 w 2543175"/>
              <a:gd name="connsiteY51" fmla="*/ 2409825 h 3295650"/>
              <a:gd name="connsiteX52" fmla="*/ 285750 w 2543175"/>
              <a:gd name="connsiteY52" fmla="*/ 2438400 h 3295650"/>
              <a:gd name="connsiteX53" fmla="*/ 171450 w 2543175"/>
              <a:gd name="connsiteY53" fmla="*/ 2447925 h 3295650"/>
              <a:gd name="connsiteX54" fmla="*/ 190500 w 2543175"/>
              <a:gd name="connsiteY54" fmla="*/ 2524125 h 3295650"/>
              <a:gd name="connsiteX55" fmla="*/ 209550 w 2543175"/>
              <a:gd name="connsiteY55" fmla="*/ 2562225 h 3295650"/>
              <a:gd name="connsiteX56" fmla="*/ 200025 w 2543175"/>
              <a:gd name="connsiteY56" fmla="*/ 2619375 h 3295650"/>
              <a:gd name="connsiteX57" fmla="*/ 171450 w 2543175"/>
              <a:gd name="connsiteY57" fmla="*/ 2638425 h 3295650"/>
              <a:gd name="connsiteX58" fmla="*/ 95250 w 2543175"/>
              <a:gd name="connsiteY58" fmla="*/ 2676525 h 3295650"/>
              <a:gd name="connsiteX59" fmla="*/ 76200 w 2543175"/>
              <a:gd name="connsiteY59" fmla="*/ 2724150 h 3295650"/>
              <a:gd name="connsiteX60" fmla="*/ 76200 w 2543175"/>
              <a:gd name="connsiteY60" fmla="*/ 2905125 h 3295650"/>
              <a:gd name="connsiteX61" fmla="*/ 47625 w 2543175"/>
              <a:gd name="connsiteY61" fmla="*/ 2933700 h 3295650"/>
              <a:gd name="connsiteX62" fmla="*/ 57150 w 2543175"/>
              <a:gd name="connsiteY62" fmla="*/ 2971800 h 3295650"/>
              <a:gd name="connsiteX63" fmla="*/ 85725 w 2543175"/>
              <a:gd name="connsiteY63" fmla="*/ 3009900 h 3295650"/>
              <a:gd name="connsiteX64" fmla="*/ 161925 w 2543175"/>
              <a:gd name="connsiteY64" fmla="*/ 3076575 h 3295650"/>
              <a:gd name="connsiteX65" fmla="*/ 219075 w 2543175"/>
              <a:gd name="connsiteY65" fmla="*/ 3105150 h 3295650"/>
              <a:gd name="connsiteX66" fmla="*/ 228600 w 2543175"/>
              <a:gd name="connsiteY66" fmla="*/ 3133725 h 3295650"/>
              <a:gd name="connsiteX67" fmla="*/ 180975 w 2543175"/>
              <a:gd name="connsiteY67" fmla="*/ 3152775 h 3295650"/>
              <a:gd name="connsiteX68" fmla="*/ 114300 w 2543175"/>
              <a:gd name="connsiteY68" fmla="*/ 3181350 h 3295650"/>
              <a:gd name="connsiteX69" fmla="*/ 123825 w 2543175"/>
              <a:gd name="connsiteY69" fmla="*/ 3248025 h 3295650"/>
              <a:gd name="connsiteX70" fmla="*/ 142875 w 2543175"/>
              <a:gd name="connsiteY70" fmla="*/ 3276600 h 3295650"/>
              <a:gd name="connsiteX71" fmla="*/ 114300 w 2543175"/>
              <a:gd name="connsiteY71" fmla="*/ 3286125 h 3295650"/>
              <a:gd name="connsiteX72" fmla="*/ 0 w 2543175"/>
              <a:gd name="connsiteY72" fmla="*/ 3295650 h 329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43175" h="3295650">
                <a:moveTo>
                  <a:pt x="2543175" y="0"/>
                </a:moveTo>
                <a:lnTo>
                  <a:pt x="952500" y="9525"/>
                </a:lnTo>
                <a:cubicBezTo>
                  <a:pt x="920594" y="9886"/>
                  <a:pt x="884812" y="2972"/>
                  <a:pt x="857250" y="19050"/>
                </a:cubicBezTo>
                <a:cubicBezTo>
                  <a:pt x="839905" y="29168"/>
                  <a:pt x="838200" y="76200"/>
                  <a:pt x="838200" y="76200"/>
                </a:cubicBezTo>
                <a:cubicBezTo>
                  <a:pt x="847725" y="127000"/>
                  <a:pt x="851211" y="179314"/>
                  <a:pt x="866775" y="228600"/>
                </a:cubicBezTo>
                <a:cubicBezTo>
                  <a:pt x="870831" y="241445"/>
                  <a:pt x="893637" y="243814"/>
                  <a:pt x="895350" y="257175"/>
                </a:cubicBezTo>
                <a:cubicBezTo>
                  <a:pt x="929931" y="526904"/>
                  <a:pt x="801649" y="582173"/>
                  <a:pt x="952500" y="609600"/>
                </a:cubicBezTo>
                <a:cubicBezTo>
                  <a:pt x="974589" y="613616"/>
                  <a:pt x="996950" y="615950"/>
                  <a:pt x="1019175" y="619125"/>
                </a:cubicBezTo>
                <a:cubicBezTo>
                  <a:pt x="1016000" y="628650"/>
                  <a:pt x="1016750" y="640600"/>
                  <a:pt x="1009650" y="647700"/>
                </a:cubicBezTo>
                <a:cubicBezTo>
                  <a:pt x="999610" y="657740"/>
                  <a:pt x="983878" y="659705"/>
                  <a:pt x="971550" y="666750"/>
                </a:cubicBezTo>
                <a:cubicBezTo>
                  <a:pt x="961611" y="672430"/>
                  <a:pt x="952500" y="679450"/>
                  <a:pt x="942975" y="685800"/>
                </a:cubicBezTo>
                <a:cubicBezTo>
                  <a:pt x="946150" y="698500"/>
                  <a:pt x="944119" y="713843"/>
                  <a:pt x="952500" y="723900"/>
                </a:cubicBezTo>
                <a:cubicBezTo>
                  <a:pt x="1017889" y="802367"/>
                  <a:pt x="973163" y="690640"/>
                  <a:pt x="1000125" y="771525"/>
                </a:cubicBezTo>
                <a:cubicBezTo>
                  <a:pt x="982759" y="840990"/>
                  <a:pt x="1003177" y="801851"/>
                  <a:pt x="904875" y="847725"/>
                </a:cubicBezTo>
                <a:cubicBezTo>
                  <a:pt x="885575" y="856732"/>
                  <a:pt x="867783" y="869137"/>
                  <a:pt x="847725" y="876300"/>
                </a:cubicBezTo>
                <a:cubicBezTo>
                  <a:pt x="823069" y="885106"/>
                  <a:pt x="796823" y="888604"/>
                  <a:pt x="771525" y="895350"/>
                </a:cubicBezTo>
                <a:cubicBezTo>
                  <a:pt x="749191" y="901306"/>
                  <a:pt x="727075" y="908050"/>
                  <a:pt x="704850" y="914400"/>
                </a:cubicBezTo>
                <a:cubicBezTo>
                  <a:pt x="727075" y="923925"/>
                  <a:pt x="748275" y="936332"/>
                  <a:pt x="771525" y="942975"/>
                </a:cubicBezTo>
                <a:cubicBezTo>
                  <a:pt x="793112" y="949143"/>
                  <a:pt x="817684" y="943382"/>
                  <a:pt x="838200" y="952500"/>
                </a:cubicBezTo>
                <a:cubicBezTo>
                  <a:pt x="852650" y="958922"/>
                  <a:pt x="862549" y="996971"/>
                  <a:pt x="866775" y="1009650"/>
                </a:cubicBezTo>
                <a:lnTo>
                  <a:pt x="800100" y="1028700"/>
                </a:lnTo>
                <a:cubicBezTo>
                  <a:pt x="787470" y="1032144"/>
                  <a:pt x="774032" y="1033068"/>
                  <a:pt x="762000" y="1038225"/>
                </a:cubicBezTo>
                <a:cubicBezTo>
                  <a:pt x="751478" y="1042734"/>
                  <a:pt x="742950" y="1050925"/>
                  <a:pt x="733425" y="1057275"/>
                </a:cubicBezTo>
                <a:cubicBezTo>
                  <a:pt x="730250" y="1066800"/>
                  <a:pt x="717628" y="1078010"/>
                  <a:pt x="723900" y="1085850"/>
                </a:cubicBezTo>
                <a:cubicBezTo>
                  <a:pt x="734581" y="1099201"/>
                  <a:pt x="757100" y="1095721"/>
                  <a:pt x="771525" y="1104900"/>
                </a:cubicBezTo>
                <a:cubicBezTo>
                  <a:pt x="822429" y="1137294"/>
                  <a:pt x="821863" y="1142307"/>
                  <a:pt x="847725" y="1181100"/>
                </a:cubicBezTo>
                <a:cubicBezTo>
                  <a:pt x="844550" y="1196975"/>
                  <a:pt x="842127" y="1213019"/>
                  <a:pt x="838200" y="1228725"/>
                </a:cubicBezTo>
                <a:cubicBezTo>
                  <a:pt x="835765" y="1238465"/>
                  <a:pt x="827566" y="1247321"/>
                  <a:pt x="828675" y="1257300"/>
                </a:cubicBezTo>
                <a:cubicBezTo>
                  <a:pt x="830893" y="1277258"/>
                  <a:pt x="841375" y="1295400"/>
                  <a:pt x="847725" y="1314450"/>
                </a:cubicBezTo>
                <a:lnTo>
                  <a:pt x="857250" y="1343025"/>
                </a:lnTo>
                <a:cubicBezTo>
                  <a:pt x="854075" y="1371600"/>
                  <a:pt x="867389" y="1407775"/>
                  <a:pt x="847725" y="1428750"/>
                </a:cubicBezTo>
                <a:cubicBezTo>
                  <a:pt x="815651" y="1462962"/>
                  <a:pt x="692381" y="1502318"/>
                  <a:pt x="638175" y="1524000"/>
                </a:cubicBezTo>
                <a:cubicBezTo>
                  <a:pt x="599852" y="1539329"/>
                  <a:pt x="560792" y="1553166"/>
                  <a:pt x="523875" y="1571625"/>
                </a:cubicBezTo>
                <a:cubicBezTo>
                  <a:pt x="413332" y="1626896"/>
                  <a:pt x="461584" y="1606067"/>
                  <a:pt x="381000" y="1638300"/>
                </a:cubicBezTo>
                <a:cubicBezTo>
                  <a:pt x="377825" y="1647825"/>
                  <a:pt x="371475" y="1656835"/>
                  <a:pt x="371475" y="1666875"/>
                </a:cubicBezTo>
                <a:cubicBezTo>
                  <a:pt x="371475" y="1686188"/>
                  <a:pt x="373827" y="1706094"/>
                  <a:pt x="381000" y="1724025"/>
                </a:cubicBezTo>
                <a:cubicBezTo>
                  <a:pt x="386896" y="1738765"/>
                  <a:pt x="397873" y="1751398"/>
                  <a:pt x="409575" y="1762125"/>
                </a:cubicBezTo>
                <a:cubicBezTo>
                  <a:pt x="452630" y="1801592"/>
                  <a:pt x="484054" y="1826702"/>
                  <a:pt x="533400" y="1847850"/>
                </a:cubicBezTo>
                <a:cubicBezTo>
                  <a:pt x="542628" y="1851805"/>
                  <a:pt x="552450" y="1854200"/>
                  <a:pt x="561975" y="1857375"/>
                </a:cubicBezTo>
                <a:cubicBezTo>
                  <a:pt x="565150" y="1873250"/>
                  <a:pt x="578740" y="1890520"/>
                  <a:pt x="571500" y="1905000"/>
                </a:cubicBezTo>
                <a:cubicBezTo>
                  <a:pt x="552808" y="1942385"/>
                  <a:pt x="510553" y="1967856"/>
                  <a:pt x="476250" y="1990725"/>
                </a:cubicBezTo>
                <a:cubicBezTo>
                  <a:pt x="473075" y="2003425"/>
                  <a:pt x="466725" y="2015734"/>
                  <a:pt x="466725" y="2028825"/>
                </a:cubicBezTo>
                <a:cubicBezTo>
                  <a:pt x="466725" y="2038865"/>
                  <a:pt x="469978" y="2049560"/>
                  <a:pt x="476250" y="2057400"/>
                </a:cubicBezTo>
                <a:cubicBezTo>
                  <a:pt x="505618" y="2094110"/>
                  <a:pt x="551811" y="2133121"/>
                  <a:pt x="590550" y="2162175"/>
                </a:cubicBezTo>
                <a:cubicBezTo>
                  <a:pt x="599708" y="2169044"/>
                  <a:pt x="609600" y="2174875"/>
                  <a:pt x="619125" y="2181225"/>
                </a:cubicBezTo>
                <a:cubicBezTo>
                  <a:pt x="622300" y="2197100"/>
                  <a:pt x="633770" y="2213491"/>
                  <a:pt x="628650" y="2228850"/>
                </a:cubicBezTo>
                <a:cubicBezTo>
                  <a:pt x="625475" y="2238375"/>
                  <a:pt x="609303" y="2234420"/>
                  <a:pt x="600075" y="2238375"/>
                </a:cubicBezTo>
                <a:cubicBezTo>
                  <a:pt x="530343" y="2268260"/>
                  <a:pt x="594119" y="2249389"/>
                  <a:pt x="523875" y="2266950"/>
                </a:cubicBezTo>
                <a:cubicBezTo>
                  <a:pt x="520700" y="2276475"/>
                  <a:pt x="516319" y="2285680"/>
                  <a:pt x="514350" y="2295525"/>
                </a:cubicBezTo>
                <a:cubicBezTo>
                  <a:pt x="509947" y="2317540"/>
                  <a:pt x="518295" y="2344239"/>
                  <a:pt x="504825" y="2362200"/>
                </a:cubicBezTo>
                <a:cubicBezTo>
                  <a:pt x="495111" y="2375152"/>
                  <a:pt x="473075" y="2368550"/>
                  <a:pt x="457200" y="2371725"/>
                </a:cubicBezTo>
                <a:cubicBezTo>
                  <a:pt x="382702" y="2416424"/>
                  <a:pt x="438600" y="2389171"/>
                  <a:pt x="371475" y="2409825"/>
                </a:cubicBezTo>
                <a:cubicBezTo>
                  <a:pt x="342686" y="2418683"/>
                  <a:pt x="315339" y="2432764"/>
                  <a:pt x="285750" y="2438400"/>
                </a:cubicBezTo>
                <a:cubicBezTo>
                  <a:pt x="248193" y="2445554"/>
                  <a:pt x="209550" y="2444750"/>
                  <a:pt x="171450" y="2447925"/>
                </a:cubicBezTo>
                <a:cubicBezTo>
                  <a:pt x="177041" y="2475878"/>
                  <a:pt x="179517" y="2498497"/>
                  <a:pt x="190500" y="2524125"/>
                </a:cubicBezTo>
                <a:cubicBezTo>
                  <a:pt x="196093" y="2537176"/>
                  <a:pt x="203200" y="2549525"/>
                  <a:pt x="209550" y="2562225"/>
                </a:cubicBezTo>
                <a:cubicBezTo>
                  <a:pt x="206375" y="2581275"/>
                  <a:pt x="208662" y="2602101"/>
                  <a:pt x="200025" y="2619375"/>
                </a:cubicBezTo>
                <a:cubicBezTo>
                  <a:pt x="194905" y="2629614"/>
                  <a:pt x="181689" y="2633305"/>
                  <a:pt x="171450" y="2638425"/>
                </a:cubicBezTo>
                <a:cubicBezTo>
                  <a:pt x="78244" y="2685028"/>
                  <a:pt x="161453" y="2632390"/>
                  <a:pt x="95250" y="2676525"/>
                </a:cubicBezTo>
                <a:cubicBezTo>
                  <a:pt x="88900" y="2692400"/>
                  <a:pt x="77148" y="2707078"/>
                  <a:pt x="76200" y="2724150"/>
                </a:cubicBezTo>
                <a:cubicBezTo>
                  <a:pt x="73878" y="2765953"/>
                  <a:pt x="98749" y="2854390"/>
                  <a:pt x="76200" y="2905125"/>
                </a:cubicBezTo>
                <a:cubicBezTo>
                  <a:pt x="70729" y="2917434"/>
                  <a:pt x="57150" y="2924175"/>
                  <a:pt x="47625" y="2933700"/>
                </a:cubicBezTo>
                <a:cubicBezTo>
                  <a:pt x="50800" y="2946400"/>
                  <a:pt x="51296" y="2960091"/>
                  <a:pt x="57150" y="2971800"/>
                </a:cubicBezTo>
                <a:cubicBezTo>
                  <a:pt x="64250" y="2985999"/>
                  <a:pt x="75178" y="2998035"/>
                  <a:pt x="85725" y="3009900"/>
                </a:cubicBezTo>
                <a:cubicBezTo>
                  <a:pt x="105587" y="3032245"/>
                  <a:pt x="132954" y="3062089"/>
                  <a:pt x="161925" y="3076575"/>
                </a:cubicBezTo>
                <a:cubicBezTo>
                  <a:pt x="240795" y="3116010"/>
                  <a:pt x="137183" y="3050555"/>
                  <a:pt x="219075" y="3105150"/>
                </a:cubicBezTo>
                <a:cubicBezTo>
                  <a:pt x="222250" y="3114675"/>
                  <a:pt x="234872" y="3125885"/>
                  <a:pt x="228600" y="3133725"/>
                </a:cubicBezTo>
                <a:cubicBezTo>
                  <a:pt x="217919" y="3147076"/>
                  <a:pt x="196599" y="3145831"/>
                  <a:pt x="180975" y="3152775"/>
                </a:cubicBezTo>
                <a:cubicBezTo>
                  <a:pt x="110355" y="3184162"/>
                  <a:pt x="172991" y="3161786"/>
                  <a:pt x="114300" y="3181350"/>
                </a:cubicBezTo>
                <a:cubicBezTo>
                  <a:pt x="117475" y="3203575"/>
                  <a:pt x="117374" y="3226521"/>
                  <a:pt x="123825" y="3248025"/>
                </a:cubicBezTo>
                <a:cubicBezTo>
                  <a:pt x="127114" y="3258990"/>
                  <a:pt x="145651" y="3265494"/>
                  <a:pt x="142875" y="3276600"/>
                </a:cubicBezTo>
                <a:cubicBezTo>
                  <a:pt x="140440" y="3286340"/>
                  <a:pt x="124252" y="3284798"/>
                  <a:pt x="114300" y="3286125"/>
                </a:cubicBezTo>
                <a:cubicBezTo>
                  <a:pt x="76403" y="3291178"/>
                  <a:pt x="0" y="3295650"/>
                  <a:pt x="0" y="32956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4244696095"/>
              </p:ext>
            </p:extLst>
          </p:nvPr>
        </p:nvGraphicFramePr>
        <p:xfrm>
          <a:off x="6817747" y="2569259"/>
          <a:ext cx="1981200" cy="475827"/>
        </p:xfrm>
        <a:graphic>
          <a:graphicData uri="http://schemas.openxmlformats.org/drawingml/2006/table">
            <a:tbl>
              <a:tblPr firstRow="1" bandRow="1">
                <a:tableStyleId>{7DF18680-E054-41AD-8BC1-D1AEF772440D}</a:tableStyleId>
              </a:tblPr>
              <a:tblGrid>
                <a:gridCol w="990600"/>
                <a:gridCol w="990600"/>
              </a:tblGrid>
              <a:tr h="0">
                <a:tc>
                  <a:txBody>
                    <a:bodyPr/>
                    <a:lstStyle/>
                    <a:p>
                      <a:r>
                        <a:rPr lang="en-US" sz="900" dirty="0" smtClean="0"/>
                        <a:t>Account id</a:t>
                      </a:r>
                      <a:endParaRPr lang="en-US" sz="900" dirty="0"/>
                    </a:p>
                  </a:txBody>
                  <a:tcPr/>
                </a:tc>
                <a:tc>
                  <a:txBody>
                    <a:bodyPr/>
                    <a:lstStyle/>
                    <a:p>
                      <a:r>
                        <a:rPr lang="en-US" sz="900" dirty="0" smtClean="0"/>
                        <a:t>AccountBalance</a:t>
                      </a:r>
                      <a:endParaRPr lang="en-US" sz="900" dirty="0"/>
                    </a:p>
                  </a:txBody>
                  <a:tcPr/>
                </a:tc>
              </a:tr>
              <a:tr h="247227">
                <a:tc>
                  <a:txBody>
                    <a:bodyPr/>
                    <a:lstStyle/>
                    <a:p>
                      <a:r>
                        <a:rPr lang="en-US" sz="900" dirty="0" smtClean="0">
                          <a:solidFill>
                            <a:srgbClr val="7030A0"/>
                          </a:solidFill>
                        </a:rPr>
                        <a:t>1</a:t>
                      </a:r>
                      <a:endParaRPr lang="en-US" sz="900" dirty="0">
                        <a:solidFill>
                          <a:srgbClr val="7030A0"/>
                        </a:solidFill>
                      </a:endParaRPr>
                    </a:p>
                  </a:txBody>
                  <a:tcPr/>
                </a:tc>
                <a:tc>
                  <a:txBody>
                    <a:bodyPr/>
                    <a:lstStyle/>
                    <a:p>
                      <a:r>
                        <a:rPr lang="en-US" sz="900" dirty="0" smtClean="0">
                          <a:solidFill>
                            <a:srgbClr val="7030A0"/>
                          </a:solidFill>
                        </a:rPr>
                        <a:t>$1400</a:t>
                      </a:r>
                      <a:endParaRPr lang="en-US" sz="900" dirty="0">
                        <a:solidFill>
                          <a:srgbClr val="7030A0"/>
                        </a:solidFill>
                      </a:endParaRPr>
                    </a:p>
                  </a:txBody>
                  <a:tcPr/>
                </a:tc>
              </a:tr>
            </a:tbl>
          </a:graphicData>
        </a:graphic>
      </p:graphicFrame>
    </p:spTree>
    <p:extLst>
      <p:ext uri="{BB962C8B-B14F-4D97-AF65-F5344CB8AC3E}">
        <p14:creationId xmlns:p14="http://schemas.microsoft.com/office/powerpoint/2010/main" val="32005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arn(inVertical)">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0" grpId="0" animBg="1"/>
      <p:bldP spid="51" grpId="0" animBg="1"/>
      <p:bldP spid="19" grpId="0" animBg="1"/>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79790</TotalTime>
  <Words>725</Words>
  <Application>Microsoft Office PowerPoint</Application>
  <PresentationFormat>Custom</PresentationFormat>
  <Paragraphs>115</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8108</cp:revision>
  <dcterms:created xsi:type="dcterms:W3CDTF">2006-08-16T00:00:00Z</dcterms:created>
  <dcterms:modified xsi:type="dcterms:W3CDTF">2016-12-16T10:29:57Z</dcterms:modified>
</cp:coreProperties>
</file>