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27" r:id="rId2"/>
    <p:sldId id="428"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86323" autoAdjust="0"/>
  </p:normalViewPr>
  <p:slideViewPr>
    <p:cSldViewPr>
      <p:cViewPr>
        <p:scale>
          <a:sx n="100" d="100"/>
          <a:sy n="100" d="100"/>
        </p:scale>
        <p:origin x="-642"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11/22/2016</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11/22/2016</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pic>
        <p:nvPicPr>
          <p:cNvPr id="1026" name="Picture 2"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37" y="2447925"/>
            <a:ext cx="4149725" cy="2552700"/>
          </a:xfrm>
          <a:prstGeom prst="rect">
            <a:avLst/>
          </a:prstGeom>
          <a:ln w="3175"/>
        </p:spPr>
        <p:style>
          <a:lnRef idx="2">
            <a:schemeClr val="accent4"/>
          </a:lnRef>
          <a:fillRef idx="1">
            <a:schemeClr val="lt1"/>
          </a:fillRef>
          <a:effectRef idx="0">
            <a:schemeClr val="accent4"/>
          </a:effectRef>
          <a:fontRef idx="minor">
            <a:schemeClr val="dk1"/>
          </a:fontRef>
        </p:style>
      </p:pic>
      <p:sp>
        <p:nvSpPr>
          <p:cNvPr id="2" name="Rounded Rectangular Callout 1"/>
          <p:cNvSpPr/>
          <p:nvPr/>
        </p:nvSpPr>
        <p:spPr>
          <a:xfrm>
            <a:off x="333375" y="381000"/>
            <a:ext cx="8540750" cy="1708537"/>
          </a:xfrm>
          <a:prstGeom prst="wedgeRoundRectCallout">
            <a:avLst>
              <a:gd name="adj1" fmla="val 7637"/>
              <a:gd name="adj2" fmla="val 69908"/>
              <a:gd name="adj3" fmla="val 16667"/>
            </a:avLst>
          </a:prstGeom>
          <a:ln w="3175"/>
        </p:spPr>
        <p:style>
          <a:lnRef idx="2">
            <a:schemeClr val="accent5"/>
          </a:lnRef>
          <a:fillRef idx="1">
            <a:schemeClr val="lt1"/>
          </a:fillRef>
          <a:effectRef idx="0">
            <a:schemeClr val="accent5"/>
          </a:effectRef>
          <a:fontRef idx="minor">
            <a:schemeClr val="dk1"/>
          </a:fontRef>
        </p:style>
        <p:txBody>
          <a:bodyPr rtlCol="0" anchor="ctr"/>
          <a:lstStyle/>
          <a:p>
            <a:pPr marL="171450" indent="-171450">
              <a:buFont typeface="Wingdings" pitchFamily="2" charset="2"/>
              <a:buChar char="ü"/>
            </a:pPr>
            <a:r>
              <a:rPr lang="en-US" sz="1050" dirty="0"/>
              <a:t>A thread pool is a group of threads initially created that waits for jobs and executes them</a:t>
            </a:r>
            <a:r>
              <a:rPr lang="en-US" sz="1050" dirty="0" smtClean="0"/>
              <a:t>.</a:t>
            </a:r>
          </a:p>
          <a:p>
            <a:pPr marL="171450" indent="-171450">
              <a:buFont typeface="Wingdings" pitchFamily="2" charset="2"/>
              <a:buChar char="ü"/>
            </a:pPr>
            <a:endParaRPr lang="en-US" sz="1050" dirty="0" smtClean="0"/>
          </a:p>
          <a:p>
            <a:pPr marL="171450" indent="-171450">
              <a:buFont typeface="Wingdings" pitchFamily="2" charset="2"/>
              <a:buChar char="ü"/>
            </a:pPr>
            <a:r>
              <a:rPr lang="en-US" sz="1050" dirty="0" smtClean="0"/>
              <a:t>The </a:t>
            </a:r>
            <a:r>
              <a:rPr lang="en-US" sz="1050" dirty="0"/>
              <a:t>idea is to have the threads always existing, so that we won't have to pay overhead time for creating them every time. They are appropriate when we know there's a stream of jobs to process, even though there could be some time when there are no jobs</a:t>
            </a:r>
            <a:r>
              <a:rPr lang="en-US" sz="1050" dirty="0" smtClean="0"/>
              <a:t>.</a:t>
            </a:r>
          </a:p>
          <a:p>
            <a:pPr marL="171450" indent="-171450">
              <a:buFont typeface="Wingdings" pitchFamily="2" charset="2"/>
              <a:buChar char="ü"/>
            </a:pPr>
            <a:endParaRPr lang="en-US" sz="1050" dirty="0"/>
          </a:p>
          <a:p>
            <a:pPr marL="171450" indent="-171450">
              <a:buFont typeface="Wingdings" pitchFamily="2" charset="2"/>
              <a:buChar char="ü"/>
            </a:pPr>
            <a:r>
              <a:rPr lang="en-US" sz="1050" dirty="0" smtClean="0"/>
              <a:t>Thread pool consists </a:t>
            </a:r>
            <a:r>
              <a:rPr lang="en-US" sz="1050" dirty="0"/>
              <a:t>of a number </a:t>
            </a:r>
            <a:r>
              <a:rPr lang="en-US" sz="1050" dirty="0">
                <a:solidFill>
                  <a:srgbClr val="C00000"/>
                </a:solidFill>
              </a:rPr>
              <a:t>m of threads</a:t>
            </a:r>
            <a:r>
              <a:rPr lang="en-US" sz="1050" dirty="0"/>
              <a:t>, created to perform a number </a:t>
            </a:r>
            <a:r>
              <a:rPr lang="en-US" sz="1050" dirty="0">
                <a:solidFill>
                  <a:srgbClr val="C00000"/>
                </a:solidFill>
              </a:rPr>
              <a:t>n of tasks </a:t>
            </a:r>
            <a:r>
              <a:rPr lang="en-US" sz="1050" dirty="0"/>
              <a:t>concurrently. </a:t>
            </a:r>
            <a:r>
              <a:rPr lang="en-US" sz="1050" dirty="0">
                <a:solidFill>
                  <a:srgbClr val="C00000"/>
                </a:solidFill>
              </a:rPr>
              <a:t>Typically m is not equal to n</a:t>
            </a:r>
            <a:r>
              <a:rPr lang="en-US" sz="1050" dirty="0"/>
              <a:t>; instead, the number of threads is tuned to the computing resources available to handle tasks in parallel (processors, cores, memory) while the number of tasks depends on the problem and may not be known upfront.</a:t>
            </a:r>
          </a:p>
        </p:txBody>
      </p:sp>
      <p:sp>
        <p:nvSpPr>
          <p:cNvPr id="5" name="TextBox 4"/>
          <p:cNvSpPr txBox="1"/>
          <p:nvPr/>
        </p:nvSpPr>
        <p:spPr>
          <a:xfrm>
            <a:off x="5896060" y="3705225"/>
            <a:ext cx="309554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1200" dirty="0"/>
              <a:t>A sample thread pool (green boxes) with </a:t>
            </a:r>
            <a:endParaRPr lang="en-US" sz="1200" dirty="0" smtClean="0"/>
          </a:p>
          <a:p>
            <a:r>
              <a:rPr lang="en-US" sz="1200" dirty="0" smtClean="0"/>
              <a:t>waiting </a:t>
            </a:r>
            <a:r>
              <a:rPr lang="en-US" sz="1200" dirty="0"/>
              <a:t>tasks (blue) and completed tasks (yellow)</a:t>
            </a:r>
            <a:endParaRPr lang="en-US" sz="1200" dirty="0"/>
          </a:p>
        </p:txBody>
      </p:sp>
    </p:spTree>
    <p:extLst>
      <p:ext uri="{BB962C8B-B14F-4D97-AF65-F5344CB8AC3E}">
        <p14:creationId xmlns:p14="http://schemas.microsoft.com/office/powerpoint/2010/main" val="2282422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657600" y="21838"/>
            <a:ext cx="1371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smtClean="0"/>
              <a:t>Java Thread </a:t>
            </a:r>
            <a:r>
              <a:rPr lang="en-US" sz="1200" dirty="0"/>
              <a:t>Pool</a:t>
            </a:r>
          </a:p>
        </p:txBody>
      </p:sp>
      <p:sp>
        <p:nvSpPr>
          <p:cNvPr id="4" name="Rounded Rectangle 3"/>
          <p:cNvSpPr/>
          <p:nvPr/>
        </p:nvSpPr>
        <p:spPr>
          <a:xfrm>
            <a:off x="307975" y="1066800"/>
            <a:ext cx="8607425" cy="2743200"/>
          </a:xfrm>
          <a:prstGeom prst="roundRect">
            <a:avLst/>
          </a:prstGeom>
          <a:ln w="3175"/>
        </p:spPr>
        <p:style>
          <a:lnRef idx="2">
            <a:schemeClr val="accent3"/>
          </a:lnRef>
          <a:fillRef idx="1">
            <a:schemeClr val="lt1"/>
          </a:fillRef>
          <a:effectRef idx="0">
            <a:schemeClr val="accent3"/>
          </a:effectRef>
          <a:fontRef idx="minor">
            <a:schemeClr val="dk1"/>
          </a:fontRef>
        </p:style>
        <p:txBody>
          <a:bodyPr rtlCol="0" anchor="ctr"/>
          <a:lstStyle/>
          <a:p>
            <a:pPr marL="171450" indent="-171450">
              <a:buFont typeface="Wingdings" pitchFamily="2" charset="2"/>
              <a:buChar char="ü"/>
            </a:pPr>
            <a:r>
              <a:rPr lang="en-US" sz="1200" dirty="0"/>
              <a:t>Reasons for using a thread pool, rather than the obvious alternative of spawning one thread per task, are to prevent the time and memory overhead inherent in thread </a:t>
            </a:r>
            <a:r>
              <a:rPr lang="en-US" sz="1200" dirty="0" smtClean="0"/>
              <a:t>creation and </a:t>
            </a:r>
            <a:r>
              <a:rPr lang="en-US" sz="1200" dirty="0"/>
              <a:t>to avoid running out of resources such as open files or network connections (of which operating systems allocate a limited number to running programs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A </a:t>
            </a:r>
            <a:r>
              <a:rPr lang="en-US" sz="1200" dirty="0"/>
              <a:t>common way of distributing the tasks to threads (scheduling the tasks for execution) is by means of a </a:t>
            </a:r>
            <a:r>
              <a:rPr lang="en-US" sz="1200" dirty="0">
                <a:solidFill>
                  <a:srgbClr val="C00000"/>
                </a:solidFill>
              </a:rPr>
              <a:t>synchronized queue </a:t>
            </a:r>
            <a:r>
              <a:rPr lang="en-US" sz="1200" dirty="0"/>
              <a:t>known as a </a:t>
            </a:r>
            <a:r>
              <a:rPr lang="en-US" sz="1200" dirty="0">
                <a:solidFill>
                  <a:srgbClr val="C00000"/>
                </a:solidFill>
              </a:rPr>
              <a:t>task queue</a:t>
            </a:r>
            <a:r>
              <a:rPr lang="en-US" sz="1200" dirty="0"/>
              <a:t>. The threads in the pool take tasks off the queue, perform them, then return to the </a:t>
            </a:r>
            <a:r>
              <a:rPr lang="en-US" sz="1200" dirty="0" smtClean="0"/>
              <a:t>thread pool for </a:t>
            </a:r>
            <a:r>
              <a:rPr lang="en-US" sz="1200" dirty="0"/>
              <a:t>their next task</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A major advantage of using a thread pool over creating a new thread for each task is that thread creation and destruction overhead is negated, which may result in better performance and better system stability. Creating and destroying a thread and its associated resources is an expensive process in terms of time. An excessive number of threads will also waste memory, and context-switching between the runnable threads also damages performance. </a:t>
            </a:r>
          </a:p>
        </p:txBody>
      </p:sp>
    </p:spTree>
    <p:extLst>
      <p:ext uri="{BB962C8B-B14F-4D97-AF65-F5344CB8AC3E}">
        <p14:creationId xmlns:p14="http://schemas.microsoft.com/office/powerpoint/2010/main" val="4252346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79215</TotalTime>
  <Words>354</Words>
  <Application>Microsoft Office PowerPoint</Application>
  <PresentationFormat>Custom</PresentationFormat>
  <Paragraphs>16</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7901</cp:revision>
  <dcterms:created xsi:type="dcterms:W3CDTF">2006-08-16T00:00:00Z</dcterms:created>
  <dcterms:modified xsi:type="dcterms:W3CDTF">2016-11-22T13:44:56Z</dcterms:modified>
</cp:coreProperties>
</file>