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27" r:id="rId2"/>
    <p:sldId id="428" r:id="rId3"/>
    <p:sldId id="429"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CCCB7-0A62-41E0-9465-A64FFBC3027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52CE8A44-000E-4ED4-A95E-7416F5F162CE}">
      <dgm:prSet phldrT="[Text]" custT="1"/>
      <dgm:spPr/>
      <dgm:t>
        <a:bodyPr/>
        <a:lstStyle/>
        <a:p>
          <a:r>
            <a:rPr lang="en-US" sz="1200" b="0" i="0" dirty="0" smtClean="0"/>
            <a:t>A thread is in running state means its currently running. There are several ways for thread to go into Runnable state. But there is only one way to come into Running state: the scheduler selects the thread for execution for the runnable pool. A thread runs until its swapped out, becomes blocked, or voluntarily give up its turn by invoking the static method Thread.yield().</a:t>
          </a:r>
          <a:endParaRPr lang="en-US" sz="1200" dirty="0"/>
        </a:p>
      </dgm:t>
    </dgm:pt>
    <dgm:pt modelId="{7011D233-DF25-46A3-84DB-0E5CC353AE24}">
      <dgm:prSet phldrT="[Text]"/>
      <dgm:spPr/>
      <dgm:t>
        <a:bodyPr/>
        <a:lstStyle/>
        <a:p>
          <a:r>
            <a:rPr lang="en-US" b="1" i="0" dirty="0" smtClean="0"/>
            <a:t>Running </a:t>
          </a:r>
          <a:endParaRPr lang="en-US" dirty="0"/>
        </a:p>
      </dgm:t>
    </dgm:pt>
    <dgm:pt modelId="{F8C2054F-1D9F-4802-9BAB-34DDD782170F}" type="sibTrans" cxnId="{B8CD71E7-C4FC-418E-AB20-30A9ECAF7292}">
      <dgm:prSet/>
      <dgm:spPr/>
      <dgm:t>
        <a:bodyPr/>
        <a:lstStyle/>
        <a:p>
          <a:endParaRPr lang="en-US"/>
        </a:p>
      </dgm:t>
    </dgm:pt>
    <dgm:pt modelId="{54629EA1-D019-4FF2-97DD-0B265BB217C6}" type="parTrans" cxnId="{B8CD71E7-C4FC-418E-AB20-30A9ECAF7292}">
      <dgm:prSet/>
      <dgm:spPr/>
      <dgm:t>
        <a:bodyPr/>
        <a:lstStyle/>
        <a:p>
          <a:endParaRPr lang="en-US"/>
        </a:p>
      </dgm:t>
    </dgm:pt>
    <dgm:pt modelId="{E91E2641-3643-442B-B8A5-282936C1FC9F}" type="sibTrans" cxnId="{865AE0CE-FA98-47D5-9A9B-C2C820F9FEAE}">
      <dgm:prSet/>
      <dgm:spPr/>
      <dgm:t>
        <a:bodyPr/>
        <a:lstStyle/>
        <a:p>
          <a:endParaRPr lang="en-US"/>
        </a:p>
      </dgm:t>
    </dgm:pt>
    <dgm:pt modelId="{E8A75D7C-C2D1-4A0E-B1CC-24A0BE2A9CF0}" type="parTrans" cxnId="{865AE0CE-FA98-47D5-9A9B-C2C820F9FEAE}">
      <dgm:prSet/>
      <dgm:spPr/>
      <dgm:t>
        <a:bodyPr/>
        <a:lstStyle/>
        <a:p>
          <a:endParaRPr lang="en-US"/>
        </a:p>
      </dgm:t>
    </dgm:pt>
    <dgm:pt modelId="{45A6ABE3-3CC4-4C1A-9368-B0D7F40E6AB0}">
      <dgm:prSet phldrT="[Text]"/>
      <dgm:spPr/>
      <dgm:t>
        <a:bodyPr/>
        <a:lstStyle/>
        <a:p>
          <a:r>
            <a:rPr lang="en-US" b="0" i="0" dirty="0" smtClean="0"/>
            <a:t>A Thread starts its life from this state. Thread first enters into this state after the start() method of the thread is invoked. In this state, thread will be waiting for the scheduler to pick the thread for execution. The scheduler picks the threads based on their priorities. A thread can also re-enter this state either after running, waiting, sleeping or also while coming back from blocked state.</a:t>
          </a:r>
          <a:endParaRPr lang="en-US" b="1" dirty="0"/>
        </a:p>
      </dgm:t>
    </dgm:pt>
    <dgm:pt modelId="{8C28BD9A-7F90-45F5-90AC-20C7D449FD2F}">
      <dgm:prSet phldrT="[Text]"/>
      <dgm:spPr/>
      <dgm:t>
        <a:bodyPr/>
        <a:lstStyle/>
        <a:p>
          <a:r>
            <a:rPr lang="en-US" b="1" i="0" dirty="0" smtClean="0"/>
            <a:t>Runnable</a:t>
          </a:r>
          <a:endParaRPr lang="en-US" dirty="0"/>
        </a:p>
      </dgm:t>
    </dgm:pt>
    <dgm:pt modelId="{317ABA63-14F5-4C3F-BE9D-8538813452E3}" type="sibTrans" cxnId="{4E2C4140-919D-46E0-A982-3E126D2742D5}">
      <dgm:prSet/>
      <dgm:spPr/>
      <dgm:t>
        <a:bodyPr/>
        <a:lstStyle/>
        <a:p>
          <a:endParaRPr lang="en-US"/>
        </a:p>
      </dgm:t>
    </dgm:pt>
    <dgm:pt modelId="{9BA607B8-8C40-485A-83B6-A51916E639FE}" type="parTrans" cxnId="{4E2C4140-919D-46E0-A982-3E126D2742D5}">
      <dgm:prSet/>
      <dgm:spPr/>
      <dgm:t>
        <a:bodyPr/>
        <a:lstStyle/>
        <a:p>
          <a:endParaRPr lang="en-US"/>
        </a:p>
      </dgm:t>
    </dgm:pt>
    <dgm:pt modelId="{7535ADF8-E500-4248-97EB-D15641E3E77A}" type="sibTrans" cxnId="{F97C08EB-B822-4FC3-AF89-C0E937A978F5}">
      <dgm:prSet/>
      <dgm:spPr/>
      <dgm:t>
        <a:bodyPr/>
        <a:lstStyle/>
        <a:p>
          <a:endParaRPr lang="en-US"/>
        </a:p>
      </dgm:t>
    </dgm:pt>
    <dgm:pt modelId="{E8890EE2-FBE2-4139-AEA8-2E89399E52EF}" type="parTrans" cxnId="{F97C08EB-B822-4FC3-AF89-C0E937A978F5}">
      <dgm:prSet/>
      <dgm:spPr/>
      <dgm:t>
        <a:bodyPr/>
        <a:lstStyle/>
        <a:p>
          <a:endParaRPr lang="en-US"/>
        </a:p>
      </dgm:t>
    </dgm:pt>
    <dgm:pt modelId="{7E8A9ECB-F809-4B25-ABF8-B06446D12869}">
      <dgm:prSet phldrT="[Text]"/>
      <dgm:spPr/>
      <dgm:t>
        <a:bodyPr/>
        <a:lstStyle/>
        <a:p>
          <a:r>
            <a:rPr lang="en-US" b="0" i="0" dirty="0" smtClean="0"/>
            <a:t>A newly created Thread in Java will be in this state just after constructing but before calling the start() method.</a:t>
          </a:r>
          <a:endParaRPr lang="en-US" dirty="0"/>
        </a:p>
      </dgm:t>
    </dgm:pt>
    <dgm:pt modelId="{EC0EA80E-EC71-458C-BD93-3C3CBCF00EE4}">
      <dgm:prSet phldrT="[Text]"/>
      <dgm:spPr/>
      <dgm:t>
        <a:bodyPr/>
        <a:lstStyle/>
        <a:p>
          <a:r>
            <a:rPr lang="en-US" dirty="0" smtClean="0"/>
            <a:t>New</a:t>
          </a:r>
          <a:endParaRPr lang="en-US" dirty="0"/>
        </a:p>
      </dgm:t>
    </dgm:pt>
    <dgm:pt modelId="{1C03DF96-55F3-42D0-BF81-7929220CD731}" type="sibTrans" cxnId="{7A0CD7CD-194B-44B2-BDA9-D85BD5D937C6}">
      <dgm:prSet/>
      <dgm:spPr/>
      <dgm:t>
        <a:bodyPr/>
        <a:lstStyle/>
        <a:p>
          <a:endParaRPr lang="en-US"/>
        </a:p>
      </dgm:t>
    </dgm:pt>
    <dgm:pt modelId="{BF06D690-E9FE-44DA-93C7-13929646B94F}" type="parTrans" cxnId="{7A0CD7CD-194B-44B2-BDA9-D85BD5D937C6}">
      <dgm:prSet/>
      <dgm:spPr/>
      <dgm:t>
        <a:bodyPr/>
        <a:lstStyle/>
        <a:p>
          <a:endParaRPr lang="en-US"/>
        </a:p>
      </dgm:t>
    </dgm:pt>
    <dgm:pt modelId="{3D1058EE-E484-44B2-B068-D804C748F52E}" type="sibTrans" cxnId="{B12F35DC-A382-4A4E-94EE-1BD885616361}">
      <dgm:prSet/>
      <dgm:spPr/>
      <dgm:t>
        <a:bodyPr/>
        <a:lstStyle/>
        <a:p>
          <a:endParaRPr lang="en-US"/>
        </a:p>
      </dgm:t>
    </dgm:pt>
    <dgm:pt modelId="{2BEB5AE4-6D1B-40E7-896F-3A42ECDBB8D0}" type="parTrans" cxnId="{B12F35DC-A382-4A4E-94EE-1BD885616361}">
      <dgm:prSet/>
      <dgm:spPr/>
      <dgm:t>
        <a:bodyPr/>
        <a:lstStyle/>
        <a:p>
          <a:endParaRPr lang="en-US"/>
        </a:p>
      </dgm:t>
    </dgm:pt>
    <dgm:pt modelId="{C38992B7-570C-467E-A3B0-DE6678387143}" type="pres">
      <dgm:prSet presAssocID="{25ACCCB7-0A62-41E0-9465-A64FFBC3027D}" presName="Name0" presStyleCnt="0">
        <dgm:presLayoutVars>
          <dgm:dir/>
          <dgm:animLvl val="lvl"/>
          <dgm:resizeHandles val="exact"/>
        </dgm:presLayoutVars>
      </dgm:prSet>
      <dgm:spPr/>
      <dgm:t>
        <a:bodyPr/>
        <a:lstStyle/>
        <a:p>
          <a:endParaRPr lang="en-US"/>
        </a:p>
      </dgm:t>
    </dgm:pt>
    <dgm:pt modelId="{D1FEE8C0-95E0-4475-BBAD-9DEE212ED05A}" type="pres">
      <dgm:prSet presAssocID="{EC0EA80E-EC71-458C-BD93-3C3CBCF00EE4}" presName="linNode" presStyleCnt="0"/>
      <dgm:spPr/>
      <dgm:t>
        <a:bodyPr/>
        <a:lstStyle/>
        <a:p>
          <a:endParaRPr lang="en-US"/>
        </a:p>
      </dgm:t>
    </dgm:pt>
    <dgm:pt modelId="{D5D48C6B-A6F2-4211-A927-A51B3B947B07}" type="pres">
      <dgm:prSet presAssocID="{EC0EA80E-EC71-458C-BD93-3C3CBCF00EE4}" presName="parentText" presStyleLbl="node1" presStyleIdx="0" presStyleCnt="3">
        <dgm:presLayoutVars>
          <dgm:chMax val="1"/>
          <dgm:bulletEnabled val="1"/>
        </dgm:presLayoutVars>
      </dgm:prSet>
      <dgm:spPr/>
      <dgm:t>
        <a:bodyPr/>
        <a:lstStyle/>
        <a:p>
          <a:endParaRPr lang="en-US"/>
        </a:p>
      </dgm:t>
    </dgm:pt>
    <dgm:pt modelId="{ADD5A088-7A3A-4D9D-9389-818623C1342B}" type="pres">
      <dgm:prSet presAssocID="{EC0EA80E-EC71-458C-BD93-3C3CBCF00EE4}" presName="descendantText" presStyleLbl="alignAccFollowNode1" presStyleIdx="0" presStyleCnt="3">
        <dgm:presLayoutVars>
          <dgm:bulletEnabled val="1"/>
        </dgm:presLayoutVars>
      </dgm:prSet>
      <dgm:spPr/>
      <dgm:t>
        <a:bodyPr/>
        <a:lstStyle/>
        <a:p>
          <a:endParaRPr lang="en-US"/>
        </a:p>
      </dgm:t>
    </dgm:pt>
    <dgm:pt modelId="{00F51780-93EE-44C4-BCD7-E1F4CE8E01D2}" type="pres">
      <dgm:prSet presAssocID="{1C03DF96-55F3-42D0-BF81-7929220CD731}" presName="sp" presStyleCnt="0"/>
      <dgm:spPr/>
      <dgm:t>
        <a:bodyPr/>
        <a:lstStyle/>
        <a:p>
          <a:endParaRPr lang="en-US"/>
        </a:p>
      </dgm:t>
    </dgm:pt>
    <dgm:pt modelId="{C462CF75-A58F-4ED3-A0B6-4B35AB844AC2}" type="pres">
      <dgm:prSet presAssocID="{8C28BD9A-7F90-45F5-90AC-20C7D449FD2F}" presName="linNode" presStyleCnt="0"/>
      <dgm:spPr/>
      <dgm:t>
        <a:bodyPr/>
        <a:lstStyle/>
        <a:p>
          <a:endParaRPr lang="en-US"/>
        </a:p>
      </dgm:t>
    </dgm:pt>
    <dgm:pt modelId="{D380774C-62CE-495E-BFD9-93ADF7CC8211}" type="pres">
      <dgm:prSet presAssocID="{8C28BD9A-7F90-45F5-90AC-20C7D449FD2F}" presName="parentText" presStyleLbl="node1" presStyleIdx="1" presStyleCnt="3">
        <dgm:presLayoutVars>
          <dgm:chMax val="1"/>
          <dgm:bulletEnabled val="1"/>
        </dgm:presLayoutVars>
      </dgm:prSet>
      <dgm:spPr/>
      <dgm:t>
        <a:bodyPr/>
        <a:lstStyle/>
        <a:p>
          <a:endParaRPr lang="en-US"/>
        </a:p>
      </dgm:t>
    </dgm:pt>
    <dgm:pt modelId="{DF65D3FD-296B-4D19-A835-B68248AD8B00}" type="pres">
      <dgm:prSet presAssocID="{8C28BD9A-7F90-45F5-90AC-20C7D449FD2F}" presName="descendantText" presStyleLbl="alignAccFollowNode1" presStyleIdx="1" presStyleCnt="3">
        <dgm:presLayoutVars>
          <dgm:bulletEnabled val="1"/>
        </dgm:presLayoutVars>
      </dgm:prSet>
      <dgm:spPr/>
      <dgm:t>
        <a:bodyPr/>
        <a:lstStyle/>
        <a:p>
          <a:endParaRPr lang="en-US"/>
        </a:p>
      </dgm:t>
    </dgm:pt>
    <dgm:pt modelId="{B7B5B8AD-A526-4611-A14E-14C9503CB69C}" type="pres">
      <dgm:prSet presAssocID="{317ABA63-14F5-4C3F-BE9D-8538813452E3}" presName="sp" presStyleCnt="0"/>
      <dgm:spPr/>
      <dgm:t>
        <a:bodyPr/>
        <a:lstStyle/>
        <a:p>
          <a:endParaRPr lang="en-US"/>
        </a:p>
      </dgm:t>
    </dgm:pt>
    <dgm:pt modelId="{C90ADBD8-7E18-40FE-BB63-5B55D44160C8}" type="pres">
      <dgm:prSet presAssocID="{7011D233-DF25-46A3-84DB-0E5CC353AE24}" presName="linNode" presStyleCnt="0"/>
      <dgm:spPr/>
      <dgm:t>
        <a:bodyPr/>
        <a:lstStyle/>
        <a:p>
          <a:endParaRPr lang="en-US"/>
        </a:p>
      </dgm:t>
    </dgm:pt>
    <dgm:pt modelId="{A5BAEA0E-59D0-4B49-8344-B7160B122A23}" type="pres">
      <dgm:prSet presAssocID="{7011D233-DF25-46A3-84DB-0E5CC353AE24}" presName="parentText" presStyleLbl="node1" presStyleIdx="2" presStyleCnt="3">
        <dgm:presLayoutVars>
          <dgm:chMax val="1"/>
          <dgm:bulletEnabled val="1"/>
        </dgm:presLayoutVars>
      </dgm:prSet>
      <dgm:spPr/>
      <dgm:t>
        <a:bodyPr/>
        <a:lstStyle/>
        <a:p>
          <a:endParaRPr lang="en-US"/>
        </a:p>
      </dgm:t>
    </dgm:pt>
    <dgm:pt modelId="{88FDFE85-0CCB-45D8-B8B6-11D759712782}" type="pres">
      <dgm:prSet presAssocID="{7011D233-DF25-46A3-84DB-0E5CC353AE24}" presName="descendantText" presStyleLbl="alignAccFollowNode1" presStyleIdx="2" presStyleCnt="3">
        <dgm:presLayoutVars>
          <dgm:bulletEnabled val="1"/>
        </dgm:presLayoutVars>
      </dgm:prSet>
      <dgm:spPr/>
      <dgm:t>
        <a:bodyPr/>
        <a:lstStyle/>
        <a:p>
          <a:endParaRPr lang="en-US"/>
        </a:p>
      </dgm:t>
    </dgm:pt>
  </dgm:ptLst>
  <dgm:cxnLst>
    <dgm:cxn modelId="{4E2C4140-919D-46E0-A982-3E126D2742D5}" srcId="{25ACCCB7-0A62-41E0-9465-A64FFBC3027D}" destId="{8C28BD9A-7F90-45F5-90AC-20C7D449FD2F}" srcOrd="1" destOrd="0" parTransId="{9BA607B8-8C40-485A-83B6-A51916E639FE}" sibTransId="{317ABA63-14F5-4C3F-BE9D-8538813452E3}"/>
    <dgm:cxn modelId="{1760D6BC-7C2D-49D6-B650-DEC8217FFC2F}" type="presOf" srcId="{7E8A9ECB-F809-4B25-ABF8-B06446D12869}" destId="{ADD5A088-7A3A-4D9D-9389-818623C1342B}" srcOrd="0" destOrd="0" presId="urn:microsoft.com/office/officeart/2005/8/layout/vList5"/>
    <dgm:cxn modelId="{B12F35DC-A382-4A4E-94EE-1BD885616361}" srcId="{EC0EA80E-EC71-458C-BD93-3C3CBCF00EE4}" destId="{7E8A9ECB-F809-4B25-ABF8-B06446D12869}" srcOrd="0" destOrd="0" parTransId="{2BEB5AE4-6D1B-40E7-896F-3A42ECDBB8D0}" sibTransId="{3D1058EE-E484-44B2-B068-D804C748F52E}"/>
    <dgm:cxn modelId="{7A0CD7CD-194B-44B2-BDA9-D85BD5D937C6}" srcId="{25ACCCB7-0A62-41E0-9465-A64FFBC3027D}" destId="{EC0EA80E-EC71-458C-BD93-3C3CBCF00EE4}" srcOrd="0" destOrd="0" parTransId="{BF06D690-E9FE-44DA-93C7-13929646B94F}" sibTransId="{1C03DF96-55F3-42D0-BF81-7929220CD731}"/>
    <dgm:cxn modelId="{FE52A99F-FCCD-476D-8ED2-7B6023277892}" type="presOf" srcId="{EC0EA80E-EC71-458C-BD93-3C3CBCF00EE4}" destId="{D5D48C6B-A6F2-4211-A927-A51B3B947B07}" srcOrd="0" destOrd="0" presId="urn:microsoft.com/office/officeart/2005/8/layout/vList5"/>
    <dgm:cxn modelId="{F97C08EB-B822-4FC3-AF89-C0E937A978F5}" srcId="{8C28BD9A-7F90-45F5-90AC-20C7D449FD2F}" destId="{45A6ABE3-3CC4-4C1A-9368-B0D7F40E6AB0}" srcOrd="0" destOrd="0" parTransId="{E8890EE2-FBE2-4139-AEA8-2E89399E52EF}" sibTransId="{7535ADF8-E500-4248-97EB-D15641E3E77A}"/>
    <dgm:cxn modelId="{CBAC1E9E-3EA0-4F58-921B-38B65F763074}" type="presOf" srcId="{45A6ABE3-3CC4-4C1A-9368-B0D7F40E6AB0}" destId="{DF65D3FD-296B-4D19-A835-B68248AD8B00}" srcOrd="0" destOrd="0" presId="urn:microsoft.com/office/officeart/2005/8/layout/vList5"/>
    <dgm:cxn modelId="{4755C0CD-492A-4F18-94D4-9A05DF2DCE84}" type="presOf" srcId="{7011D233-DF25-46A3-84DB-0E5CC353AE24}" destId="{A5BAEA0E-59D0-4B49-8344-B7160B122A23}" srcOrd="0" destOrd="0" presId="urn:microsoft.com/office/officeart/2005/8/layout/vList5"/>
    <dgm:cxn modelId="{A1EBD242-34CF-44E0-BA68-A47FA4BD4B9E}" type="presOf" srcId="{8C28BD9A-7F90-45F5-90AC-20C7D449FD2F}" destId="{D380774C-62CE-495E-BFD9-93ADF7CC8211}" srcOrd="0" destOrd="0" presId="urn:microsoft.com/office/officeart/2005/8/layout/vList5"/>
    <dgm:cxn modelId="{865AE0CE-FA98-47D5-9A9B-C2C820F9FEAE}" srcId="{7011D233-DF25-46A3-84DB-0E5CC353AE24}" destId="{52CE8A44-000E-4ED4-A95E-7416F5F162CE}" srcOrd="0" destOrd="0" parTransId="{E8A75D7C-C2D1-4A0E-B1CC-24A0BE2A9CF0}" sibTransId="{E91E2641-3643-442B-B8A5-282936C1FC9F}"/>
    <dgm:cxn modelId="{25C274AF-EC25-4B11-AE81-8BFC8DDD3096}" type="presOf" srcId="{25ACCCB7-0A62-41E0-9465-A64FFBC3027D}" destId="{C38992B7-570C-467E-A3B0-DE6678387143}" srcOrd="0" destOrd="0" presId="urn:microsoft.com/office/officeart/2005/8/layout/vList5"/>
    <dgm:cxn modelId="{36F38B79-F489-44DC-BEC8-19341F2D9604}" type="presOf" srcId="{52CE8A44-000E-4ED4-A95E-7416F5F162CE}" destId="{88FDFE85-0CCB-45D8-B8B6-11D759712782}" srcOrd="0" destOrd="0" presId="urn:microsoft.com/office/officeart/2005/8/layout/vList5"/>
    <dgm:cxn modelId="{B8CD71E7-C4FC-418E-AB20-30A9ECAF7292}" srcId="{25ACCCB7-0A62-41E0-9465-A64FFBC3027D}" destId="{7011D233-DF25-46A3-84DB-0E5CC353AE24}" srcOrd="2" destOrd="0" parTransId="{54629EA1-D019-4FF2-97DD-0B265BB217C6}" sibTransId="{F8C2054F-1D9F-4802-9BAB-34DDD782170F}"/>
    <dgm:cxn modelId="{7A49EB5E-7F7E-45B9-8576-18E6BAFBD60D}" type="presParOf" srcId="{C38992B7-570C-467E-A3B0-DE6678387143}" destId="{D1FEE8C0-95E0-4475-BBAD-9DEE212ED05A}" srcOrd="0" destOrd="0" presId="urn:microsoft.com/office/officeart/2005/8/layout/vList5"/>
    <dgm:cxn modelId="{A6329223-0926-4060-ABC3-8DFDE4C2343E}" type="presParOf" srcId="{D1FEE8C0-95E0-4475-BBAD-9DEE212ED05A}" destId="{D5D48C6B-A6F2-4211-A927-A51B3B947B07}" srcOrd="0" destOrd="0" presId="urn:microsoft.com/office/officeart/2005/8/layout/vList5"/>
    <dgm:cxn modelId="{AC1E0AB8-195E-4498-8ACA-ADA8A3ACE81E}" type="presParOf" srcId="{D1FEE8C0-95E0-4475-BBAD-9DEE212ED05A}" destId="{ADD5A088-7A3A-4D9D-9389-818623C1342B}" srcOrd="1" destOrd="0" presId="urn:microsoft.com/office/officeart/2005/8/layout/vList5"/>
    <dgm:cxn modelId="{BDCE16C7-2459-470B-BD25-82F80F33E572}" type="presParOf" srcId="{C38992B7-570C-467E-A3B0-DE6678387143}" destId="{00F51780-93EE-44C4-BCD7-E1F4CE8E01D2}" srcOrd="1" destOrd="0" presId="urn:microsoft.com/office/officeart/2005/8/layout/vList5"/>
    <dgm:cxn modelId="{A5186E32-C81C-4688-AE3E-CA8DCEC588F5}" type="presParOf" srcId="{C38992B7-570C-467E-A3B0-DE6678387143}" destId="{C462CF75-A58F-4ED3-A0B6-4B35AB844AC2}" srcOrd="2" destOrd="0" presId="urn:microsoft.com/office/officeart/2005/8/layout/vList5"/>
    <dgm:cxn modelId="{AC3B4DA0-DF9C-460D-AB91-66D2E3CB8CDA}" type="presParOf" srcId="{C462CF75-A58F-4ED3-A0B6-4B35AB844AC2}" destId="{D380774C-62CE-495E-BFD9-93ADF7CC8211}" srcOrd="0" destOrd="0" presId="urn:microsoft.com/office/officeart/2005/8/layout/vList5"/>
    <dgm:cxn modelId="{46618284-03BE-46D6-833D-E4BF9E49FD46}" type="presParOf" srcId="{C462CF75-A58F-4ED3-A0B6-4B35AB844AC2}" destId="{DF65D3FD-296B-4D19-A835-B68248AD8B00}" srcOrd="1" destOrd="0" presId="urn:microsoft.com/office/officeart/2005/8/layout/vList5"/>
    <dgm:cxn modelId="{CD40442B-072E-44E1-8190-C4319742D9BD}" type="presParOf" srcId="{C38992B7-570C-467E-A3B0-DE6678387143}" destId="{B7B5B8AD-A526-4611-A14E-14C9503CB69C}" srcOrd="3" destOrd="0" presId="urn:microsoft.com/office/officeart/2005/8/layout/vList5"/>
    <dgm:cxn modelId="{8CED0D9F-B4D0-41B0-B822-4609E1BBE50B}" type="presParOf" srcId="{C38992B7-570C-467E-A3B0-DE6678387143}" destId="{C90ADBD8-7E18-40FE-BB63-5B55D44160C8}" srcOrd="4" destOrd="0" presId="urn:microsoft.com/office/officeart/2005/8/layout/vList5"/>
    <dgm:cxn modelId="{B643976B-3BBE-4B22-ACE5-C22F96051F78}" type="presParOf" srcId="{C90ADBD8-7E18-40FE-BB63-5B55D44160C8}" destId="{A5BAEA0E-59D0-4B49-8344-B7160B122A23}" srcOrd="0" destOrd="0" presId="urn:microsoft.com/office/officeart/2005/8/layout/vList5"/>
    <dgm:cxn modelId="{C9E63589-25E1-4E4C-8426-0A349B36D004}" type="presParOf" srcId="{C90ADBD8-7E18-40FE-BB63-5B55D44160C8}" destId="{88FDFE85-0CCB-45D8-B8B6-11D75971278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CCCB7-0A62-41E0-9465-A64FFBC3027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EC0EA80E-EC71-458C-BD93-3C3CBCF00EE4}">
      <dgm:prSet phldrT="[Text]"/>
      <dgm:spPr/>
      <dgm:t>
        <a:bodyPr/>
        <a:lstStyle/>
        <a:p>
          <a:r>
            <a:rPr lang="en-US" b="1" i="0" dirty="0" smtClean="0"/>
            <a:t>Waiting</a:t>
          </a:r>
          <a:endParaRPr lang="en-US" dirty="0"/>
        </a:p>
      </dgm:t>
    </dgm:pt>
    <dgm:pt modelId="{BF06D690-E9FE-44DA-93C7-13929646B94F}" type="parTrans" cxnId="{7A0CD7CD-194B-44B2-BDA9-D85BD5D937C6}">
      <dgm:prSet/>
      <dgm:spPr/>
      <dgm:t>
        <a:bodyPr/>
        <a:lstStyle/>
        <a:p>
          <a:endParaRPr lang="en-US"/>
        </a:p>
      </dgm:t>
    </dgm:pt>
    <dgm:pt modelId="{1C03DF96-55F3-42D0-BF81-7929220CD731}" type="sibTrans" cxnId="{7A0CD7CD-194B-44B2-BDA9-D85BD5D937C6}">
      <dgm:prSet/>
      <dgm:spPr/>
      <dgm:t>
        <a:bodyPr/>
        <a:lstStyle/>
        <a:p>
          <a:endParaRPr lang="en-US"/>
        </a:p>
      </dgm:t>
    </dgm:pt>
    <dgm:pt modelId="{7E8A9ECB-F809-4B25-ABF8-B06446D12869}">
      <dgm:prSet phldrT="[Text]" custT="1"/>
      <dgm:spPr/>
      <dgm:t>
        <a:bodyPr/>
        <a:lstStyle/>
        <a:p>
          <a:r>
            <a:rPr lang="en-US" sz="900" b="0" i="0" dirty="0" smtClean="0"/>
            <a:t>A call to </a:t>
          </a:r>
          <a:r>
            <a:rPr lang="en-US" sz="900" b="0" i="1" dirty="0" smtClean="0"/>
            <a:t>wait() </a:t>
          </a:r>
          <a:r>
            <a:rPr lang="en-US" sz="900" b="0" i="0" dirty="0" smtClean="0"/>
            <a:t>method causes the current object to wait. The thread remains in waiting state until some other thread invokes </a:t>
          </a:r>
          <a:r>
            <a:rPr lang="en-US" sz="900" b="0" i="1" dirty="0" smtClean="0"/>
            <a:t>notify() </a:t>
          </a:r>
          <a:r>
            <a:rPr lang="en-US" sz="900" b="0" i="0" dirty="0" smtClean="0"/>
            <a:t>or </a:t>
          </a:r>
          <a:r>
            <a:rPr lang="en-US" sz="900" b="0" i="1" dirty="0" smtClean="0"/>
            <a:t>notifyAll()</a:t>
          </a:r>
          <a:r>
            <a:rPr lang="en-US" sz="900" b="0" i="0" dirty="0" smtClean="0"/>
            <a:t> method of this object.</a:t>
          </a:r>
          <a:endParaRPr lang="en-US" sz="900" dirty="0"/>
        </a:p>
      </dgm:t>
    </dgm:pt>
    <dgm:pt modelId="{2BEB5AE4-6D1B-40E7-896F-3A42ECDBB8D0}" type="parTrans" cxnId="{B12F35DC-A382-4A4E-94EE-1BD885616361}">
      <dgm:prSet/>
      <dgm:spPr/>
      <dgm:t>
        <a:bodyPr/>
        <a:lstStyle/>
        <a:p>
          <a:endParaRPr lang="en-US"/>
        </a:p>
      </dgm:t>
    </dgm:pt>
    <dgm:pt modelId="{3D1058EE-E484-44B2-B068-D804C748F52E}" type="sibTrans" cxnId="{B12F35DC-A382-4A4E-94EE-1BD885616361}">
      <dgm:prSet/>
      <dgm:spPr/>
      <dgm:t>
        <a:bodyPr/>
        <a:lstStyle/>
        <a:p>
          <a:endParaRPr lang="en-US"/>
        </a:p>
      </dgm:t>
    </dgm:pt>
    <dgm:pt modelId="{8C28BD9A-7F90-45F5-90AC-20C7D449FD2F}">
      <dgm:prSet phldrT="[Text]"/>
      <dgm:spPr/>
      <dgm:t>
        <a:bodyPr/>
        <a:lstStyle/>
        <a:p>
          <a:r>
            <a:rPr lang="en-US" b="1" i="0" dirty="0" smtClean="0"/>
            <a:t>Sleeping</a:t>
          </a:r>
          <a:endParaRPr lang="en-US" dirty="0"/>
        </a:p>
      </dgm:t>
    </dgm:pt>
    <dgm:pt modelId="{9BA607B8-8C40-485A-83B6-A51916E639FE}" type="parTrans" cxnId="{4E2C4140-919D-46E0-A982-3E126D2742D5}">
      <dgm:prSet/>
      <dgm:spPr/>
      <dgm:t>
        <a:bodyPr/>
        <a:lstStyle/>
        <a:p>
          <a:endParaRPr lang="en-US"/>
        </a:p>
      </dgm:t>
    </dgm:pt>
    <dgm:pt modelId="{317ABA63-14F5-4C3F-BE9D-8538813452E3}" type="sibTrans" cxnId="{4E2C4140-919D-46E0-A982-3E126D2742D5}">
      <dgm:prSet/>
      <dgm:spPr/>
      <dgm:t>
        <a:bodyPr/>
        <a:lstStyle/>
        <a:p>
          <a:endParaRPr lang="en-US"/>
        </a:p>
      </dgm:t>
    </dgm:pt>
    <dgm:pt modelId="{45A6ABE3-3CC4-4C1A-9368-B0D7F40E6AB0}">
      <dgm:prSet phldrT="[Text]" custT="1"/>
      <dgm:spPr/>
      <dgm:t>
        <a:bodyPr/>
        <a:lstStyle/>
        <a:p>
          <a:r>
            <a:rPr lang="en-US" sz="900" b="0" i="0" dirty="0" smtClean="0"/>
            <a:t>A Java thread may be forced to sleep (suspend) for some predefined time. In this state, thread is still alive but is not runnable, it might be return to runnable state later. It can throw Interrupted Exception.</a:t>
          </a:r>
          <a:endParaRPr lang="en-US" sz="900" dirty="0"/>
        </a:p>
      </dgm:t>
    </dgm:pt>
    <dgm:pt modelId="{E8890EE2-FBE2-4139-AEA8-2E89399E52EF}" type="parTrans" cxnId="{F97C08EB-B822-4FC3-AF89-C0E937A978F5}">
      <dgm:prSet/>
      <dgm:spPr/>
      <dgm:t>
        <a:bodyPr/>
        <a:lstStyle/>
        <a:p>
          <a:endParaRPr lang="en-US"/>
        </a:p>
      </dgm:t>
    </dgm:pt>
    <dgm:pt modelId="{7535ADF8-E500-4248-97EB-D15641E3E77A}" type="sibTrans" cxnId="{F97C08EB-B822-4FC3-AF89-C0E937A978F5}">
      <dgm:prSet/>
      <dgm:spPr/>
      <dgm:t>
        <a:bodyPr/>
        <a:lstStyle/>
        <a:p>
          <a:endParaRPr lang="en-US"/>
        </a:p>
      </dgm:t>
    </dgm:pt>
    <dgm:pt modelId="{7011D233-DF25-46A3-84DB-0E5CC353AE24}">
      <dgm:prSet phldrT="[Text]"/>
      <dgm:spPr/>
      <dgm:t>
        <a:bodyPr/>
        <a:lstStyle/>
        <a:p>
          <a:r>
            <a:rPr lang="en-US" b="1" i="0" dirty="0" smtClean="0"/>
            <a:t>Blocked</a:t>
          </a:r>
          <a:endParaRPr lang="en-US" dirty="0"/>
        </a:p>
      </dgm:t>
    </dgm:pt>
    <dgm:pt modelId="{54629EA1-D019-4FF2-97DD-0B265BB217C6}" type="parTrans" cxnId="{B8CD71E7-C4FC-418E-AB20-30A9ECAF7292}">
      <dgm:prSet/>
      <dgm:spPr/>
      <dgm:t>
        <a:bodyPr/>
        <a:lstStyle/>
        <a:p>
          <a:endParaRPr lang="en-US"/>
        </a:p>
      </dgm:t>
    </dgm:pt>
    <dgm:pt modelId="{F8C2054F-1D9F-4802-9BAB-34DDD782170F}" type="sibTrans" cxnId="{B8CD71E7-C4FC-418E-AB20-30A9ECAF7292}">
      <dgm:prSet/>
      <dgm:spPr/>
      <dgm:t>
        <a:bodyPr/>
        <a:lstStyle/>
        <a:p>
          <a:endParaRPr lang="en-US"/>
        </a:p>
      </dgm:t>
    </dgm:pt>
    <dgm:pt modelId="{52CE8A44-000E-4ED4-A95E-7416F5F162CE}">
      <dgm:prSet phldrT="[Text]" custT="1"/>
      <dgm:spPr/>
      <dgm:t>
        <a:bodyPr/>
        <a:lstStyle/>
        <a:p>
          <a:r>
            <a:rPr lang="en-US" sz="900" b="0" i="0" dirty="0" smtClean="0"/>
            <a:t>A thread can enter blocked state because of waiting for the resources that are held by another thread.</a:t>
          </a:r>
          <a:endParaRPr lang="en-US" sz="900" dirty="0"/>
        </a:p>
      </dgm:t>
    </dgm:pt>
    <dgm:pt modelId="{E8A75D7C-C2D1-4A0E-B1CC-24A0BE2A9CF0}" type="parTrans" cxnId="{865AE0CE-FA98-47D5-9A9B-C2C820F9FEAE}">
      <dgm:prSet/>
      <dgm:spPr/>
      <dgm:t>
        <a:bodyPr/>
        <a:lstStyle/>
        <a:p>
          <a:endParaRPr lang="en-US"/>
        </a:p>
      </dgm:t>
    </dgm:pt>
    <dgm:pt modelId="{E91E2641-3643-442B-B8A5-282936C1FC9F}" type="sibTrans" cxnId="{865AE0CE-FA98-47D5-9A9B-C2C820F9FEAE}">
      <dgm:prSet/>
      <dgm:spPr/>
      <dgm:t>
        <a:bodyPr/>
        <a:lstStyle/>
        <a:p>
          <a:endParaRPr lang="en-US"/>
        </a:p>
      </dgm:t>
    </dgm:pt>
    <dgm:pt modelId="{5A8892A1-8BF8-4019-B996-D1F363957AEF}">
      <dgm:prSet custT="1"/>
      <dgm:spPr/>
      <dgm:t>
        <a:bodyPr/>
        <a:lstStyle/>
        <a:p>
          <a:r>
            <a:rPr lang="en-US" sz="900" b="0" i="0" dirty="0" smtClean="0"/>
            <a:t>A thread enters this state when it completes execution. It may also enters this state when it is terminated by unrecoverable error condition. If a thread goes to this state means it can not be run again.</a:t>
          </a:r>
          <a:endParaRPr lang="en-US" sz="900" dirty="0"/>
        </a:p>
      </dgm:t>
    </dgm:pt>
    <dgm:pt modelId="{EFFDB1F0-D0DD-4CA3-89AC-368DC65EC153}" type="parTrans" cxnId="{E1DF3F0D-2674-463B-911E-9946653D530F}">
      <dgm:prSet/>
      <dgm:spPr/>
      <dgm:t>
        <a:bodyPr/>
        <a:lstStyle/>
        <a:p>
          <a:endParaRPr lang="en-US"/>
        </a:p>
      </dgm:t>
    </dgm:pt>
    <dgm:pt modelId="{661404D8-FD36-4002-8428-21C1370A3C22}" type="sibTrans" cxnId="{E1DF3F0D-2674-463B-911E-9946653D530F}">
      <dgm:prSet/>
      <dgm:spPr/>
      <dgm:t>
        <a:bodyPr/>
        <a:lstStyle/>
        <a:p>
          <a:endParaRPr lang="en-US"/>
        </a:p>
      </dgm:t>
    </dgm:pt>
    <dgm:pt modelId="{2D864F6E-C467-4758-A794-85E9ADBA5060}">
      <dgm:prSet/>
      <dgm:spPr/>
      <dgm:t>
        <a:bodyPr/>
        <a:lstStyle/>
        <a:p>
          <a:r>
            <a:rPr lang="en-US" b="1" i="0" dirty="0" smtClean="0"/>
            <a:t>Dead</a:t>
          </a:r>
          <a:endParaRPr lang="en-US" dirty="0"/>
        </a:p>
      </dgm:t>
    </dgm:pt>
    <dgm:pt modelId="{F04312A8-BDC5-407B-841A-28CFBA40154A}" type="parTrans" cxnId="{D81F4CB6-77C2-4410-B9B9-05EAE83DE926}">
      <dgm:prSet/>
      <dgm:spPr/>
      <dgm:t>
        <a:bodyPr/>
        <a:lstStyle/>
        <a:p>
          <a:endParaRPr lang="en-US"/>
        </a:p>
      </dgm:t>
    </dgm:pt>
    <dgm:pt modelId="{32D3A575-DC97-4222-8B7D-C6B2C3EF4DED}" type="sibTrans" cxnId="{D81F4CB6-77C2-4410-B9B9-05EAE83DE926}">
      <dgm:prSet/>
      <dgm:spPr/>
      <dgm:t>
        <a:bodyPr/>
        <a:lstStyle/>
        <a:p>
          <a:endParaRPr lang="en-US"/>
        </a:p>
      </dgm:t>
    </dgm:pt>
    <dgm:pt modelId="{2F948BA5-362E-4279-B43E-0FE29EDD284C}">
      <dgm:prSet custT="1"/>
      <dgm:spPr/>
      <dgm:t>
        <a:bodyPr/>
        <a:lstStyle/>
        <a:p>
          <a:r>
            <a:rPr lang="en-US" sz="900" b="1" i="0" dirty="0" smtClean="0"/>
            <a:t>Blocked on I/O</a:t>
          </a:r>
          <a:r>
            <a:rPr lang="en-US" sz="900" b="0" i="0" dirty="0" smtClean="0"/>
            <a:t>: Thread enters this state because of waiting for I/O resources. In this case, the thread will be sent back to Runnable state after the availability of resources.</a:t>
          </a:r>
          <a:endParaRPr lang="en-US" sz="900" b="0" i="0" dirty="0"/>
        </a:p>
      </dgm:t>
    </dgm:pt>
    <dgm:pt modelId="{A2AC19A6-2E08-426A-B064-C4459272DAF5}" type="parTrans" cxnId="{E1D684A8-C8AA-4281-847C-116E7EE10482}">
      <dgm:prSet/>
      <dgm:spPr/>
      <dgm:t>
        <a:bodyPr/>
        <a:lstStyle/>
        <a:p>
          <a:endParaRPr lang="en-US"/>
        </a:p>
      </dgm:t>
    </dgm:pt>
    <dgm:pt modelId="{9C37BA88-E30F-4865-A8F1-062EDBD0FA40}" type="sibTrans" cxnId="{E1D684A8-C8AA-4281-847C-116E7EE10482}">
      <dgm:prSet/>
      <dgm:spPr/>
      <dgm:t>
        <a:bodyPr/>
        <a:lstStyle/>
        <a:p>
          <a:endParaRPr lang="en-US"/>
        </a:p>
      </dgm:t>
    </dgm:pt>
    <dgm:pt modelId="{F9BAD3BE-8811-4E25-9632-F80DB5A9BCEB}">
      <dgm:prSet custT="1"/>
      <dgm:spPr/>
      <dgm:t>
        <a:bodyPr/>
        <a:lstStyle/>
        <a:p>
          <a:r>
            <a:rPr lang="en-US" sz="900" b="1" i="0" dirty="0" smtClean="0"/>
            <a:t>Blocked on Synchronization</a:t>
          </a:r>
          <a:r>
            <a:rPr lang="en-US" sz="900" b="0" i="0" dirty="0" smtClean="0"/>
            <a:t>: Thread may enters this state while waiting for object lock. Thread will be moved to Runnable state after it acquires lock.</a:t>
          </a:r>
          <a:endParaRPr lang="en-US" sz="900" b="0" i="0" dirty="0"/>
        </a:p>
      </dgm:t>
    </dgm:pt>
    <dgm:pt modelId="{89816020-423A-4EEE-A976-8C13C61829F4}" type="sibTrans" cxnId="{A0CF4BAD-2AD4-4BE5-AE8E-AC4B3CF0CBE2}">
      <dgm:prSet/>
      <dgm:spPr/>
      <dgm:t>
        <a:bodyPr/>
        <a:lstStyle/>
        <a:p>
          <a:endParaRPr lang="en-US"/>
        </a:p>
      </dgm:t>
    </dgm:pt>
    <dgm:pt modelId="{D253D4D2-855E-45F9-90EB-2452827B53BC}" type="parTrans" cxnId="{A0CF4BAD-2AD4-4BE5-AE8E-AC4B3CF0CBE2}">
      <dgm:prSet/>
      <dgm:spPr/>
      <dgm:t>
        <a:bodyPr/>
        <a:lstStyle/>
        <a:p>
          <a:endParaRPr lang="en-US"/>
        </a:p>
      </dgm:t>
    </dgm:pt>
    <dgm:pt modelId="{C38992B7-570C-467E-A3B0-DE6678387143}" type="pres">
      <dgm:prSet presAssocID="{25ACCCB7-0A62-41E0-9465-A64FFBC3027D}" presName="Name0" presStyleCnt="0">
        <dgm:presLayoutVars>
          <dgm:dir/>
          <dgm:animLvl val="lvl"/>
          <dgm:resizeHandles val="exact"/>
        </dgm:presLayoutVars>
      </dgm:prSet>
      <dgm:spPr/>
      <dgm:t>
        <a:bodyPr/>
        <a:lstStyle/>
        <a:p>
          <a:endParaRPr lang="en-US"/>
        </a:p>
      </dgm:t>
    </dgm:pt>
    <dgm:pt modelId="{D1FEE8C0-95E0-4475-BBAD-9DEE212ED05A}" type="pres">
      <dgm:prSet presAssocID="{EC0EA80E-EC71-458C-BD93-3C3CBCF00EE4}" presName="linNode" presStyleCnt="0"/>
      <dgm:spPr/>
      <dgm:t>
        <a:bodyPr/>
        <a:lstStyle/>
        <a:p>
          <a:endParaRPr lang="en-US"/>
        </a:p>
      </dgm:t>
    </dgm:pt>
    <dgm:pt modelId="{D5D48C6B-A6F2-4211-A927-A51B3B947B07}" type="pres">
      <dgm:prSet presAssocID="{EC0EA80E-EC71-458C-BD93-3C3CBCF00EE4}" presName="parentText" presStyleLbl="node1" presStyleIdx="0" presStyleCnt="4">
        <dgm:presLayoutVars>
          <dgm:chMax val="1"/>
          <dgm:bulletEnabled val="1"/>
        </dgm:presLayoutVars>
      </dgm:prSet>
      <dgm:spPr/>
      <dgm:t>
        <a:bodyPr/>
        <a:lstStyle/>
        <a:p>
          <a:endParaRPr lang="en-US"/>
        </a:p>
      </dgm:t>
    </dgm:pt>
    <dgm:pt modelId="{ADD5A088-7A3A-4D9D-9389-818623C1342B}" type="pres">
      <dgm:prSet presAssocID="{EC0EA80E-EC71-458C-BD93-3C3CBCF00EE4}" presName="descendantText" presStyleLbl="alignAccFollowNode1" presStyleIdx="0" presStyleCnt="4">
        <dgm:presLayoutVars>
          <dgm:bulletEnabled val="1"/>
        </dgm:presLayoutVars>
      </dgm:prSet>
      <dgm:spPr/>
      <dgm:t>
        <a:bodyPr/>
        <a:lstStyle/>
        <a:p>
          <a:endParaRPr lang="en-US"/>
        </a:p>
      </dgm:t>
    </dgm:pt>
    <dgm:pt modelId="{00F51780-93EE-44C4-BCD7-E1F4CE8E01D2}" type="pres">
      <dgm:prSet presAssocID="{1C03DF96-55F3-42D0-BF81-7929220CD731}" presName="sp" presStyleCnt="0"/>
      <dgm:spPr/>
      <dgm:t>
        <a:bodyPr/>
        <a:lstStyle/>
        <a:p>
          <a:endParaRPr lang="en-US"/>
        </a:p>
      </dgm:t>
    </dgm:pt>
    <dgm:pt modelId="{C462CF75-A58F-4ED3-A0B6-4B35AB844AC2}" type="pres">
      <dgm:prSet presAssocID="{8C28BD9A-7F90-45F5-90AC-20C7D449FD2F}" presName="linNode" presStyleCnt="0"/>
      <dgm:spPr/>
      <dgm:t>
        <a:bodyPr/>
        <a:lstStyle/>
        <a:p>
          <a:endParaRPr lang="en-US"/>
        </a:p>
      </dgm:t>
    </dgm:pt>
    <dgm:pt modelId="{D380774C-62CE-495E-BFD9-93ADF7CC8211}" type="pres">
      <dgm:prSet presAssocID="{8C28BD9A-7F90-45F5-90AC-20C7D449FD2F}" presName="parentText" presStyleLbl="node1" presStyleIdx="1" presStyleCnt="4">
        <dgm:presLayoutVars>
          <dgm:chMax val="1"/>
          <dgm:bulletEnabled val="1"/>
        </dgm:presLayoutVars>
      </dgm:prSet>
      <dgm:spPr/>
      <dgm:t>
        <a:bodyPr/>
        <a:lstStyle/>
        <a:p>
          <a:endParaRPr lang="en-US"/>
        </a:p>
      </dgm:t>
    </dgm:pt>
    <dgm:pt modelId="{DF65D3FD-296B-4D19-A835-B68248AD8B00}" type="pres">
      <dgm:prSet presAssocID="{8C28BD9A-7F90-45F5-90AC-20C7D449FD2F}" presName="descendantText" presStyleLbl="alignAccFollowNode1" presStyleIdx="1" presStyleCnt="4">
        <dgm:presLayoutVars>
          <dgm:bulletEnabled val="1"/>
        </dgm:presLayoutVars>
      </dgm:prSet>
      <dgm:spPr/>
      <dgm:t>
        <a:bodyPr/>
        <a:lstStyle/>
        <a:p>
          <a:endParaRPr lang="en-US"/>
        </a:p>
      </dgm:t>
    </dgm:pt>
    <dgm:pt modelId="{B7B5B8AD-A526-4611-A14E-14C9503CB69C}" type="pres">
      <dgm:prSet presAssocID="{317ABA63-14F5-4C3F-BE9D-8538813452E3}" presName="sp" presStyleCnt="0"/>
      <dgm:spPr/>
      <dgm:t>
        <a:bodyPr/>
        <a:lstStyle/>
        <a:p>
          <a:endParaRPr lang="en-US"/>
        </a:p>
      </dgm:t>
    </dgm:pt>
    <dgm:pt modelId="{C90ADBD8-7E18-40FE-BB63-5B55D44160C8}" type="pres">
      <dgm:prSet presAssocID="{7011D233-DF25-46A3-84DB-0E5CC353AE24}" presName="linNode" presStyleCnt="0"/>
      <dgm:spPr/>
      <dgm:t>
        <a:bodyPr/>
        <a:lstStyle/>
        <a:p>
          <a:endParaRPr lang="en-US"/>
        </a:p>
      </dgm:t>
    </dgm:pt>
    <dgm:pt modelId="{A5BAEA0E-59D0-4B49-8344-B7160B122A23}" type="pres">
      <dgm:prSet presAssocID="{7011D233-DF25-46A3-84DB-0E5CC353AE24}" presName="parentText" presStyleLbl="node1" presStyleIdx="2" presStyleCnt="4">
        <dgm:presLayoutVars>
          <dgm:chMax val="1"/>
          <dgm:bulletEnabled val="1"/>
        </dgm:presLayoutVars>
      </dgm:prSet>
      <dgm:spPr/>
      <dgm:t>
        <a:bodyPr/>
        <a:lstStyle/>
        <a:p>
          <a:endParaRPr lang="en-US"/>
        </a:p>
      </dgm:t>
    </dgm:pt>
    <dgm:pt modelId="{88FDFE85-0CCB-45D8-B8B6-11D759712782}" type="pres">
      <dgm:prSet presAssocID="{7011D233-DF25-46A3-84DB-0E5CC353AE24}" presName="descendantText" presStyleLbl="alignAccFollowNode1" presStyleIdx="2" presStyleCnt="4">
        <dgm:presLayoutVars>
          <dgm:bulletEnabled val="1"/>
        </dgm:presLayoutVars>
      </dgm:prSet>
      <dgm:spPr/>
      <dgm:t>
        <a:bodyPr/>
        <a:lstStyle/>
        <a:p>
          <a:endParaRPr lang="en-US"/>
        </a:p>
      </dgm:t>
    </dgm:pt>
    <dgm:pt modelId="{A2957BB3-3B98-4CBF-85FF-F926DC473585}" type="pres">
      <dgm:prSet presAssocID="{F8C2054F-1D9F-4802-9BAB-34DDD782170F}" presName="sp" presStyleCnt="0"/>
      <dgm:spPr/>
    </dgm:pt>
    <dgm:pt modelId="{97B73ABF-03E8-4CA8-AA03-05A17D7CC840}" type="pres">
      <dgm:prSet presAssocID="{2D864F6E-C467-4758-A794-85E9ADBA5060}" presName="linNode" presStyleCnt="0"/>
      <dgm:spPr/>
    </dgm:pt>
    <dgm:pt modelId="{772859E6-33A6-4C4F-81D2-D298DA47B06D}" type="pres">
      <dgm:prSet presAssocID="{2D864F6E-C467-4758-A794-85E9ADBA5060}" presName="parentText" presStyleLbl="node1" presStyleIdx="3" presStyleCnt="4">
        <dgm:presLayoutVars>
          <dgm:chMax val="1"/>
          <dgm:bulletEnabled val="1"/>
        </dgm:presLayoutVars>
      </dgm:prSet>
      <dgm:spPr/>
      <dgm:t>
        <a:bodyPr/>
        <a:lstStyle/>
        <a:p>
          <a:endParaRPr lang="en-US"/>
        </a:p>
      </dgm:t>
    </dgm:pt>
    <dgm:pt modelId="{FDCBED84-30CF-4B03-A1AB-029250B91F8F}" type="pres">
      <dgm:prSet presAssocID="{2D864F6E-C467-4758-A794-85E9ADBA5060}" presName="descendantText" presStyleLbl="alignAccFollowNode1" presStyleIdx="3" presStyleCnt="4">
        <dgm:presLayoutVars>
          <dgm:bulletEnabled val="1"/>
        </dgm:presLayoutVars>
      </dgm:prSet>
      <dgm:spPr/>
      <dgm:t>
        <a:bodyPr/>
        <a:lstStyle/>
        <a:p>
          <a:endParaRPr lang="en-US"/>
        </a:p>
      </dgm:t>
    </dgm:pt>
  </dgm:ptLst>
  <dgm:cxnLst>
    <dgm:cxn modelId="{A0CF4BAD-2AD4-4BE5-AE8E-AC4B3CF0CBE2}" srcId="{52CE8A44-000E-4ED4-A95E-7416F5F162CE}" destId="{F9BAD3BE-8811-4E25-9632-F80DB5A9BCEB}" srcOrd="1" destOrd="0" parTransId="{D253D4D2-855E-45F9-90EB-2452827B53BC}" sibTransId="{89816020-423A-4EEE-A976-8C13C61829F4}"/>
    <dgm:cxn modelId="{4E2C4140-919D-46E0-A982-3E126D2742D5}" srcId="{25ACCCB7-0A62-41E0-9465-A64FFBC3027D}" destId="{8C28BD9A-7F90-45F5-90AC-20C7D449FD2F}" srcOrd="1" destOrd="0" parTransId="{9BA607B8-8C40-485A-83B6-A51916E639FE}" sibTransId="{317ABA63-14F5-4C3F-BE9D-8538813452E3}"/>
    <dgm:cxn modelId="{B12F35DC-A382-4A4E-94EE-1BD885616361}" srcId="{EC0EA80E-EC71-458C-BD93-3C3CBCF00EE4}" destId="{7E8A9ECB-F809-4B25-ABF8-B06446D12869}" srcOrd="0" destOrd="0" parTransId="{2BEB5AE4-6D1B-40E7-896F-3A42ECDBB8D0}" sibTransId="{3D1058EE-E484-44B2-B068-D804C748F52E}"/>
    <dgm:cxn modelId="{4BE593F0-10C1-4FED-9239-8AAF04E4D0A5}" type="presOf" srcId="{7E8A9ECB-F809-4B25-ABF8-B06446D12869}" destId="{ADD5A088-7A3A-4D9D-9389-818623C1342B}" srcOrd="0" destOrd="0" presId="urn:microsoft.com/office/officeart/2005/8/layout/vList5"/>
    <dgm:cxn modelId="{0467AEE8-47AF-4504-886E-3D9BCC573C1C}" type="presOf" srcId="{45A6ABE3-3CC4-4C1A-9368-B0D7F40E6AB0}" destId="{DF65D3FD-296B-4D19-A835-B68248AD8B00}" srcOrd="0" destOrd="0" presId="urn:microsoft.com/office/officeart/2005/8/layout/vList5"/>
    <dgm:cxn modelId="{A6E37693-207E-470D-A282-09325EA00383}" type="presOf" srcId="{52CE8A44-000E-4ED4-A95E-7416F5F162CE}" destId="{88FDFE85-0CCB-45D8-B8B6-11D759712782}" srcOrd="0" destOrd="0" presId="urn:microsoft.com/office/officeart/2005/8/layout/vList5"/>
    <dgm:cxn modelId="{7A0CD7CD-194B-44B2-BDA9-D85BD5D937C6}" srcId="{25ACCCB7-0A62-41E0-9465-A64FFBC3027D}" destId="{EC0EA80E-EC71-458C-BD93-3C3CBCF00EE4}" srcOrd="0" destOrd="0" parTransId="{BF06D690-E9FE-44DA-93C7-13929646B94F}" sibTransId="{1C03DF96-55F3-42D0-BF81-7929220CD731}"/>
    <dgm:cxn modelId="{E1DF3F0D-2674-463B-911E-9946653D530F}" srcId="{2D864F6E-C467-4758-A794-85E9ADBA5060}" destId="{5A8892A1-8BF8-4019-B996-D1F363957AEF}" srcOrd="0" destOrd="0" parTransId="{EFFDB1F0-D0DD-4CA3-89AC-368DC65EC153}" sibTransId="{661404D8-FD36-4002-8428-21C1370A3C22}"/>
    <dgm:cxn modelId="{F97C08EB-B822-4FC3-AF89-C0E937A978F5}" srcId="{8C28BD9A-7F90-45F5-90AC-20C7D449FD2F}" destId="{45A6ABE3-3CC4-4C1A-9368-B0D7F40E6AB0}" srcOrd="0" destOrd="0" parTransId="{E8890EE2-FBE2-4139-AEA8-2E89399E52EF}" sibTransId="{7535ADF8-E500-4248-97EB-D15641E3E77A}"/>
    <dgm:cxn modelId="{47A7CE71-B479-4FBD-A86C-A937275627DA}" type="presOf" srcId="{7011D233-DF25-46A3-84DB-0E5CC353AE24}" destId="{A5BAEA0E-59D0-4B49-8344-B7160B122A23}" srcOrd="0" destOrd="0" presId="urn:microsoft.com/office/officeart/2005/8/layout/vList5"/>
    <dgm:cxn modelId="{D81F4CB6-77C2-4410-B9B9-05EAE83DE926}" srcId="{25ACCCB7-0A62-41E0-9465-A64FFBC3027D}" destId="{2D864F6E-C467-4758-A794-85E9ADBA5060}" srcOrd="3" destOrd="0" parTransId="{F04312A8-BDC5-407B-841A-28CFBA40154A}" sibTransId="{32D3A575-DC97-4222-8B7D-C6B2C3EF4DED}"/>
    <dgm:cxn modelId="{4B9615BD-72F1-4A3B-A1DE-212A06E57173}" type="presOf" srcId="{25ACCCB7-0A62-41E0-9465-A64FFBC3027D}" destId="{C38992B7-570C-467E-A3B0-DE6678387143}" srcOrd="0" destOrd="0" presId="urn:microsoft.com/office/officeart/2005/8/layout/vList5"/>
    <dgm:cxn modelId="{3FA5929B-8CFD-4B46-83A6-D319FB3F82EB}" type="presOf" srcId="{8C28BD9A-7F90-45F5-90AC-20C7D449FD2F}" destId="{D380774C-62CE-495E-BFD9-93ADF7CC8211}" srcOrd="0" destOrd="0" presId="urn:microsoft.com/office/officeart/2005/8/layout/vList5"/>
    <dgm:cxn modelId="{A077BEAC-20E6-4020-8E3A-D3B9F8102DDB}" type="presOf" srcId="{5A8892A1-8BF8-4019-B996-D1F363957AEF}" destId="{FDCBED84-30CF-4B03-A1AB-029250B91F8F}" srcOrd="0" destOrd="0" presId="urn:microsoft.com/office/officeart/2005/8/layout/vList5"/>
    <dgm:cxn modelId="{1055CF3B-CF55-4770-89EE-9EA86B1C0720}" type="presOf" srcId="{F9BAD3BE-8811-4E25-9632-F80DB5A9BCEB}" destId="{88FDFE85-0CCB-45D8-B8B6-11D759712782}" srcOrd="0" destOrd="2" presId="urn:microsoft.com/office/officeart/2005/8/layout/vList5"/>
    <dgm:cxn modelId="{865AE0CE-FA98-47D5-9A9B-C2C820F9FEAE}" srcId="{7011D233-DF25-46A3-84DB-0E5CC353AE24}" destId="{52CE8A44-000E-4ED4-A95E-7416F5F162CE}" srcOrd="0" destOrd="0" parTransId="{E8A75D7C-C2D1-4A0E-B1CC-24A0BE2A9CF0}" sibTransId="{E91E2641-3643-442B-B8A5-282936C1FC9F}"/>
    <dgm:cxn modelId="{E1D684A8-C8AA-4281-847C-116E7EE10482}" srcId="{52CE8A44-000E-4ED4-A95E-7416F5F162CE}" destId="{2F948BA5-362E-4279-B43E-0FE29EDD284C}" srcOrd="0" destOrd="0" parTransId="{A2AC19A6-2E08-426A-B064-C4459272DAF5}" sibTransId="{9C37BA88-E30F-4865-A8F1-062EDBD0FA40}"/>
    <dgm:cxn modelId="{78F65E1C-5537-436F-8DD6-D52654E3A538}" type="presOf" srcId="{2D864F6E-C467-4758-A794-85E9ADBA5060}" destId="{772859E6-33A6-4C4F-81D2-D298DA47B06D}" srcOrd="0" destOrd="0" presId="urn:microsoft.com/office/officeart/2005/8/layout/vList5"/>
    <dgm:cxn modelId="{0B7D2225-C847-41E2-AFC1-8A71EA4656A1}" type="presOf" srcId="{2F948BA5-362E-4279-B43E-0FE29EDD284C}" destId="{88FDFE85-0CCB-45D8-B8B6-11D759712782}" srcOrd="0" destOrd="1" presId="urn:microsoft.com/office/officeart/2005/8/layout/vList5"/>
    <dgm:cxn modelId="{B8CD71E7-C4FC-418E-AB20-30A9ECAF7292}" srcId="{25ACCCB7-0A62-41E0-9465-A64FFBC3027D}" destId="{7011D233-DF25-46A3-84DB-0E5CC353AE24}" srcOrd="2" destOrd="0" parTransId="{54629EA1-D019-4FF2-97DD-0B265BB217C6}" sibTransId="{F8C2054F-1D9F-4802-9BAB-34DDD782170F}"/>
    <dgm:cxn modelId="{42B8F7F2-51CB-49EA-B569-A10978CC71FC}" type="presOf" srcId="{EC0EA80E-EC71-458C-BD93-3C3CBCF00EE4}" destId="{D5D48C6B-A6F2-4211-A927-A51B3B947B07}" srcOrd="0" destOrd="0" presId="urn:microsoft.com/office/officeart/2005/8/layout/vList5"/>
    <dgm:cxn modelId="{E66A1598-2E2E-4842-A613-3A063B09FDB1}" type="presParOf" srcId="{C38992B7-570C-467E-A3B0-DE6678387143}" destId="{D1FEE8C0-95E0-4475-BBAD-9DEE212ED05A}" srcOrd="0" destOrd="0" presId="urn:microsoft.com/office/officeart/2005/8/layout/vList5"/>
    <dgm:cxn modelId="{F24248B9-0711-4490-A84C-B7774476B308}" type="presParOf" srcId="{D1FEE8C0-95E0-4475-BBAD-9DEE212ED05A}" destId="{D5D48C6B-A6F2-4211-A927-A51B3B947B07}" srcOrd="0" destOrd="0" presId="urn:microsoft.com/office/officeart/2005/8/layout/vList5"/>
    <dgm:cxn modelId="{A267A1C6-32CD-49D7-89D9-71AB3E9E5568}" type="presParOf" srcId="{D1FEE8C0-95E0-4475-BBAD-9DEE212ED05A}" destId="{ADD5A088-7A3A-4D9D-9389-818623C1342B}" srcOrd="1" destOrd="0" presId="urn:microsoft.com/office/officeart/2005/8/layout/vList5"/>
    <dgm:cxn modelId="{52700E5F-AC94-4DD6-A9E0-CC83EC10E348}" type="presParOf" srcId="{C38992B7-570C-467E-A3B0-DE6678387143}" destId="{00F51780-93EE-44C4-BCD7-E1F4CE8E01D2}" srcOrd="1" destOrd="0" presId="urn:microsoft.com/office/officeart/2005/8/layout/vList5"/>
    <dgm:cxn modelId="{7B9F2800-163F-44E4-B337-877370C9D250}" type="presParOf" srcId="{C38992B7-570C-467E-A3B0-DE6678387143}" destId="{C462CF75-A58F-4ED3-A0B6-4B35AB844AC2}" srcOrd="2" destOrd="0" presId="urn:microsoft.com/office/officeart/2005/8/layout/vList5"/>
    <dgm:cxn modelId="{68396370-83E6-4109-9186-9A437E4FCE2E}" type="presParOf" srcId="{C462CF75-A58F-4ED3-A0B6-4B35AB844AC2}" destId="{D380774C-62CE-495E-BFD9-93ADF7CC8211}" srcOrd="0" destOrd="0" presId="urn:microsoft.com/office/officeart/2005/8/layout/vList5"/>
    <dgm:cxn modelId="{23CD77E7-BD51-40A3-9753-6005E7ACD1D4}" type="presParOf" srcId="{C462CF75-A58F-4ED3-A0B6-4B35AB844AC2}" destId="{DF65D3FD-296B-4D19-A835-B68248AD8B00}" srcOrd="1" destOrd="0" presId="urn:microsoft.com/office/officeart/2005/8/layout/vList5"/>
    <dgm:cxn modelId="{E452C776-2074-4F85-8DDA-3B776B1DCFB1}" type="presParOf" srcId="{C38992B7-570C-467E-A3B0-DE6678387143}" destId="{B7B5B8AD-A526-4611-A14E-14C9503CB69C}" srcOrd="3" destOrd="0" presId="urn:microsoft.com/office/officeart/2005/8/layout/vList5"/>
    <dgm:cxn modelId="{3FB071B8-6AE9-494F-B9E9-A2798DB6EC32}" type="presParOf" srcId="{C38992B7-570C-467E-A3B0-DE6678387143}" destId="{C90ADBD8-7E18-40FE-BB63-5B55D44160C8}" srcOrd="4" destOrd="0" presId="urn:microsoft.com/office/officeart/2005/8/layout/vList5"/>
    <dgm:cxn modelId="{F1738AC1-088B-4E9B-9EEF-C98B70D6BA44}" type="presParOf" srcId="{C90ADBD8-7E18-40FE-BB63-5B55D44160C8}" destId="{A5BAEA0E-59D0-4B49-8344-B7160B122A23}" srcOrd="0" destOrd="0" presId="urn:microsoft.com/office/officeart/2005/8/layout/vList5"/>
    <dgm:cxn modelId="{881FFF40-2740-4498-BD41-BE636CCAFFC0}" type="presParOf" srcId="{C90ADBD8-7E18-40FE-BB63-5B55D44160C8}" destId="{88FDFE85-0CCB-45D8-B8B6-11D759712782}" srcOrd="1" destOrd="0" presId="urn:microsoft.com/office/officeart/2005/8/layout/vList5"/>
    <dgm:cxn modelId="{EFFB1667-BA38-492D-9307-32CDBEF41E31}" type="presParOf" srcId="{C38992B7-570C-467E-A3B0-DE6678387143}" destId="{A2957BB3-3B98-4CBF-85FF-F926DC473585}" srcOrd="5" destOrd="0" presId="urn:microsoft.com/office/officeart/2005/8/layout/vList5"/>
    <dgm:cxn modelId="{C7104C5C-985F-4D5B-B266-1ADCA137A2B7}" type="presParOf" srcId="{C38992B7-570C-467E-A3B0-DE6678387143}" destId="{97B73ABF-03E8-4CA8-AA03-05A17D7CC840}" srcOrd="6" destOrd="0" presId="urn:microsoft.com/office/officeart/2005/8/layout/vList5"/>
    <dgm:cxn modelId="{4BBCE4C1-A88E-497A-8E8B-7C07CE3395BC}" type="presParOf" srcId="{97B73ABF-03E8-4CA8-AA03-05A17D7CC840}" destId="{772859E6-33A6-4C4F-81D2-D298DA47B06D}" srcOrd="0" destOrd="0" presId="urn:microsoft.com/office/officeart/2005/8/layout/vList5"/>
    <dgm:cxn modelId="{F508C348-B4A1-4008-A712-476D22E38734}" type="presParOf" srcId="{97B73ABF-03E8-4CA8-AA03-05A17D7CC840}" destId="{FDCBED84-30CF-4B03-A1AB-029250B91F8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5A088-7A3A-4D9D-9389-818623C1342B}">
      <dsp:nvSpPr>
        <dsp:cNvPr id="0" name=""/>
        <dsp:cNvSpPr/>
      </dsp:nvSpPr>
      <dsp:spPr>
        <a:xfrm rot="5400000">
          <a:off x="5380989" y="-2121931"/>
          <a:ext cx="1047750" cy="555752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dirty="0" smtClean="0"/>
            <a:t>A newly created Thread in Java will be in this state just after constructing but before calling the start() method.</a:t>
          </a:r>
          <a:endParaRPr lang="en-US" sz="1200" kern="1200" dirty="0"/>
        </a:p>
      </dsp:txBody>
      <dsp:txXfrm rot="-5400000">
        <a:off x="3126105" y="184100"/>
        <a:ext cx="5506373" cy="945456"/>
      </dsp:txXfrm>
    </dsp:sp>
    <dsp:sp modelId="{D5D48C6B-A6F2-4211-A927-A51B3B947B07}">
      <dsp:nvSpPr>
        <dsp:cNvPr id="0" name=""/>
        <dsp:cNvSpPr/>
      </dsp:nvSpPr>
      <dsp:spPr>
        <a:xfrm>
          <a:off x="0" y="1984"/>
          <a:ext cx="3126105" cy="13096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a:lnSpc>
              <a:spcPct val="90000"/>
            </a:lnSpc>
            <a:spcBef>
              <a:spcPct val="0"/>
            </a:spcBef>
            <a:spcAft>
              <a:spcPct val="35000"/>
            </a:spcAft>
          </a:pPr>
          <a:r>
            <a:rPr lang="en-US" sz="4800" kern="1200" dirty="0" smtClean="0"/>
            <a:t>New</a:t>
          </a:r>
          <a:endParaRPr lang="en-US" sz="4800" kern="1200" dirty="0"/>
        </a:p>
      </dsp:txBody>
      <dsp:txXfrm>
        <a:off x="63934" y="65918"/>
        <a:ext cx="2998237" cy="1181819"/>
      </dsp:txXfrm>
    </dsp:sp>
    <dsp:sp modelId="{DF65D3FD-296B-4D19-A835-B68248AD8B00}">
      <dsp:nvSpPr>
        <dsp:cNvPr id="0" name=""/>
        <dsp:cNvSpPr/>
      </dsp:nvSpPr>
      <dsp:spPr>
        <a:xfrm rot="5400000">
          <a:off x="5380989" y="-746760"/>
          <a:ext cx="1047750" cy="5557520"/>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dirty="0" smtClean="0"/>
            <a:t>A Thread starts its life from this state. Thread first enters into this state after the start() method of the thread is invoked. In this state, thread will be waiting for the scheduler to pick the thread for execution. The scheduler picks the threads based on their priorities. A thread can also re-enter this state either after running, waiting, sleeping or also while coming back from blocked state.</a:t>
          </a:r>
          <a:endParaRPr lang="en-US" sz="1200" b="1" kern="1200" dirty="0"/>
        </a:p>
      </dsp:txBody>
      <dsp:txXfrm rot="-5400000">
        <a:off x="3126105" y="1559271"/>
        <a:ext cx="5506373" cy="945456"/>
      </dsp:txXfrm>
    </dsp:sp>
    <dsp:sp modelId="{D380774C-62CE-495E-BFD9-93ADF7CC8211}">
      <dsp:nvSpPr>
        <dsp:cNvPr id="0" name=""/>
        <dsp:cNvSpPr/>
      </dsp:nvSpPr>
      <dsp:spPr>
        <a:xfrm>
          <a:off x="0" y="1377156"/>
          <a:ext cx="3126105" cy="130968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a:lnSpc>
              <a:spcPct val="90000"/>
            </a:lnSpc>
            <a:spcBef>
              <a:spcPct val="0"/>
            </a:spcBef>
            <a:spcAft>
              <a:spcPct val="35000"/>
            </a:spcAft>
          </a:pPr>
          <a:r>
            <a:rPr lang="en-US" sz="4800" b="1" i="0" kern="1200" dirty="0" smtClean="0"/>
            <a:t>Runnable</a:t>
          </a:r>
          <a:endParaRPr lang="en-US" sz="4800" kern="1200" dirty="0"/>
        </a:p>
      </dsp:txBody>
      <dsp:txXfrm>
        <a:off x="63934" y="1441090"/>
        <a:ext cx="2998237" cy="1181819"/>
      </dsp:txXfrm>
    </dsp:sp>
    <dsp:sp modelId="{88FDFE85-0CCB-45D8-B8B6-11D759712782}">
      <dsp:nvSpPr>
        <dsp:cNvPr id="0" name=""/>
        <dsp:cNvSpPr/>
      </dsp:nvSpPr>
      <dsp:spPr>
        <a:xfrm rot="5400000">
          <a:off x="5380989" y="628411"/>
          <a:ext cx="1047750" cy="555752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dirty="0" smtClean="0"/>
            <a:t>A thread is in running state means its currently running. There are several ways for thread to go into Runnable state. But there is only one way to come into Running state: the scheduler selects the thread for execution for the runnable pool. A thread runs until its swapped out, becomes blocked, or voluntarily give up its turn by invoking the static method Thread.yield().</a:t>
          </a:r>
          <a:endParaRPr lang="en-US" sz="1200" kern="1200" dirty="0"/>
        </a:p>
      </dsp:txBody>
      <dsp:txXfrm rot="-5400000">
        <a:off x="3126105" y="2934443"/>
        <a:ext cx="5506373" cy="945456"/>
      </dsp:txXfrm>
    </dsp:sp>
    <dsp:sp modelId="{A5BAEA0E-59D0-4B49-8344-B7160B122A23}">
      <dsp:nvSpPr>
        <dsp:cNvPr id="0" name=""/>
        <dsp:cNvSpPr/>
      </dsp:nvSpPr>
      <dsp:spPr>
        <a:xfrm>
          <a:off x="0" y="2752328"/>
          <a:ext cx="3126105" cy="130968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a:lnSpc>
              <a:spcPct val="90000"/>
            </a:lnSpc>
            <a:spcBef>
              <a:spcPct val="0"/>
            </a:spcBef>
            <a:spcAft>
              <a:spcPct val="35000"/>
            </a:spcAft>
          </a:pPr>
          <a:r>
            <a:rPr lang="en-US" sz="4800" b="1" i="0" kern="1200" dirty="0" smtClean="0"/>
            <a:t>Running </a:t>
          </a:r>
          <a:endParaRPr lang="en-US" sz="4800" kern="1200" dirty="0"/>
        </a:p>
      </dsp:txBody>
      <dsp:txXfrm>
        <a:off x="63934" y="2816262"/>
        <a:ext cx="2998237" cy="118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5A088-7A3A-4D9D-9389-818623C1342B}">
      <dsp:nvSpPr>
        <dsp:cNvPr id="0" name=""/>
        <dsp:cNvSpPr/>
      </dsp:nvSpPr>
      <dsp:spPr>
        <a:xfrm rot="5400000">
          <a:off x="5513546" y="-2287577"/>
          <a:ext cx="782637" cy="555752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smtClean="0"/>
            <a:t>A call to </a:t>
          </a:r>
          <a:r>
            <a:rPr lang="en-US" sz="900" b="0" i="1" kern="1200" dirty="0" smtClean="0"/>
            <a:t>wait() </a:t>
          </a:r>
          <a:r>
            <a:rPr lang="en-US" sz="900" b="0" i="0" kern="1200" dirty="0" smtClean="0"/>
            <a:t>method causes the current object to wait. The thread remains in waiting state until some other thread invokes </a:t>
          </a:r>
          <a:r>
            <a:rPr lang="en-US" sz="900" b="0" i="1" kern="1200" dirty="0" smtClean="0"/>
            <a:t>notify() </a:t>
          </a:r>
          <a:r>
            <a:rPr lang="en-US" sz="900" b="0" i="0" kern="1200" dirty="0" smtClean="0"/>
            <a:t>or </a:t>
          </a:r>
          <a:r>
            <a:rPr lang="en-US" sz="900" b="0" i="1" kern="1200" dirty="0" smtClean="0"/>
            <a:t>notifyAll()</a:t>
          </a:r>
          <a:r>
            <a:rPr lang="en-US" sz="900" b="0" i="0" kern="1200" dirty="0" smtClean="0"/>
            <a:t> method of this object.</a:t>
          </a:r>
          <a:endParaRPr lang="en-US" sz="900" kern="1200" dirty="0"/>
        </a:p>
      </dsp:txBody>
      <dsp:txXfrm rot="-5400000">
        <a:off x="3126105" y="138069"/>
        <a:ext cx="5519315" cy="706227"/>
      </dsp:txXfrm>
    </dsp:sp>
    <dsp:sp modelId="{D5D48C6B-A6F2-4211-A927-A51B3B947B07}">
      <dsp:nvSpPr>
        <dsp:cNvPr id="0" name=""/>
        <dsp:cNvSpPr/>
      </dsp:nvSpPr>
      <dsp:spPr>
        <a:xfrm>
          <a:off x="0" y="2033"/>
          <a:ext cx="3126105" cy="97829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b="1" i="0" kern="1200" dirty="0" smtClean="0"/>
            <a:t>Waiting</a:t>
          </a:r>
          <a:endParaRPr lang="en-US" sz="4900" kern="1200" dirty="0"/>
        </a:p>
      </dsp:txBody>
      <dsp:txXfrm>
        <a:off x="47756" y="49789"/>
        <a:ext cx="3030593" cy="882784"/>
      </dsp:txXfrm>
    </dsp:sp>
    <dsp:sp modelId="{DF65D3FD-296B-4D19-A835-B68248AD8B00}">
      <dsp:nvSpPr>
        <dsp:cNvPr id="0" name=""/>
        <dsp:cNvSpPr/>
      </dsp:nvSpPr>
      <dsp:spPr>
        <a:xfrm rot="5400000">
          <a:off x="5513546" y="-1260365"/>
          <a:ext cx="782637" cy="5557520"/>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smtClean="0"/>
            <a:t>A Java thread may be forced to sleep (suspend) for some predefined time. In this state, thread is still alive but is not runnable, it might be return to runnable state later. It can throw Interrupted Exception.</a:t>
          </a:r>
          <a:endParaRPr lang="en-US" sz="900" kern="1200" dirty="0"/>
        </a:p>
      </dsp:txBody>
      <dsp:txXfrm rot="-5400000">
        <a:off x="3126105" y="1165281"/>
        <a:ext cx="5519315" cy="706227"/>
      </dsp:txXfrm>
    </dsp:sp>
    <dsp:sp modelId="{D380774C-62CE-495E-BFD9-93ADF7CC8211}">
      <dsp:nvSpPr>
        <dsp:cNvPr id="0" name=""/>
        <dsp:cNvSpPr/>
      </dsp:nvSpPr>
      <dsp:spPr>
        <a:xfrm>
          <a:off x="0" y="1029245"/>
          <a:ext cx="3126105" cy="97829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b="1" i="0" kern="1200" dirty="0" smtClean="0"/>
            <a:t>Sleeping</a:t>
          </a:r>
          <a:endParaRPr lang="en-US" sz="4900" kern="1200" dirty="0"/>
        </a:p>
      </dsp:txBody>
      <dsp:txXfrm>
        <a:off x="47756" y="1077001"/>
        <a:ext cx="3030593" cy="882784"/>
      </dsp:txXfrm>
    </dsp:sp>
    <dsp:sp modelId="{88FDFE85-0CCB-45D8-B8B6-11D759712782}">
      <dsp:nvSpPr>
        <dsp:cNvPr id="0" name=""/>
        <dsp:cNvSpPr/>
      </dsp:nvSpPr>
      <dsp:spPr>
        <a:xfrm rot="5400000">
          <a:off x="5513546" y="-233154"/>
          <a:ext cx="782637" cy="555752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smtClean="0"/>
            <a:t>A thread can enter blocked state because of waiting for the resources that are held by another thread.</a:t>
          </a:r>
          <a:endParaRPr lang="en-US" sz="900" kern="1200" dirty="0"/>
        </a:p>
        <a:p>
          <a:pPr marL="114300" lvl="2" indent="-57150" algn="l" defTabSz="400050">
            <a:lnSpc>
              <a:spcPct val="90000"/>
            </a:lnSpc>
            <a:spcBef>
              <a:spcPct val="0"/>
            </a:spcBef>
            <a:spcAft>
              <a:spcPct val="15000"/>
            </a:spcAft>
            <a:buChar char="••"/>
          </a:pPr>
          <a:r>
            <a:rPr lang="en-US" sz="900" b="1" i="0" kern="1200" dirty="0" smtClean="0"/>
            <a:t>Blocked on I/O</a:t>
          </a:r>
          <a:r>
            <a:rPr lang="en-US" sz="900" b="0" i="0" kern="1200" dirty="0" smtClean="0"/>
            <a:t>: Thread enters this state because of waiting for I/O resources. In this case, the thread will be sent back to Runnable state after the availability of resources.</a:t>
          </a:r>
          <a:endParaRPr lang="en-US" sz="900" b="0" i="0" kern="1200" dirty="0"/>
        </a:p>
        <a:p>
          <a:pPr marL="114300" lvl="2" indent="-57150" algn="l" defTabSz="400050">
            <a:lnSpc>
              <a:spcPct val="90000"/>
            </a:lnSpc>
            <a:spcBef>
              <a:spcPct val="0"/>
            </a:spcBef>
            <a:spcAft>
              <a:spcPct val="15000"/>
            </a:spcAft>
            <a:buChar char="••"/>
          </a:pPr>
          <a:r>
            <a:rPr lang="en-US" sz="900" b="1" i="0" kern="1200" dirty="0" smtClean="0"/>
            <a:t>Blocked on Synchronization</a:t>
          </a:r>
          <a:r>
            <a:rPr lang="en-US" sz="900" b="0" i="0" kern="1200" dirty="0" smtClean="0"/>
            <a:t>: Thread may enters this state while waiting for object lock. Thread will be moved to Runnable state after it acquires lock.</a:t>
          </a:r>
          <a:endParaRPr lang="en-US" sz="900" b="0" i="0" kern="1200" dirty="0"/>
        </a:p>
      </dsp:txBody>
      <dsp:txXfrm rot="-5400000">
        <a:off x="3126105" y="2192492"/>
        <a:ext cx="5519315" cy="706227"/>
      </dsp:txXfrm>
    </dsp:sp>
    <dsp:sp modelId="{A5BAEA0E-59D0-4B49-8344-B7160B122A23}">
      <dsp:nvSpPr>
        <dsp:cNvPr id="0" name=""/>
        <dsp:cNvSpPr/>
      </dsp:nvSpPr>
      <dsp:spPr>
        <a:xfrm>
          <a:off x="0" y="2056457"/>
          <a:ext cx="3126105" cy="97829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b="1" i="0" kern="1200" dirty="0" smtClean="0"/>
            <a:t>Blocked</a:t>
          </a:r>
          <a:endParaRPr lang="en-US" sz="4900" kern="1200" dirty="0"/>
        </a:p>
      </dsp:txBody>
      <dsp:txXfrm>
        <a:off x="47756" y="2104213"/>
        <a:ext cx="3030593" cy="882784"/>
      </dsp:txXfrm>
    </dsp:sp>
    <dsp:sp modelId="{FDCBED84-30CF-4B03-A1AB-029250B91F8F}">
      <dsp:nvSpPr>
        <dsp:cNvPr id="0" name=""/>
        <dsp:cNvSpPr/>
      </dsp:nvSpPr>
      <dsp:spPr>
        <a:xfrm rot="5400000">
          <a:off x="5513546" y="794057"/>
          <a:ext cx="782637" cy="5557520"/>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smtClean="0"/>
            <a:t>A thread enters this state when it completes execution. It may also enters this state when it is terminated by unrecoverable error condition. If a thread goes to this state means it can not be run again.</a:t>
          </a:r>
          <a:endParaRPr lang="en-US" sz="900" kern="1200" dirty="0"/>
        </a:p>
      </dsp:txBody>
      <dsp:txXfrm rot="-5400000">
        <a:off x="3126105" y="3219704"/>
        <a:ext cx="5519315" cy="706227"/>
      </dsp:txXfrm>
    </dsp:sp>
    <dsp:sp modelId="{772859E6-33A6-4C4F-81D2-D298DA47B06D}">
      <dsp:nvSpPr>
        <dsp:cNvPr id="0" name=""/>
        <dsp:cNvSpPr/>
      </dsp:nvSpPr>
      <dsp:spPr>
        <a:xfrm>
          <a:off x="0" y="3083669"/>
          <a:ext cx="3126105" cy="97829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b="1" i="0" kern="1200" dirty="0" smtClean="0"/>
            <a:t>Dead</a:t>
          </a:r>
          <a:endParaRPr lang="en-US" sz="4900" kern="1200" dirty="0"/>
        </a:p>
      </dsp:txBody>
      <dsp:txXfrm>
        <a:off x="47756" y="3131425"/>
        <a:ext cx="3030593" cy="8827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10/27/2016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4895850" y="366064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00400" y="9951"/>
            <a:ext cx="2514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Life cycle of a Thread (Thread States)</a:t>
            </a:r>
          </a:p>
        </p:txBody>
      </p:sp>
      <p:sp>
        <p:nvSpPr>
          <p:cNvPr id="5" name="Flowchart: Connector 4"/>
          <p:cNvSpPr/>
          <p:nvPr/>
        </p:nvSpPr>
        <p:spPr>
          <a:xfrm>
            <a:off x="70327" y="1482088"/>
            <a:ext cx="746125" cy="892302"/>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New</a:t>
            </a:r>
            <a:endParaRPr lang="en-US" sz="1200" dirty="0"/>
          </a:p>
        </p:txBody>
      </p:sp>
      <p:sp>
        <p:nvSpPr>
          <p:cNvPr id="6" name="Flowchart: Alternate Process 5"/>
          <p:cNvSpPr/>
          <p:nvPr/>
        </p:nvSpPr>
        <p:spPr>
          <a:xfrm>
            <a:off x="1466850" y="2473451"/>
            <a:ext cx="1095375" cy="42519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Runnable</a:t>
            </a:r>
            <a:endParaRPr lang="en-US" sz="1400" dirty="0"/>
          </a:p>
        </p:txBody>
      </p:sp>
      <p:sp>
        <p:nvSpPr>
          <p:cNvPr id="10" name="Flowchart: Alternate Process 9"/>
          <p:cNvSpPr/>
          <p:nvPr/>
        </p:nvSpPr>
        <p:spPr>
          <a:xfrm>
            <a:off x="4210050" y="2473451"/>
            <a:ext cx="1095375" cy="425196"/>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Running</a:t>
            </a:r>
            <a:endParaRPr lang="en-US" sz="1400" dirty="0"/>
          </a:p>
        </p:txBody>
      </p:sp>
      <p:sp>
        <p:nvSpPr>
          <p:cNvPr id="11" name="Flowchart: Alternate Process 10"/>
          <p:cNvSpPr/>
          <p:nvPr/>
        </p:nvSpPr>
        <p:spPr>
          <a:xfrm>
            <a:off x="1466850" y="3600449"/>
            <a:ext cx="1095375" cy="425196"/>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Terminated</a:t>
            </a:r>
            <a:endParaRPr lang="en-US" sz="1400" dirty="0"/>
          </a:p>
        </p:txBody>
      </p:sp>
      <p:sp>
        <p:nvSpPr>
          <p:cNvPr id="12" name="Flowchart: Alternate Process 11"/>
          <p:cNvSpPr/>
          <p:nvPr/>
        </p:nvSpPr>
        <p:spPr>
          <a:xfrm>
            <a:off x="6877050" y="1222247"/>
            <a:ext cx="1095375" cy="425196"/>
          </a:xfrm>
          <a:prstGeom prst="flowChartAlternateProcess">
            <a:avLst/>
          </a:prstGeom>
          <a:solidFill>
            <a:srgbClr val="FFFF00"/>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Waiting</a:t>
            </a:r>
            <a:endParaRPr lang="en-US" sz="1400" dirty="0"/>
          </a:p>
        </p:txBody>
      </p:sp>
      <p:sp>
        <p:nvSpPr>
          <p:cNvPr id="13" name="Flowchart: Alternate Process 12"/>
          <p:cNvSpPr/>
          <p:nvPr/>
        </p:nvSpPr>
        <p:spPr>
          <a:xfrm>
            <a:off x="4210049" y="1260347"/>
            <a:ext cx="1095375" cy="425196"/>
          </a:xfrm>
          <a:prstGeom prst="flowChartAlternateProcess">
            <a:avLst/>
          </a:prstGeom>
          <a:solidFill>
            <a:srgbClr val="FFFF00"/>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Sleeping</a:t>
            </a:r>
            <a:endParaRPr lang="en-US" sz="1400" dirty="0"/>
          </a:p>
        </p:txBody>
      </p:sp>
      <p:sp>
        <p:nvSpPr>
          <p:cNvPr id="14" name="Flowchart: Alternate Process 13"/>
          <p:cNvSpPr/>
          <p:nvPr/>
        </p:nvSpPr>
        <p:spPr>
          <a:xfrm>
            <a:off x="6781800" y="3965448"/>
            <a:ext cx="1095375" cy="425196"/>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Blocked</a:t>
            </a:r>
            <a:endParaRPr lang="en-US" sz="1400" dirty="0"/>
          </a:p>
        </p:txBody>
      </p:sp>
      <p:cxnSp>
        <p:nvCxnSpPr>
          <p:cNvPr id="15" name="Curved Connector 14"/>
          <p:cNvCxnSpPr>
            <a:stCxn id="5" idx="6"/>
            <a:endCxn id="6" idx="1"/>
          </p:cNvCxnSpPr>
          <p:nvPr/>
        </p:nvCxnSpPr>
        <p:spPr>
          <a:xfrm>
            <a:off x="816452" y="1928239"/>
            <a:ext cx="650398" cy="75781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24390" y="2261245"/>
            <a:ext cx="564193" cy="276999"/>
          </a:xfrm>
          <a:prstGeom prst="rect">
            <a:avLst/>
          </a:prstGeom>
          <a:solidFill>
            <a:schemeClr val="bg1"/>
          </a:solidFill>
        </p:spPr>
        <p:txBody>
          <a:bodyPr wrap="none" rtlCol="0">
            <a:spAutoFit/>
          </a:bodyPr>
          <a:lstStyle/>
          <a:p>
            <a:r>
              <a:rPr lang="en-US" sz="1200" dirty="0" smtClean="0">
                <a:solidFill>
                  <a:srgbClr val="002060"/>
                </a:solidFill>
              </a:rPr>
              <a:t>start()</a:t>
            </a:r>
            <a:endParaRPr lang="en-US" sz="1200" dirty="0">
              <a:solidFill>
                <a:srgbClr val="002060"/>
              </a:solidFill>
            </a:endParaRPr>
          </a:p>
        </p:txBody>
      </p:sp>
      <p:cxnSp>
        <p:nvCxnSpPr>
          <p:cNvPr id="19" name="Straight Arrow Connector 18"/>
          <p:cNvCxnSpPr/>
          <p:nvPr/>
        </p:nvCxnSpPr>
        <p:spPr>
          <a:xfrm>
            <a:off x="2562225" y="2544938"/>
            <a:ext cx="16478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746" y="2267939"/>
            <a:ext cx="1483932" cy="276999"/>
          </a:xfrm>
          <a:prstGeom prst="rect">
            <a:avLst/>
          </a:prstGeom>
          <a:solidFill>
            <a:schemeClr val="bg1"/>
          </a:solidFill>
        </p:spPr>
        <p:txBody>
          <a:bodyPr wrap="none" rtlCol="0">
            <a:spAutoFit/>
          </a:bodyPr>
          <a:lstStyle/>
          <a:p>
            <a:r>
              <a:rPr lang="en-US" sz="1200" dirty="0" smtClean="0">
                <a:solidFill>
                  <a:srgbClr val="002060"/>
                </a:solidFill>
              </a:rPr>
              <a:t>Chosen by Scheduler</a:t>
            </a:r>
            <a:endParaRPr lang="en-US" sz="1200" dirty="0">
              <a:solidFill>
                <a:srgbClr val="002060"/>
              </a:solidFill>
            </a:endParaRPr>
          </a:p>
        </p:txBody>
      </p:sp>
      <p:cxnSp>
        <p:nvCxnSpPr>
          <p:cNvPr id="22" name="Straight Arrow Connector 21"/>
          <p:cNvCxnSpPr>
            <a:stCxn id="10" idx="0"/>
            <a:endCxn id="13" idx="2"/>
          </p:cNvCxnSpPr>
          <p:nvPr/>
        </p:nvCxnSpPr>
        <p:spPr>
          <a:xfrm flipH="1" flipV="1">
            <a:off x="4757737" y="1685543"/>
            <a:ext cx="1" cy="787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84057" y="1940997"/>
            <a:ext cx="607859" cy="276999"/>
          </a:xfrm>
          <a:prstGeom prst="rect">
            <a:avLst/>
          </a:prstGeom>
          <a:solidFill>
            <a:schemeClr val="bg1"/>
          </a:solidFill>
        </p:spPr>
        <p:txBody>
          <a:bodyPr wrap="none" rtlCol="0">
            <a:spAutoFit/>
          </a:bodyPr>
          <a:lstStyle/>
          <a:p>
            <a:r>
              <a:rPr lang="en-US" sz="1200" dirty="0" smtClean="0">
                <a:solidFill>
                  <a:srgbClr val="002060"/>
                </a:solidFill>
              </a:rPr>
              <a:t>sleep()</a:t>
            </a:r>
            <a:endParaRPr lang="en-US" sz="1200" dirty="0">
              <a:solidFill>
                <a:srgbClr val="002060"/>
              </a:solidFill>
            </a:endParaRPr>
          </a:p>
        </p:txBody>
      </p:sp>
      <p:cxnSp>
        <p:nvCxnSpPr>
          <p:cNvPr id="28" name="Elbow Connector 27"/>
          <p:cNvCxnSpPr>
            <a:stCxn id="13" idx="1"/>
            <a:endCxn id="6" idx="0"/>
          </p:cNvCxnSpPr>
          <p:nvPr/>
        </p:nvCxnSpPr>
        <p:spPr>
          <a:xfrm rot="10800000" flipV="1">
            <a:off x="2014539" y="1472945"/>
            <a:ext cx="2195511" cy="100050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457450" y="1334445"/>
            <a:ext cx="1157112" cy="276999"/>
          </a:xfrm>
          <a:prstGeom prst="rect">
            <a:avLst/>
          </a:prstGeom>
          <a:solidFill>
            <a:schemeClr val="bg1"/>
          </a:solidFill>
        </p:spPr>
        <p:txBody>
          <a:bodyPr wrap="none" rtlCol="0">
            <a:spAutoFit/>
          </a:bodyPr>
          <a:lstStyle/>
          <a:p>
            <a:r>
              <a:rPr lang="en-US" sz="1200" dirty="0" smtClean="0">
                <a:solidFill>
                  <a:srgbClr val="002060"/>
                </a:solidFill>
              </a:rPr>
              <a:t>Sleeping is over</a:t>
            </a:r>
            <a:endParaRPr lang="en-US" sz="1200" dirty="0">
              <a:solidFill>
                <a:srgbClr val="002060"/>
              </a:solidFill>
            </a:endParaRPr>
          </a:p>
        </p:txBody>
      </p:sp>
      <p:cxnSp>
        <p:nvCxnSpPr>
          <p:cNvPr id="43" name="Elbow Connector 42"/>
          <p:cNvCxnSpPr>
            <a:stCxn id="12" idx="0"/>
          </p:cNvCxnSpPr>
          <p:nvPr/>
        </p:nvCxnSpPr>
        <p:spPr>
          <a:xfrm rot="16200000" flipV="1">
            <a:off x="4451416" y="-1751076"/>
            <a:ext cx="536447" cy="541019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014540" y="685799"/>
            <a:ext cx="3" cy="787146"/>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60910" y="549188"/>
            <a:ext cx="1133580" cy="276999"/>
          </a:xfrm>
          <a:prstGeom prst="rect">
            <a:avLst/>
          </a:prstGeom>
          <a:solidFill>
            <a:schemeClr val="bg1"/>
          </a:solidFill>
        </p:spPr>
        <p:txBody>
          <a:bodyPr wrap="none" rtlCol="0">
            <a:spAutoFit/>
          </a:bodyPr>
          <a:lstStyle/>
          <a:p>
            <a:r>
              <a:rPr lang="en-US" sz="1200" dirty="0" smtClean="0">
                <a:solidFill>
                  <a:srgbClr val="002060"/>
                </a:solidFill>
              </a:rPr>
              <a:t>notify/</a:t>
            </a:r>
            <a:r>
              <a:rPr lang="en-US" sz="1200" dirty="0" smtClean="0">
                <a:solidFill>
                  <a:srgbClr val="002060"/>
                </a:solidFill>
              </a:rPr>
              <a:t>notifyAll</a:t>
            </a:r>
            <a:endParaRPr lang="en-US" sz="1200" dirty="0">
              <a:solidFill>
                <a:srgbClr val="002060"/>
              </a:solidFill>
            </a:endParaRPr>
          </a:p>
        </p:txBody>
      </p:sp>
      <p:cxnSp>
        <p:nvCxnSpPr>
          <p:cNvPr id="48" name="Elbow Connector 47"/>
          <p:cNvCxnSpPr>
            <a:stCxn id="10" idx="3"/>
            <a:endCxn id="12" idx="2"/>
          </p:cNvCxnSpPr>
          <p:nvPr/>
        </p:nvCxnSpPr>
        <p:spPr>
          <a:xfrm flipV="1">
            <a:off x="5305425" y="1647443"/>
            <a:ext cx="2119313" cy="103860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197007" y="2134349"/>
            <a:ext cx="546816" cy="276999"/>
          </a:xfrm>
          <a:prstGeom prst="rect">
            <a:avLst/>
          </a:prstGeom>
          <a:solidFill>
            <a:schemeClr val="bg1"/>
          </a:solidFill>
        </p:spPr>
        <p:txBody>
          <a:bodyPr wrap="none" rtlCol="0">
            <a:spAutoFit/>
          </a:bodyPr>
          <a:lstStyle/>
          <a:p>
            <a:r>
              <a:rPr lang="en-US" sz="1200" dirty="0" smtClean="0">
                <a:solidFill>
                  <a:srgbClr val="002060"/>
                </a:solidFill>
              </a:rPr>
              <a:t>wait()</a:t>
            </a:r>
            <a:endParaRPr lang="en-US" sz="1200" dirty="0">
              <a:solidFill>
                <a:srgbClr val="002060"/>
              </a:solidFill>
            </a:endParaRPr>
          </a:p>
        </p:txBody>
      </p:sp>
      <p:cxnSp>
        <p:nvCxnSpPr>
          <p:cNvPr id="51" name="Straight Arrow Connector 50"/>
          <p:cNvCxnSpPr>
            <a:stCxn id="6" idx="2"/>
            <a:endCxn id="11" idx="0"/>
          </p:cNvCxnSpPr>
          <p:nvPr/>
        </p:nvCxnSpPr>
        <p:spPr>
          <a:xfrm>
            <a:off x="2014538" y="2898647"/>
            <a:ext cx="0" cy="701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687498" y="2978447"/>
            <a:ext cx="874727" cy="276999"/>
          </a:xfrm>
          <a:prstGeom prst="rect">
            <a:avLst/>
          </a:prstGeom>
          <a:solidFill>
            <a:schemeClr val="bg1"/>
          </a:solidFill>
        </p:spPr>
        <p:txBody>
          <a:bodyPr wrap="none" rtlCol="0">
            <a:spAutoFit/>
          </a:bodyPr>
          <a:lstStyle/>
          <a:p>
            <a:r>
              <a:rPr lang="en-US" sz="1200" dirty="0" smtClean="0">
                <a:solidFill>
                  <a:srgbClr val="002060"/>
                </a:solidFill>
              </a:rPr>
              <a:t>run() exists</a:t>
            </a:r>
            <a:endParaRPr lang="en-US" sz="1200" dirty="0">
              <a:solidFill>
                <a:srgbClr val="002060"/>
              </a:solidFill>
            </a:endParaRPr>
          </a:p>
        </p:txBody>
      </p:sp>
      <p:cxnSp>
        <p:nvCxnSpPr>
          <p:cNvPr id="58" name="Elbow Connector 57"/>
          <p:cNvCxnSpPr/>
          <p:nvPr/>
        </p:nvCxnSpPr>
        <p:spPr>
          <a:xfrm rot="5400000">
            <a:off x="3210688" y="1745345"/>
            <a:ext cx="350901" cy="274320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071005" y="3153897"/>
            <a:ext cx="518091" cy="276999"/>
          </a:xfrm>
          <a:prstGeom prst="rect">
            <a:avLst/>
          </a:prstGeom>
          <a:solidFill>
            <a:schemeClr val="bg1"/>
          </a:solidFill>
        </p:spPr>
        <p:txBody>
          <a:bodyPr wrap="none" rtlCol="0">
            <a:spAutoFit/>
          </a:bodyPr>
          <a:lstStyle/>
          <a:p>
            <a:r>
              <a:rPr lang="en-US" sz="1200" dirty="0" smtClean="0">
                <a:solidFill>
                  <a:srgbClr val="002060"/>
                </a:solidFill>
              </a:rPr>
              <a:t>Done</a:t>
            </a:r>
            <a:endParaRPr lang="en-US" sz="1200" dirty="0">
              <a:solidFill>
                <a:srgbClr val="002060"/>
              </a:solidFill>
            </a:endParaRPr>
          </a:p>
        </p:txBody>
      </p:sp>
      <p:cxnSp>
        <p:nvCxnSpPr>
          <p:cNvPr id="63" name="Elbow Connector 62"/>
          <p:cNvCxnSpPr>
            <a:endCxn id="14" idx="0"/>
          </p:cNvCxnSpPr>
          <p:nvPr/>
        </p:nvCxnSpPr>
        <p:spPr>
          <a:xfrm>
            <a:off x="5305424" y="2898647"/>
            <a:ext cx="2024064" cy="10668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374606" y="3108881"/>
            <a:ext cx="1912255" cy="646331"/>
          </a:xfrm>
          <a:prstGeom prst="rect">
            <a:avLst/>
          </a:prstGeom>
          <a:solidFill>
            <a:schemeClr val="bg1"/>
          </a:solidFill>
        </p:spPr>
        <p:txBody>
          <a:bodyPr wrap="none" rtlCol="0">
            <a:spAutoFit/>
          </a:bodyPr>
          <a:lstStyle/>
          <a:p>
            <a:r>
              <a:rPr lang="en-US" sz="1200" dirty="0" smtClean="0">
                <a:solidFill>
                  <a:srgbClr val="002060"/>
                </a:solidFill>
              </a:rPr>
              <a:t>Blocked for I/O</a:t>
            </a:r>
          </a:p>
          <a:p>
            <a:r>
              <a:rPr lang="en-US" sz="1200" dirty="0">
                <a:solidFill>
                  <a:srgbClr val="002060"/>
                </a:solidFill>
              </a:rPr>
              <a:t> </a:t>
            </a:r>
            <a:r>
              <a:rPr lang="en-US" sz="1200" dirty="0" smtClean="0">
                <a:solidFill>
                  <a:srgbClr val="002060"/>
                </a:solidFill>
              </a:rPr>
              <a:t>         or</a:t>
            </a:r>
          </a:p>
          <a:p>
            <a:r>
              <a:rPr lang="en-US" sz="1200" dirty="0" smtClean="0">
                <a:solidFill>
                  <a:srgbClr val="002060"/>
                </a:solidFill>
              </a:rPr>
              <a:t>Blocked for Synchronization</a:t>
            </a:r>
            <a:endParaRPr lang="en-US" sz="1200" dirty="0">
              <a:solidFill>
                <a:srgbClr val="002060"/>
              </a:solidFill>
            </a:endParaRPr>
          </a:p>
        </p:txBody>
      </p:sp>
      <p:cxnSp>
        <p:nvCxnSpPr>
          <p:cNvPr id="70" name="Elbow Connector 69"/>
          <p:cNvCxnSpPr/>
          <p:nvPr/>
        </p:nvCxnSpPr>
        <p:spPr>
          <a:xfrm rot="10800000">
            <a:off x="5043489" y="2898648"/>
            <a:ext cx="2024062" cy="12793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508650" y="3373999"/>
            <a:ext cx="1088183" cy="646331"/>
          </a:xfrm>
          <a:prstGeom prst="rect">
            <a:avLst/>
          </a:prstGeom>
          <a:solidFill>
            <a:schemeClr val="bg1"/>
          </a:solidFill>
        </p:spPr>
        <p:txBody>
          <a:bodyPr wrap="none" rtlCol="0">
            <a:spAutoFit/>
          </a:bodyPr>
          <a:lstStyle/>
          <a:p>
            <a:r>
              <a:rPr lang="en-US" sz="1200" dirty="0" smtClean="0">
                <a:solidFill>
                  <a:srgbClr val="002060"/>
                </a:solidFill>
              </a:rPr>
              <a:t>I/O completed</a:t>
            </a:r>
          </a:p>
          <a:p>
            <a:r>
              <a:rPr lang="en-US" sz="1200" dirty="0">
                <a:solidFill>
                  <a:srgbClr val="002060"/>
                </a:solidFill>
              </a:rPr>
              <a:t> </a:t>
            </a:r>
            <a:r>
              <a:rPr lang="en-US" sz="1200" dirty="0" smtClean="0">
                <a:solidFill>
                  <a:srgbClr val="002060"/>
                </a:solidFill>
              </a:rPr>
              <a:t> or</a:t>
            </a:r>
          </a:p>
          <a:p>
            <a:r>
              <a:rPr lang="en-US" sz="1200" dirty="0" smtClean="0">
                <a:solidFill>
                  <a:srgbClr val="002060"/>
                </a:solidFill>
              </a:rPr>
              <a:t>Lock acquired</a:t>
            </a:r>
            <a:endParaRPr lang="en-US" sz="1200" dirty="0">
              <a:solidFill>
                <a:srgbClr val="002060"/>
              </a:solidFill>
            </a:endParaRPr>
          </a:p>
        </p:txBody>
      </p:sp>
      <p:cxnSp>
        <p:nvCxnSpPr>
          <p:cNvPr id="88" name="Straight Arrow Connector 87"/>
          <p:cNvCxnSpPr/>
          <p:nvPr/>
        </p:nvCxnSpPr>
        <p:spPr>
          <a:xfrm flipH="1" flipV="1">
            <a:off x="2548919" y="2882641"/>
            <a:ext cx="164782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099039" y="2760147"/>
            <a:ext cx="574196" cy="276999"/>
          </a:xfrm>
          <a:prstGeom prst="rect">
            <a:avLst/>
          </a:prstGeom>
          <a:solidFill>
            <a:schemeClr val="bg1"/>
          </a:solidFill>
        </p:spPr>
        <p:txBody>
          <a:bodyPr wrap="none" rtlCol="0">
            <a:spAutoFit/>
          </a:bodyPr>
          <a:lstStyle/>
          <a:p>
            <a:r>
              <a:rPr lang="en-US" sz="1200" dirty="0">
                <a:solidFill>
                  <a:srgbClr val="002060"/>
                </a:solidFill>
              </a:rPr>
              <a:t>y</a:t>
            </a:r>
            <a:r>
              <a:rPr lang="en-US" sz="1200" dirty="0" smtClean="0">
                <a:solidFill>
                  <a:srgbClr val="002060"/>
                </a:solidFill>
              </a:rPr>
              <a:t>ield()</a:t>
            </a:r>
            <a:endParaRPr lang="en-US" sz="1200" dirty="0">
              <a:solidFill>
                <a:srgbClr val="002060"/>
              </a:solidFill>
            </a:endParaRPr>
          </a:p>
        </p:txBody>
      </p:sp>
    </p:spTree>
    <p:extLst>
      <p:ext uri="{BB962C8B-B14F-4D97-AF65-F5344CB8AC3E}">
        <p14:creationId xmlns:p14="http://schemas.microsoft.com/office/powerpoint/2010/main" val="2197771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00400" y="9951"/>
            <a:ext cx="2514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Life cycle of a Thread (Thread States)</a:t>
            </a:r>
          </a:p>
        </p:txBody>
      </p:sp>
      <p:graphicFrame>
        <p:nvGraphicFramePr>
          <p:cNvPr id="5" name="Diagram 4"/>
          <p:cNvGraphicFramePr/>
          <p:nvPr>
            <p:extLst>
              <p:ext uri="{D42A27DB-BD31-4B8C-83A1-F6EECF244321}">
                <p14:modId xmlns:p14="http://schemas.microsoft.com/office/powerpoint/2010/main" val="3908318066"/>
              </p:ext>
            </p:extLst>
          </p:nvPr>
        </p:nvGraphicFramePr>
        <p:xfrm>
          <a:off x="155575" y="482600"/>
          <a:ext cx="868362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8884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00400" y="9951"/>
            <a:ext cx="2514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Life cycle of a Thread (Thread States)</a:t>
            </a:r>
          </a:p>
        </p:txBody>
      </p:sp>
      <p:graphicFrame>
        <p:nvGraphicFramePr>
          <p:cNvPr id="5" name="Diagram 4"/>
          <p:cNvGraphicFramePr/>
          <p:nvPr>
            <p:extLst>
              <p:ext uri="{D42A27DB-BD31-4B8C-83A1-F6EECF244321}">
                <p14:modId xmlns:p14="http://schemas.microsoft.com/office/powerpoint/2010/main" val="3802738989"/>
              </p:ext>
            </p:extLst>
          </p:nvPr>
        </p:nvGraphicFramePr>
        <p:xfrm>
          <a:off x="155575" y="482600"/>
          <a:ext cx="868362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8551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79135</TotalTime>
  <Words>391</Words>
  <Application>Microsoft Office PowerPoint</Application>
  <PresentationFormat>Custom</PresentationFormat>
  <Paragraphs>44</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7834</cp:revision>
  <dcterms:created xsi:type="dcterms:W3CDTF">2006-08-16T00:00:00Z</dcterms:created>
  <dcterms:modified xsi:type="dcterms:W3CDTF">2016-10-27T14:14:22Z</dcterms:modified>
</cp:coreProperties>
</file>