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6" r:id="rId2"/>
    <p:sldId id="427" r:id="rId3"/>
    <p:sldId id="428" r:id="rId4"/>
    <p:sldId id="42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docs/api/index.html?java/util/concurrent/Executor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docs.oracle.com/javase/8/docs/api/java/util/concurrent/ScheduledThreadPoolExecutor.html" TargetMode="External"/><Relationship Id="rId4" Type="http://schemas.openxmlformats.org/officeDocument/2006/relationships/hyperlink" Target="https://docs.oracle.com/javase/8/docs/api/java/util/concurrent/ThreadPoolExecut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8"/>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Pools</a:t>
            </a:r>
          </a:p>
        </p:txBody>
      </p:sp>
      <p:sp>
        <p:nvSpPr>
          <p:cNvPr id="4" name="Oval 3"/>
          <p:cNvSpPr/>
          <p:nvPr/>
        </p:nvSpPr>
        <p:spPr>
          <a:xfrm>
            <a:off x="5770422" y="1639124"/>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6293842" y="2524949"/>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7199020" y="2524949"/>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8056422" y="2524949"/>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298491" y="2263499"/>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7058470" y="2219375"/>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980222" y="2263498"/>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264972" y="761999"/>
            <a:ext cx="4992828" cy="3224599"/>
          </a:xfrm>
          <a:prstGeom prst="wedgeRoundRectCallout">
            <a:avLst>
              <a:gd name="adj1" fmla="val 81593"/>
              <a:gd name="adj2" fmla="val -2161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900" dirty="0"/>
              <a:t>Most of the executor implementations </a:t>
            </a:r>
            <a:r>
              <a:rPr lang="en-US" sz="900" dirty="0" smtClean="0"/>
              <a:t>in </a:t>
            </a:r>
            <a:r>
              <a:rPr lang="en-US" sz="900" dirty="0"/>
              <a:t> </a:t>
            </a:r>
            <a:r>
              <a:rPr lang="en-US" sz="900" b="1" dirty="0"/>
              <a:t>java.util.concurrent</a:t>
            </a:r>
            <a:r>
              <a:rPr lang="en-US" sz="900" dirty="0"/>
              <a:t> use </a:t>
            </a:r>
            <a:r>
              <a:rPr lang="en-US" sz="900" i="1" dirty="0"/>
              <a:t>thread pools</a:t>
            </a:r>
            <a:r>
              <a:rPr lang="en-US" sz="900" dirty="0"/>
              <a:t>, which consist of </a:t>
            </a:r>
            <a:r>
              <a:rPr lang="en-US" sz="900" i="1" dirty="0"/>
              <a:t>worker threads</a:t>
            </a:r>
            <a:r>
              <a:rPr lang="en-US" sz="900" dirty="0"/>
              <a:t>. This kind of thread exists separately from the </a:t>
            </a:r>
            <a:r>
              <a:rPr lang="en-US" sz="900" dirty="0"/>
              <a:t>Runnable</a:t>
            </a:r>
            <a:r>
              <a:rPr lang="en-US" sz="900" dirty="0"/>
              <a:t> and </a:t>
            </a:r>
            <a:r>
              <a:rPr lang="en-US" sz="900" dirty="0"/>
              <a:t>Callable</a:t>
            </a:r>
            <a:r>
              <a:rPr lang="en-US" sz="900" dirty="0"/>
              <a:t> tasks it executes and is often used to execute multiple tasks</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Using worker threads minimizes the overhead due to thread creation. Thread objects use a significant amount of memory, and in a large-scale application, allocating and deallocating many thread objects creates a significant memory management overhead</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One common type of thread pool is the </a:t>
            </a:r>
            <a:r>
              <a:rPr lang="en-US" sz="900" i="1" dirty="0"/>
              <a:t>fixed thread pool</a:t>
            </a:r>
            <a:r>
              <a:rPr lang="en-US" sz="900" dirty="0"/>
              <a:t>. This type of pool always has a specified number of threads running</a:t>
            </a:r>
            <a:r>
              <a:rPr lang="en-US" sz="900" dirty="0" smtClean="0"/>
              <a:t>;</a:t>
            </a:r>
            <a:r>
              <a:rPr lang="en-US" sz="900" dirty="0"/>
              <a:t> </a:t>
            </a:r>
            <a:r>
              <a:rPr lang="en-US" sz="900" dirty="0" smtClean="0"/>
              <a:t>if </a:t>
            </a:r>
            <a:r>
              <a:rPr lang="en-US" sz="900" dirty="0"/>
              <a:t>a thread is somehow terminated while it is still in use, it is automatically replaced with a new thread. Tasks are submitted to the pool via an internal queue, which holds extra tasks whenever there are more active tasks than threads</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An important advantage of the fixed thread pool is that applications using it </a:t>
            </a:r>
            <a:r>
              <a:rPr lang="en-US" sz="900" i="1" dirty="0"/>
              <a:t>degrade gracefully</a:t>
            </a:r>
            <a:r>
              <a:rPr lang="en-US" sz="900" dirty="0"/>
              <a:t>. To understand this, consider a web server application where each HTTP request is handled by a separate thread. If the application simply creates a new thread for every new HTTP request, and the system receives more requests than it can handle immediately, the application will suddenly stop responding to </a:t>
            </a:r>
            <a:r>
              <a:rPr lang="en-US" sz="900" i="1" dirty="0"/>
              <a:t>all</a:t>
            </a:r>
            <a:r>
              <a:rPr lang="en-US" sz="900" dirty="0"/>
              <a:t> requests when the overhead of all those threads exceed the capacity of the system. With a limit on the number of the threads that can be created, the application will not be servicing HTTP requests as quickly as they come in, but it will be servicing them as quickly as the system can sustain.</a:t>
            </a:r>
            <a:endParaRPr lang="en-US" sz="900" dirty="0"/>
          </a:p>
        </p:txBody>
      </p:sp>
      <p:sp>
        <p:nvSpPr>
          <p:cNvPr id="13" name="TextBox 12"/>
          <p:cNvSpPr txBox="1"/>
          <p:nvPr/>
        </p:nvSpPr>
        <p:spPr>
          <a:xfrm>
            <a:off x="6861145" y="1469846"/>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
        <p:nvSpPr>
          <p:cNvPr id="2" name="TextBox 1"/>
          <p:cNvSpPr txBox="1"/>
          <p:nvPr/>
        </p:nvSpPr>
        <p:spPr>
          <a:xfrm>
            <a:off x="6894970" y="3986599"/>
            <a:ext cx="117788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Worker Threads</a:t>
            </a:r>
            <a:endParaRPr lang="en-US" sz="1200" dirty="0"/>
          </a:p>
        </p:txBody>
      </p:sp>
      <p:sp>
        <p:nvSpPr>
          <p:cNvPr id="6" name="TextBox 5"/>
          <p:cNvSpPr txBox="1"/>
          <p:nvPr/>
        </p:nvSpPr>
        <p:spPr>
          <a:xfrm>
            <a:off x="4648200" y="4343400"/>
            <a:ext cx="1675395"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Runnable/Callable tasks</a:t>
            </a:r>
            <a:endParaRPr lang="en-US" sz="1200" dirty="0"/>
          </a:p>
        </p:txBody>
      </p:sp>
      <p:cxnSp>
        <p:nvCxnSpPr>
          <p:cNvPr id="15" name="Straight Arrow Connector 14"/>
          <p:cNvCxnSpPr>
            <a:stCxn id="2" idx="1"/>
            <a:endCxn id="6" idx="3"/>
          </p:cNvCxnSpPr>
          <p:nvPr/>
        </p:nvCxnSpPr>
        <p:spPr>
          <a:xfrm flipH="1">
            <a:off x="6323595" y="4125099"/>
            <a:ext cx="571375" cy="35680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rot="2977841">
            <a:off x="6242836" y="4099101"/>
            <a:ext cx="732893" cy="276999"/>
          </a:xfrm>
          <a:prstGeom prst="rect">
            <a:avLst/>
          </a:prstGeom>
          <a:solidFill>
            <a:schemeClr val="bg1"/>
          </a:solidFill>
        </p:spPr>
        <p:txBody>
          <a:bodyPr wrap="none" rtlCol="0">
            <a:spAutoFit/>
          </a:bodyPr>
          <a:lstStyle/>
          <a:p>
            <a:r>
              <a:rPr lang="en-US" sz="1200" dirty="0" smtClean="0"/>
              <a:t>executes</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8"/>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Pools</a:t>
            </a:r>
          </a:p>
        </p:txBody>
      </p:sp>
      <p:sp>
        <p:nvSpPr>
          <p:cNvPr id="19" name="Rounded Rectangle 18"/>
          <p:cNvSpPr/>
          <p:nvPr/>
        </p:nvSpPr>
        <p:spPr>
          <a:xfrm>
            <a:off x="307975" y="762000"/>
            <a:ext cx="8607425" cy="762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 simple way to create an executor that uses a fixed thread pool is to invoke the </a:t>
            </a:r>
            <a:r>
              <a:rPr lang="en-US" sz="1200" b="1" dirty="0">
                <a:solidFill>
                  <a:srgbClr val="C00000"/>
                </a:solidFill>
              </a:rPr>
              <a:t>newFixedThreadPool</a:t>
            </a:r>
            <a:r>
              <a:rPr lang="en-US" sz="1200" dirty="0">
                <a:solidFill>
                  <a:srgbClr val="C00000"/>
                </a:solidFill>
              </a:rPr>
              <a:t> </a:t>
            </a:r>
            <a:r>
              <a:rPr lang="en-US" sz="1200" dirty="0"/>
              <a:t>factory method in </a:t>
            </a:r>
            <a:r>
              <a:rPr lang="en-US" sz="1200" b="1" dirty="0">
                <a:solidFill>
                  <a:srgbClr val="C00000"/>
                </a:solidFill>
              </a:rPr>
              <a:t>java.util.concurrent.Executors</a:t>
            </a:r>
            <a:r>
              <a:rPr lang="en-US" sz="1200" dirty="0"/>
              <a:t> </a:t>
            </a:r>
            <a:r>
              <a:rPr lang="en-US" sz="1200" dirty="0" smtClean="0"/>
              <a:t> class:</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1" y="2133600"/>
            <a:ext cx="8559800" cy="20859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57966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8"/>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Pools</a:t>
            </a:r>
          </a:p>
        </p:txBody>
      </p:sp>
      <p:sp>
        <p:nvSpPr>
          <p:cNvPr id="19" name="Rounded Rectangle 18"/>
          <p:cNvSpPr/>
          <p:nvPr/>
        </p:nvSpPr>
        <p:spPr>
          <a:xfrm>
            <a:off x="174625" y="542924"/>
            <a:ext cx="8816975" cy="174307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smtClean="0">
                <a:solidFill>
                  <a:srgbClr val="C00000"/>
                </a:solidFill>
              </a:rPr>
              <a:t>java.util.concurrent.Executors</a:t>
            </a:r>
            <a:r>
              <a:rPr lang="en-US" sz="1200" dirty="0" smtClean="0"/>
              <a:t>  class </a:t>
            </a:r>
            <a:r>
              <a:rPr lang="en-US" sz="1200" dirty="0"/>
              <a:t>also provides the following factory </a:t>
            </a:r>
            <a:r>
              <a:rPr lang="en-US" sz="1200" dirty="0" smtClean="0"/>
              <a:t>methods.</a:t>
            </a:r>
          </a:p>
          <a:p>
            <a:endParaRPr lang="en-US" sz="1200" dirty="0"/>
          </a:p>
          <a:p>
            <a:pPr marL="171450" indent="-171450">
              <a:buFont typeface="Wingdings" pitchFamily="2" charset="2"/>
              <a:buChar char="ü"/>
            </a:pPr>
            <a:r>
              <a:rPr lang="en-US" sz="1200" dirty="0"/>
              <a:t>The </a:t>
            </a:r>
            <a:r>
              <a:rPr lang="en-US" sz="1200" dirty="0">
                <a:solidFill>
                  <a:srgbClr val="C00000"/>
                </a:solidFill>
              </a:rPr>
              <a:t>newCachedThreadPool</a:t>
            </a:r>
            <a:r>
              <a:rPr lang="en-US" sz="1200" dirty="0">
                <a:solidFill>
                  <a:srgbClr val="C00000"/>
                </a:solidFill>
              </a:rPr>
              <a:t> </a:t>
            </a:r>
            <a:r>
              <a:rPr lang="en-US" sz="1200" dirty="0"/>
              <a:t>method creates an executor with an expandable thread pool. This executor is suitable for applications that launch many short-lived tasks.</a:t>
            </a:r>
          </a:p>
          <a:p>
            <a:pPr marL="171450" indent="-171450">
              <a:buFont typeface="Wingdings" pitchFamily="2" charset="2"/>
              <a:buChar char="ü"/>
            </a:pPr>
            <a:r>
              <a:rPr lang="en-US" sz="1200" dirty="0"/>
              <a:t>The </a:t>
            </a:r>
            <a:r>
              <a:rPr lang="en-US" sz="1200" dirty="0">
                <a:solidFill>
                  <a:srgbClr val="C00000"/>
                </a:solidFill>
              </a:rPr>
              <a:t>newSingleThreadExecutor</a:t>
            </a:r>
            <a:r>
              <a:rPr lang="en-US" sz="1200" dirty="0">
                <a:solidFill>
                  <a:srgbClr val="C00000"/>
                </a:solidFill>
              </a:rPr>
              <a:t> </a:t>
            </a:r>
            <a:r>
              <a:rPr lang="en-US" sz="1200" dirty="0"/>
              <a:t>method creates an executor that executes a single task at a time</a:t>
            </a:r>
            <a:r>
              <a:rPr lang="en-US" sz="1200" dirty="0" smtClean="0"/>
              <a:t>.</a:t>
            </a:r>
            <a:br>
              <a:rPr lang="en-US" sz="1200" dirty="0" smtClean="0"/>
            </a:br>
            <a:endParaRPr lang="en-US" sz="1200" dirty="0" smtClean="0"/>
          </a:p>
          <a:p>
            <a:r>
              <a:rPr lang="en-US" sz="1200" dirty="0"/>
              <a:t>If none of the executors provided by the above factory methods meet your needs, constructing instances of </a:t>
            </a:r>
            <a:r>
              <a:rPr lang="en-US" sz="1200" dirty="0">
                <a:solidFill>
                  <a:srgbClr val="C00000"/>
                </a:solidFill>
              </a:rPr>
              <a:t>java.util.concurrent.ThreadPoolExecutor</a:t>
            </a:r>
            <a:r>
              <a:rPr lang="en-US" sz="1200" dirty="0"/>
              <a:t> or </a:t>
            </a:r>
            <a:r>
              <a:rPr lang="en-US" sz="1200" dirty="0">
                <a:solidFill>
                  <a:srgbClr val="C00000"/>
                </a:solidFill>
              </a:rPr>
              <a:t>java.util.concurrent.ScheduledThreadPoolExecutor</a:t>
            </a:r>
            <a:r>
              <a:rPr lang="en-US" sz="1200" dirty="0"/>
              <a:t> will give you additional options.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4" y="3476625"/>
            <a:ext cx="87677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3" y="4291013"/>
            <a:ext cx="87677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2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8"/>
            <a:ext cx="1066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Pools</a:t>
            </a:r>
          </a:p>
        </p:txBody>
      </p:sp>
      <p:sp>
        <p:nvSpPr>
          <p:cNvPr id="2" name="Rectangle 1"/>
          <p:cNvSpPr/>
          <p:nvPr/>
        </p:nvSpPr>
        <p:spPr>
          <a:xfrm>
            <a:off x="762000" y="1371600"/>
            <a:ext cx="7848600" cy="1384995"/>
          </a:xfrm>
          <a:prstGeom prst="rect">
            <a:avLst/>
          </a:prstGeom>
        </p:spPr>
        <p:txBody>
          <a:bodyPr wrap="square">
            <a:spAutoFit/>
          </a:bodyPr>
          <a:lstStyle/>
          <a:p>
            <a:r>
              <a:rPr lang="en-US" sz="1400" dirty="0">
                <a:hlinkClick r:id="rId3"/>
              </a:rPr>
              <a:t>https://</a:t>
            </a:r>
            <a:r>
              <a:rPr lang="en-US" sz="1400" dirty="0" smtClean="0">
                <a:hlinkClick r:id="rId3"/>
              </a:rPr>
              <a:t>docs.oracle.com/javase/8/docs/api/index.html?java/util/concurrent/Executors.html</a:t>
            </a:r>
            <a:endParaRPr lang="en-US" sz="1400" dirty="0" smtClean="0"/>
          </a:p>
          <a:p>
            <a:endParaRPr lang="en-US" sz="1400" dirty="0"/>
          </a:p>
          <a:p>
            <a:r>
              <a:rPr lang="en-US" sz="1400" dirty="0">
                <a:hlinkClick r:id="rId4"/>
              </a:rPr>
              <a:t>https://</a:t>
            </a:r>
            <a:r>
              <a:rPr lang="en-US" sz="1400" dirty="0" smtClean="0">
                <a:hlinkClick r:id="rId4"/>
              </a:rPr>
              <a:t>docs.oracle.com/javase/8/docs/api/java/util/concurrent/ThreadPoolExecutor.html</a:t>
            </a:r>
            <a:endParaRPr lang="en-US" sz="1400" dirty="0" smtClean="0"/>
          </a:p>
          <a:p>
            <a:endParaRPr lang="en-US" sz="1400" dirty="0"/>
          </a:p>
          <a:p>
            <a:r>
              <a:rPr lang="en-US" sz="1400" dirty="0">
                <a:hlinkClick r:id="rId5"/>
              </a:rPr>
              <a:t>https://</a:t>
            </a:r>
            <a:r>
              <a:rPr lang="en-US" sz="1400" dirty="0" smtClean="0">
                <a:hlinkClick r:id="rId5"/>
              </a:rPr>
              <a:t>docs.oracle.com/javase/8/docs/api/java/util/concurrent/ScheduledThreadPoolExecutor.html</a:t>
            </a:r>
            <a:endParaRPr lang="en-US" sz="1400" dirty="0" smtClean="0"/>
          </a:p>
          <a:p>
            <a:endParaRPr lang="en-US" sz="1400" dirty="0"/>
          </a:p>
        </p:txBody>
      </p:sp>
    </p:spTree>
    <p:extLst>
      <p:ext uri="{BB962C8B-B14F-4D97-AF65-F5344CB8AC3E}">
        <p14:creationId xmlns:p14="http://schemas.microsoft.com/office/powerpoint/2010/main" val="1106650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79281</TotalTime>
  <Words>109</Words>
  <Application>Microsoft Office PowerPoint</Application>
  <PresentationFormat>Custom</PresentationFormat>
  <Paragraphs>33</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7900</cp:revision>
  <dcterms:created xsi:type="dcterms:W3CDTF">2006-08-16T00:00:00Z</dcterms:created>
  <dcterms:modified xsi:type="dcterms:W3CDTF">2016-11-18T07:40:33Z</dcterms:modified>
</cp:coreProperties>
</file>