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8"/>
  </p:notesMasterIdLst>
  <p:sldIdLst>
    <p:sldId id="427" r:id="rId2"/>
    <p:sldId id="426" r:id="rId3"/>
    <p:sldId id="428" r:id="rId4"/>
    <p:sldId id="429" r:id="rId5"/>
    <p:sldId id="430" r:id="rId6"/>
    <p:sldId id="431" r:id="rId7"/>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8" autoAdjust="0"/>
    <p:restoredTop sz="86323" autoAdjust="0"/>
  </p:normalViewPr>
  <p:slideViewPr>
    <p:cSldViewPr>
      <p:cViewPr>
        <p:scale>
          <a:sx n="100" d="100"/>
          <a:sy n="100" d="100"/>
        </p:scale>
        <p:origin x="-642"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11/22/2016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8/docs/api/java/util/concurrent/Executors.html"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hyperlink" Target="https://docs.oracle.com/javase/8/docs/api/java/util/concurrent/ExecutorServic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2819400" y="2841931"/>
            <a:ext cx="3276600" cy="1905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57600" y="21838"/>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Java Thread </a:t>
            </a:r>
            <a:r>
              <a:rPr lang="en-US" sz="1200" dirty="0"/>
              <a:t>Pool</a:t>
            </a:r>
          </a:p>
        </p:txBody>
      </p:sp>
      <p:sp>
        <p:nvSpPr>
          <p:cNvPr id="6" name="Rounded Rectangle 5"/>
          <p:cNvSpPr/>
          <p:nvPr/>
        </p:nvSpPr>
        <p:spPr>
          <a:xfrm>
            <a:off x="155575" y="914400"/>
            <a:ext cx="8759825" cy="15240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endParaRPr lang="en-US" sz="1200" dirty="0" smtClean="0"/>
          </a:p>
          <a:p>
            <a:pPr marL="171450" indent="-171450">
              <a:buFont typeface="Wingdings" pitchFamily="2" charset="2"/>
              <a:buChar char="ü"/>
            </a:pPr>
            <a:r>
              <a:rPr lang="en-US" sz="1200" dirty="0" smtClean="0"/>
              <a:t>In </a:t>
            </a:r>
            <a:r>
              <a:rPr lang="en-US" sz="1200" dirty="0"/>
              <a:t>java each thread is created to do some job, these threads are called worker threads. Each time we receive some task to perform, we need to create a thread and there is a performance overhead associated with starting a new thread, each thread is also allocated some memory for its stack</a:t>
            </a:r>
            <a:r>
              <a:rPr lang="en-US" sz="1200" dirty="0" smtClean="0"/>
              <a:t>.</a:t>
            </a:r>
            <a:br>
              <a:rPr lang="en-US" sz="1200" dirty="0" smtClean="0"/>
            </a:br>
            <a:endParaRPr lang="en-US" sz="1200" dirty="0"/>
          </a:p>
          <a:p>
            <a:pPr marL="171450" indent="-171450">
              <a:buFont typeface="Wingdings" pitchFamily="2" charset="2"/>
              <a:buChar char="ü"/>
            </a:pPr>
            <a:r>
              <a:rPr lang="en-US" sz="1200" dirty="0"/>
              <a:t>Suppose we got 100 jobs to run at the same time, so that our program will create 100 threads and start executing all the threads at the same time. This may cause many issue, if there is limited resources </a:t>
            </a:r>
            <a:r>
              <a:rPr lang="en-US" sz="1200" dirty="0" smtClean="0"/>
              <a:t>available. So, </a:t>
            </a:r>
            <a:r>
              <a:rPr lang="en-US" sz="1200" dirty="0"/>
              <a:t>instead of starting a new thread each task to execute concurrently, this task can be passed to a thread pool.</a:t>
            </a:r>
          </a:p>
          <a:p>
            <a:pPr marL="171450" indent="-171450" algn="ctr">
              <a:buFont typeface="Wingdings" pitchFamily="2" charset="2"/>
              <a:buChar char="ü"/>
            </a:pPr>
            <a:endParaRPr lang="en-US" sz="1200" dirty="0"/>
          </a:p>
        </p:txBody>
      </p:sp>
      <p:sp>
        <p:nvSpPr>
          <p:cNvPr id="14" name="Freeform 13"/>
          <p:cNvSpPr/>
          <p:nvPr/>
        </p:nvSpPr>
        <p:spPr>
          <a:xfrm>
            <a:off x="3429000" y="3054962"/>
            <a:ext cx="514350" cy="1066800"/>
          </a:xfrm>
          <a:custGeom>
            <a:avLst/>
            <a:gdLst>
              <a:gd name="connsiteX0" fmla="*/ 323850 w 514350"/>
              <a:gd name="connsiteY0" fmla="*/ 0 h 1402743"/>
              <a:gd name="connsiteX1" fmla="*/ 161925 w 514350"/>
              <a:gd name="connsiteY1" fmla="*/ 28575 h 1402743"/>
              <a:gd name="connsiteX2" fmla="*/ 85725 w 514350"/>
              <a:gd name="connsiteY2" fmla="*/ 47625 h 1402743"/>
              <a:gd name="connsiteX3" fmla="*/ 0 w 514350"/>
              <a:gd name="connsiteY3" fmla="*/ 171450 h 1402743"/>
              <a:gd name="connsiteX4" fmla="*/ 28575 w 514350"/>
              <a:gd name="connsiteY4" fmla="*/ 314325 h 1402743"/>
              <a:gd name="connsiteX5" fmla="*/ 76200 w 514350"/>
              <a:gd name="connsiteY5" fmla="*/ 352425 h 1402743"/>
              <a:gd name="connsiteX6" fmla="*/ 180975 w 514350"/>
              <a:gd name="connsiteY6" fmla="*/ 409575 h 1402743"/>
              <a:gd name="connsiteX7" fmla="*/ 257175 w 514350"/>
              <a:gd name="connsiteY7" fmla="*/ 438150 h 1402743"/>
              <a:gd name="connsiteX8" fmla="*/ 285750 w 514350"/>
              <a:gd name="connsiteY8" fmla="*/ 447675 h 1402743"/>
              <a:gd name="connsiteX9" fmla="*/ 333375 w 514350"/>
              <a:gd name="connsiteY9" fmla="*/ 476250 h 1402743"/>
              <a:gd name="connsiteX10" fmla="*/ 361950 w 514350"/>
              <a:gd name="connsiteY10" fmla="*/ 495300 h 1402743"/>
              <a:gd name="connsiteX11" fmla="*/ 390525 w 514350"/>
              <a:gd name="connsiteY11" fmla="*/ 504825 h 1402743"/>
              <a:gd name="connsiteX12" fmla="*/ 447675 w 514350"/>
              <a:gd name="connsiteY12" fmla="*/ 552450 h 1402743"/>
              <a:gd name="connsiteX13" fmla="*/ 457200 w 514350"/>
              <a:gd name="connsiteY13" fmla="*/ 581025 h 1402743"/>
              <a:gd name="connsiteX14" fmla="*/ 514350 w 514350"/>
              <a:gd name="connsiteY14" fmla="*/ 666750 h 1402743"/>
              <a:gd name="connsiteX15" fmla="*/ 504825 w 514350"/>
              <a:gd name="connsiteY15" fmla="*/ 809625 h 1402743"/>
              <a:gd name="connsiteX16" fmla="*/ 476250 w 514350"/>
              <a:gd name="connsiteY16" fmla="*/ 828675 h 1402743"/>
              <a:gd name="connsiteX17" fmla="*/ 323850 w 514350"/>
              <a:gd name="connsiteY17" fmla="*/ 866775 h 1402743"/>
              <a:gd name="connsiteX18" fmla="*/ 209550 w 514350"/>
              <a:gd name="connsiteY18" fmla="*/ 895350 h 1402743"/>
              <a:gd name="connsiteX19" fmla="*/ 152400 w 514350"/>
              <a:gd name="connsiteY19" fmla="*/ 923925 h 1402743"/>
              <a:gd name="connsiteX20" fmla="*/ 57150 w 514350"/>
              <a:gd name="connsiteY20" fmla="*/ 942975 h 1402743"/>
              <a:gd name="connsiteX21" fmla="*/ 38100 w 514350"/>
              <a:gd name="connsiteY21" fmla="*/ 971550 h 1402743"/>
              <a:gd name="connsiteX22" fmla="*/ 66675 w 514350"/>
              <a:gd name="connsiteY22" fmla="*/ 1000125 h 1402743"/>
              <a:gd name="connsiteX23" fmla="*/ 123825 w 514350"/>
              <a:gd name="connsiteY23" fmla="*/ 1038225 h 1402743"/>
              <a:gd name="connsiteX24" fmla="*/ 180975 w 514350"/>
              <a:gd name="connsiteY24" fmla="*/ 1066800 h 1402743"/>
              <a:gd name="connsiteX25" fmla="*/ 228600 w 514350"/>
              <a:gd name="connsiteY25" fmla="*/ 1123950 h 1402743"/>
              <a:gd name="connsiteX26" fmla="*/ 285750 w 514350"/>
              <a:gd name="connsiteY26" fmla="*/ 1181100 h 1402743"/>
              <a:gd name="connsiteX27" fmla="*/ 314325 w 514350"/>
              <a:gd name="connsiteY27" fmla="*/ 1200150 h 1402743"/>
              <a:gd name="connsiteX28" fmla="*/ 381000 w 514350"/>
              <a:gd name="connsiteY28" fmla="*/ 1285875 h 1402743"/>
              <a:gd name="connsiteX29" fmla="*/ 419100 w 514350"/>
              <a:gd name="connsiteY29" fmla="*/ 1343025 h 1402743"/>
              <a:gd name="connsiteX30" fmla="*/ 409575 w 514350"/>
              <a:gd name="connsiteY30" fmla="*/ 1381125 h 1402743"/>
              <a:gd name="connsiteX31" fmla="*/ 381000 w 514350"/>
              <a:gd name="connsiteY31" fmla="*/ 1400175 h 1402743"/>
              <a:gd name="connsiteX32" fmla="*/ 85725 w 514350"/>
              <a:gd name="connsiteY32" fmla="*/ 1400175 h 1402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14350" h="1402743">
                <a:moveTo>
                  <a:pt x="323850" y="0"/>
                </a:moveTo>
                <a:cubicBezTo>
                  <a:pt x="269875" y="9525"/>
                  <a:pt x="215670" y="17826"/>
                  <a:pt x="161925" y="28575"/>
                </a:cubicBezTo>
                <a:cubicBezTo>
                  <a:pt x="136252" y="33710"/>
                  <a:pt x="106838" y="32142"/>
                  <a:pt x="85725" y="47625"/>
                </a:cubicBezTo>
                <a:cubicBezTo>
                  <a:pt x="43211" y="78802"/>
                  <a:pt x="22344" y="126763"/>
                  <a:pt x="0" y="171450"/>
                </a:cubicBezTo>
                <a:cubicBezTo>
                  <a:pt x="9525" y="219075"/>
                  <a:pt x="9728" y="269563"/>
                  <a:pt x="28575" y="314325"/>
                </a:cubicBezTo>
                <a:cubicBezTo>
                  <a:pt x="36464" y="333062"/>
                  <a:pt x="59936" y="340227"/>
                  <a:pt x="76200" y="352425"/>
                </a:cubicBezTo>
                <a:cubicBezTo>
                  <a:pt x="105188" y="374166"/>
                  <a:pt x="152127" y="398757"/>
                  <a:pt x="180975" y="409575"/>
                </a:cubicBezTo>
                <a:lnTo>
                  <a:pt x="257175" y="438150"/>
                </a:lnTo>
                <a:cubicBezTo>
                  <a:pt x="266611" y="441581"/>
                  <a:pt x="276770" y="443185"/>
                  <a:pt x="285750" y="447675"/>
                </a:cubicBezTo>
                <a:cubicBezTo>
                  <a:pt x="302309" y="455954"/>
                  <a:pt x="317676" y="466438"/>
                  <a:pt x="333375" y="476250"/>
                </a:cubicBezTo>
                <a:cubicBezTo>
                  <a:pt x="343083" y="482317"/>
                  <a:pt x="351711" y="490180"/>
                  <a:pt x="361950" y="495300"/>
                </a:cubicBezTo>
                <a:cubicBezTo>
                  <a:pt x="370930" y="499790"/>
                  <a:pt x="381545" y="500335"/>
                  <a:pt x="390525" y="504825"/>
                </a:cubicBezTo>
                <a:cubicBezTo>
                  <a:pt x="417047" y="518086"/>
                  <a:pt x="426609" y="531384"/>
                  <a:pt x="447675" y="552450"/>
                </a:cubicBezTo>
                <a:cubicBezTo>
                  <a:pt x="450850" y="561975"/>
                  <a:pt x="452141" y="572352"/>
                  <a:pt x="457200" y="581025"/>
                </a:cubicBezTo>
                <a:cubicBezTo>
                  <a:pt x="474504" y="610690"/>
                  <a:pt x="514350" y="666750"/>
                  <a:pt x="514350" y="666750"/>
                </a:cubicBezTo>
                <a:cubicBezTo>
                  <a:pt x="511175" y="714375"/>
                  <a:pt x="515757" y="763163"/>
                  <a:pt x="504825" y="809625"/>
                </a:cubicBezTo>
                <a:cubicBezTo>
                  <a:pt x="502203" y="820768"/>
                  <a:pt x="486672" y="823938"/>
                  <a:pt x="476250" y="828675"/>
                </a:cubicBezTo>
                <a:cubicBezTo>
                  <a:pt x="400261" y="863216"/>
                  <a:pt x="404153" y="856737"/>
                  <a:pt x="323850" y="866775"/>
                </a:cubicBezTo>
                <a:cubicBezTo>
                  <a:pt x="225292" y="916054"/>
                  <a:pt x="367556" y="850205"/>
                  <a:pt x="209550" y="895350"/>
                </a:cubicBezTo>
                <a:cubicBezTo>
                  <a:pt x="189071" y="901201"/>
                  <a:pt x="172729" y="917572"/>
                  <a:pt x="152400" y="923925"/>
                </a:cubicBezTo>
                <a:cubicBezTo>
                  <a:pt x="121495" y="933583"/>
                  <a:pt x="57150" y="942975"/>
                  <a:pt x="57150" y="942975"/>
                </a:cubicBezTo>
                <a:cubicBezTo>
                  <a:pt x="50800" y="952500"/>
                  <a:pt x="36218" y="960258"/>
                  <a:pt x="38100" y="971550"/>
                </a:cubicBezTo>
                <a:cubicBezTo>
                  <a:pt x="40315" y="984837"/>
                  <a:pt x="56042" y="991855"/>
                  <a:pt x="66675" y="1000125"/>
                </a:cubicBezTo>
                <a:cubicBezTo>
                  <a:pt x="84747" y="1014181"/>
                  <a:pt x="103811" y="1027106"/>
                  <a:pt x="123825" y="1038225"/>
                </a:cubicBezTo>
                <a:cubicBezTo>
                  <a:pt x="175375" y="1066864"/>
                  <a:pt x="130233" y="1024515"/>
                  <a:pt x="180975" y="1066800"/>
                </a:cubicBezTo>
                <a:cubicBezTo>
                  <a:pt x="236816" y="1113334"/>
                  <a:pt x="185786" y="1075784"/>
                  <a:pt x="228600" y="1123950"/>
                </a:cubicBezTo>
                <a:cubicBezTo>
                  <a:pt x="246498" y="1144086"/>
                  <a:pt x="265614" y="1163202"/>
                  <a:pt x="285750" y="1181100"/>
                </a:cubicBezTo>
                <a:cubicBezTo>
                  <a:pt x="294306" y="1188705"/>
                  <a:pt x="306624" y="1191679"/>
                  <a:pt x="314325" y="1200150"/>
                </a:cubicBezTo>
                <a:cubicBezTo>
                  <a:pt x="338676" y="1226936"/>
                  <a:pt x="360920" y="1255754"/>
                  <a:pt x="381000" y="1285875"/>
                </a:cubicBezTo>
                <a:lnTo>
                  <a:pt x="419100" y="1343025"/>
                </a:lnTo>
                <a:cubicBezTo>
                  <a:pt x="415925" y="1355725"/>
                  <a:pt x="416837" y="1370233"/>
                  <a:pt x="409575" y="1381125"/>
                </a:cubicBezTo>
                <a:cubicBezTo>
                  <a:pt x="403225" y="1390650"/>
                  <a:pt x="392428" y="1399503"/>
                  <a:pt x="381000" y="1400175"/>
                </a:cubicBezTo>
                <a:cubicBezTo>
                  <a:pt x="282745" y="1405955"/>
                  <a:pt x="184150" y="1400175"/>
                  <a:pt x="85725" y="14001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76800" y="3222932"/>
            <a:ext cx="914400" cy="533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Task</a:t>
            </a:r>
            <a:endParaRPr lang="en-US" dirty="0"/>
          </a:p>
        </p:txBody>
      </p:sp>
      <p:sp>
        <p:nvSpPr>
          <p:cNvPr id="16" name="TextBox 15"/>
          <p:cNvSpPr txBox="1"/>
          <p:nvPr/>
        </p:nvSpPr>
        <p:spPr>
          <a:xfrm>
            <a:off x="3339868" y="4288061"/>
            <a:ext cx="621837"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Thread</a:t>
            </a:r>
            <a:endParaRPr lang="en-US" sz="1200" dirty="0"/>
          </a:p>
        </p:txBody>
      </p:sp>
    </p:spTree>
    <p:extLst>
      <p:ext uri="{BB962C8B-B14F-4D97-AF65-F5344CB8AC3E}">
        <p14:creationId xmlns:p14="http://schemas.microsoft.com/office/powerpoint/2010/main" val="2282422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57600" y="21838"/>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Java Thread </a:t>
            </a:r>
            <a:r>
              <a:rPr lang="en-US" sz="1200" dirty="0"/>
              <a:t>Pool</a:t>
            </a:r>
          </a:p>
        </p:txBody>
      </p:sp>
      <p:sp>
        <p:nvSpPr>
          <p:cNvPr id="4" name="Oval 3"/>
          <p:cNvSpPr/>
          <p:nvPr/>
        </p:nvSpPr>
        <p:spPr>
          <a:xfrm>
            <a:off x="5317257" y="721350"/>
            <a:ext cx="3200400" cy="28627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Freeform 4"/>
          <p:cNvSpPr/>
          <p:nvPr/>
        </p:nvSpPr>
        <p:spPr>
          <a:xfrm>
            <a:off x="5840677" y="1607175"/>
            <a:ext cx="343203" cy="1362950"/>
          </a:xfrm>
          <a:custGeom>
            <a:avLst/>
            <a:gdLst>
              <a:gd name="connsiteX0" fmla="*/ 105078 w 343203"/>
              <a:gd name="connsiteY0" fmla="*/ 0 h 1362950"/>
              <a:gd name="connsiteX1" fmla="*/ 66978 w 343203"/>
              <a:gd name="connsiteY1" fmla="*/ 66675 h 1362950"/>
              <a:gd name="connsiteX2" fmla="*/ 9828 w 343203"/>
              <a:gd name="connsiteY2" fmla="*/ 104775 h 1362950"/>
              <a:gd name="connsiteX3" fmla="*/ 303 w 343203"/>
              <a:gd name="connsiteY3" fmla="*/ 142875 h 1362950"/>
              <a:gd name="connsiteX4" fmla="*/ 57453 w 343203"/>
              <a:gd name="connsiteY4" fmla="*/ 257175 h 1362950"/>
              <a:gd name="connsiteX5" fmla="*/ 114603 w 343203"/>
              <a:gd name="connsiteY5" fmla="*/ 295275 h 1362950"/>
              <a:gd name="connsiteX6" fmla="*/ 209853 w 343203"/>
              <a:gd name="connsiteY6" fmla="*/ 304800 h 1362950"/>
              <a:gd name="connsiteX7" fmla="*/ 257478 w 343203"/>
              <a:gd name="connsiteY7" fmla="*/ 342900 h 1362950"/>
              <a:gd name="connsiteX8" fmla="*/ 276528 w 343203"/>
              <a:gd name="connsiteY8" fmla="*/ 400050 h 1362950"/>
              <a:gd name="connsiteX9" fmla="*/ 267003 w 343203"/>
              <a:gd name="connsiteY9" fmla="*/ 495300 h 1362950"/>
              <a:gd name="connsiteX10" fmla="*/ 257478 w 343203"/>
              <a:gd name="connsiteY10" fmla="*/ 533400 h 1362950"/>
              <a:gd name="connsiteX11" fmla="*/ 171753 w 343203"/>
              <a:gd name="connsiteY11" fmla="*/ 600075 h 1362950"/>
              <a:gd name="connsiteX12" fmla="*/ 124128 w 343203"/>
              <a:gd name="connsiteY12" fmla="*/ 609600 h 1362950"/>
              <a:gd name="connsiteX13" fmla="*/ 114603 w 343203"/>
              <a:gd name="connsiteY13" fmla="*/ 638175 h 1362950"/>
              <a:gd name="connsiteX14" fmla="*/ 124128 w 343203"/>
              <a:gd name="connsiteY14" fmla="*/ 704850 h 1362950"/>
              <a:gd name="connsiteX15" fmla="*/ 152703 w 343203"/>
              <a:gd name="connsiteY15" fmla="*/ 733425 h 1362950"/>
              <a:gd name="connsiteX16" fmla="*/ 228903 w 343203"/>
              <a:gd name="connsiteY16" fmla="*/ 762000 h 1362950"/>
              <a:gd name="connsiteX17" fmla="*/ 257478 w 343203"/>
              <a:gd name="connsiteY17" fmla="*/ 771525 h 1362950"/>
              <a:gd name="connsiteX18" fmla="*/ 295578 w 343203"/>
              <a:gd name="connsiteY18" fmla="*/ 781050 h 1362950"/>
              <a:gd name="connsiteX19" fmla="*/ 305103 w 343203"/>
              <a:gd name="connsiteY19" fmla="*/ 809625 h 1362950"/>
              <a:gd name="connsiteX20" fmla="*/ 295578 w 343203"/>
              <a:gd name="connsiteY20" fmla="*/ 876300 h 1362950"/>
              <a:gd name="connsiteX21" fmla="*/ 267003 w 343203"/>
              <a:gd name="connsiteY21" fmla="*/ 904875 h 1362950"/>
              <a:gd name="connsiteX22" fmla="*/ 152703 w 343203"/>
              <a:gd name="connsiteY22" fmla="*/ 923925 h 1362950"/>
              <a:gd name="connsiteX23" fmla="*/ 105078 w 343203"/>
              <a:gd name="connsiteY23" fmla="*/ 952500 h 1362950"/>
              <a:gd name="connsiteX24" fmla="*/ 124128 w 343203"/>
              <a:gd name="connsiteY24" fmla="*/ 1019175 h 1362950"/>
              <a:gd name="connsiteX25" fmla="*/ 133653 w 343203"/>
              <a:gd name="connsiteY25" fmla="*/ 1047750 h 1362950"/>
              <a:gd name="connsiteX26" fmla="*/ 190803 w 343203"/>
              <a:gd name="connsiteY26" fmla="*/ 1114425 h 1362950"/>
              <a:gd name="connsiteX27" fmla="*/ 238428 w 343203"/>
              <a:gd name="connsiteY27" fmla="*/ 1181100 h 1362950"/>
              <a:gd name="connsiteX28" fmla="*/ 286053 w 343203"/>
              <a:gd name="connsiteY28" fmla="*/ 1238250 h 1362950"/>
              <a:gd name="connsiteX29" fmla="*/ 343203 w 343203"/>
              <a:gd name="connsiteY29" fmla="*/ 1257300 h 1362950"/>
              <a:gd name="connsiteX30" fmla="*/ 333678 w 343203"/>
              <a:gd name="connsiteY30" fmla="*/ 1295400 h 1362950"/>
              <a:gd name="connsiteX31" fmla="*/ 276528 w 343203"/>
              <a:gd name="connsiteY31" fmla="*/ 1333500 h 1362950"/>
              <a:gd name="connsiteX32" fmla="*/ 228903 w 343203"/>
              <a:gd name="connsiteY32" fmla="*/ 1352550 h 1362950"/>
              <a:gd name="connsiteX33" fmla="*/ 200328 w 343203"/>
              <a:gd name="connsiteY33" fmla="*/ 1362075 h 1362950"/>
              <a:gd name="connsiteX34" fmla="*/ 152703 w 343203"/>
              <a:gd name="connsiteY34" fmla="*/ 1362075 h 136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3203" h="1362950">
                <a:moveTo>
                  <a:pt x="105078" y="0"/>
                </a:moveTo>
                <a:cubicBezTo>
                  <a:pt x="92378" y="22225"/>
                  <a:pt x="84197" y="47734"/>
                  <a:pt x="66978" y="66675"/>
                </a:cubicBezTo>
                <a:cubicBezTo>
                  <a:pt x="51577" y="83616"/>
                  <a:pt x="9828" y="104775"/>
                  <a:pt x="9828" y="104775"/>
                </a:cubicBezTo>
                <a:cubicBezTo>
                  <a:pt x="6653" y="117475"/>
                  <a:pt x="-1688" y="129936"/>
                  <a:pt x="303" y="142875"/>
                </a:cubicBezTo>
                <a:cubicBezTo>
                  <a:pt x="8723" y="197608"/>
                  <a:pt x="18498" y="226877"/>
                  <a:pt x="57453" y="257175"/>
                </a:cubicBezTo>
                <a:cubicBezTo>
                  <a:pt x="75525" y="271231"/>
                  <a:pt x="91821" y="292997"/>
                  <a:pt x="114603" y="295275"/>
                </a:cubicBezTo>
                <a:lnTo>
                  <a:pt x="209853" y="304800"/>
                </a:lnTo>
                <a:cubicBezTo>
                  <a:pt x="240839" y="315129"/>
                  <a:pt x="242492" y="309182"/>
                  <a:pt x="257478" y="342900"/>
                </a:cubicBezTo>
                <a:cubicBezTo>
                  <a:pt x="265633" y="361250"/>
                  <a:pt x="276528" y="400050"/>
                  <a:pt x="276528" y="400050"/>
                </a:cubicBezTo>
                <a:cubicBezTo>
                  <a:pt x="273353" y="431800"/>
                  <a:pt x="271516" y="463712"/>
                  <a:pt x="267003" y="495300"/>
                </a:cubicBezTo>
                <a:cubicBezTo>
                  <a:pt x="265152" y="508259"/>
                  <a:pt x="264985" y="522676"/>
                  <a:pt x="257478" y="533400"/>
                </a:cubicBezTo>
                <a:cubicBezTo>
                  <a:pt x="226862" y="577136"/>
                  <a:pt x="213352" y="589675"/>
                  <a:pt x="171753" y="600075"/>
                </a:cubicBezTo>
                <a:cubicBezTo>
                  <a:pt x="156047" y="604002"/>
                  <a:pt x="140003" y="606425"/>
                  <a:pt x="124128" y="609600"/>
                </a:cubicBezTo>
                <a:cubicBezTo>
                  <a:pt x="120953" y="619125"/>
                  <a:pt x="114603" y="628135"/>
                  <a:pt x="114603" y="638175"/>
                </a:cubicBezTo>
                <a:cubicBezTo>
                  <a:pt x="114603" y="660626"/>
                  <a:pt x="115790" y="684005"/>
                  <a:pt x="124128" y="704850"/>
                </a:cubicBezTo>
                <a:cubicBezTo>
                  <a:pt x="129131" y="717357"/>
                  <a:pt x="142355" y="724801"/>
                  <a:pt x="152703" y="733425"/>
                </a:cubicBezTo>
                <a:cubicBezTo>
                  <a:pt x="186302" y="761424"/>
                  <a:pt x="181997" y="750274"/>
                  <a:pt x="228903" y="762000"/>
                </a:cubicBezTo>
                <a:cubicBezTo>
                  <a:pt x="238643" y="764435"/>
                  <a:pt x="247824" y="768767"/>
                  <a:pt x="257478" y="771525"/>
                </a:cubicBezTo>
                <a:cubicBezTo>
                  <a:pt x="270065" y="775121"/>
                  <a:pt x="282878" y="777875"/>
                  <a:pt x="295578" y="781050"/>
                </a:cubicBezTo>
                <a:cubicBezTo>
                  <a:pt x="298753" y="790575"/>
                  <a:pt x="305103" y="799585"/>
                  <a:pt x="305103" y="809625"/>
                </a:cubicBezTo>
                <a:cubicBezTo>
                  <a:pt x="305103" y="832076"/>
                  <a:pt x="303916" y="855455"/>
                  <a:pt x="295578" y="876300"/>
                </a:cubicBezTo>
                <a:cubicBezTo>
                  <a:pt x="290575" y="888807"/>
                  <a:pt x="278699" y="898192"/>
                  <a:pt x="267003" y="904875"/>
                </a:cubicBezTo>
                <a:cubicBezTo>
                  <a:pt x="249382" y="914944"/>
                  <a:pt x="153290" y="923852"/>
                  <a:pt x="152703" y="923925"/>
                </a:cubicBezTo>
                <a:cubicBezTo>
                  <a:pt x="136828" y="933450"/>
                  <a:pt x="110398" y="934768"/>
                  <a:pt x="105078" y="952500"/>
                </a:cubicBezTo>
                <a:cubicBezTo>
                  <a:pt x="98436" y="974640"/>
                  <a:pt x="117486" y="997035"/>
                  <a:pt x="124128" y="1019175"/>
                </a:cubicBezTo>
                <a:cubicBezTo>
                  <a:pt x="127013" y="1028792"/>
                  <a:pt x="129163" y="1038770"/>
                  <a:pt x="133653" y="1047750"/>
                </a:cubicBezTo>
                <a:cubicBezTo>
                  <a:pt x="148159" y="1076763"/>
                  <a:pt x="167368" y="1090990"/>
                  <a:pt x="190803" y="1114425"/>
                </a:cubicBezTo>
                <a:cubicBezTo>
                  <a:pt x="228311" y="1208194"/>
                  <a:pt x="186115" y="1128787"/>
                  <a:pt x="238428" y="1181100"/>
                </a:cubicBezTo>
                <a:cubicBezTo>
                  <a:pt x="263624" y="1206296"/>
                  <a:pt x="250944" y="1218745"/>
                  <a:pt x="286053" y="1238250"/>
                </a:cubicBezTo>
                <a:cubicBezTo>
                  <a:pt x="303606" y="1248002"/>
                  <a:pt x="324153" y="1250950"/>
                  <a:pt x="343203" y="1257300"/>
                </a:cubicBezTo>
                <a:cubicBezTo>
                  <a:pt x="340028" y="1270000"/>
                  <a:pt x="340173" y="1284034"/>
                  <a:pt x="333678" y="1295400"/>
                </a:cubicBezTo>
                <a:cubicBezTo>
                  <a:pt x="315781" y="1326720"/>
                  <a:pt x="304632" y="1322961"/>
                  <a:pt x="276528" y="1333500"/>
                </a:cubicBezTo>
                <a:cubicBezTo>
                  <a:pt x="260519" y="1339503"/>
                  <a:pt x="244912" y="1346547"/>
                  <a:pt x="228903" y="1352550"/>
                </a:cubicBezTo>
                <a:cubicBezTo>
                  <a:pt x="219502" y="1356075"/>
                  <a:pt x="210291" y="1360830"/>
                  <a:pt x="200328" y="1362075"/>
                </a:cubicBezTo>
                <a:cubicBezTo>
                  <a:pt x="184576" y="1364044"/>
                  <a:pt x="168578" y="1362075"/>
                  <a:pt x="152703" y="13620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6745855" y="1607175"/>
            <a:ext cx="343203" cy="1362950"/>
          </a:xfrm>
          <a:custGeom>
            <a:avLst/>
            <a:gdLst>
              <a:gd name="connsiteX0" fmla="*/ 105078 w 343203"/>
              <a:gd name="connsiteY0" fmla="*/ 0 h 1362950"/>
              <a:gd name="connsiteX1" fmla="*/ 66978 w 343203"/>
              <a:gd name="connsiteY1" fmla="*/ 66675 h 1362950"/>
              <a:gd name="connsiteX2" fmla="*/ 9828 w 343203"/>
              <a:gd name="connsiteY2" fmla="*/ 104775 h 1362950"/>
              <a:gd name="connsiteX3" fmla="*/ 303 w 343203"/>
              <a:gd name="connsiteY3" fmla="*/ 142875 h 1362950"/>
              <a:gd name="connsiteX4" fmla="*/ 57453 w 343203"/>
              <a:gd name="connsiteY4" fmla="*/ 257175 h 1362950"/>
              <a:gd name="connsiteX5" fmla="*/ 114603 w 343203"/>
              <a:gd name="connsiteY5" fmla="*/ 295275 h 1362950"/>
              <a:gd name="connsiteX6" fmla="*/ 209853 w 343203"/>
              <a:gd name="connsiteY6" fmla="*/ 304800 h 1362950"/>
              <a:gd name="connsiteX7" fmla="*/ 257478 w 343203"/>
              <a:gd name="connsiteY7" fmla="*/ 342900 h 1362950"/>
              <a:gd name="connsiteX8" fmla="*/ 276528 w 343203"/>
              <a:gd name="connsiteY8" fmla="*/ 400050 h 1362950"/>
              <a:gd name="connsiteX9" fmla="*/ 267003 w 343203"/>
              <a:gd name="connsiteY9" fmla="*/ 495300 h 1362950"/>
              <a:gd name="connsiteX10" fmla="*/ 257478 w 343203"/>
              <a:gd name="connsiteY10" fmla="*/ 533400 h 1362950"/>
              <a:gd name="connsiteX11" fmla="*/ 171753 w 343203"/>
              <a:gd name="connsiteY11" fmla="*/ 600075 h 1362950"/>
              <a:gd name="connsiteX12" fmla="*/ 124128 w 343203"/>
              <a:gd name="connsiteY12" fmla="*/ 609600 h 1362950"/>
              <a:gd name="connsiteX13" fmla="*/ 114603 w 343203"/>
              <a:gd name="connsiteY13" fmla="*/ 638175 h 1362950"/>
              <a:gd name="connsiteX14" fmla="*/ 124128 w 343203"/>
              <a:gd name="connsiteY14" fmla="*/ 704850 h 1362950"/>
              <a:gd name="connsiteX15" fmla="*/ 152703 w 343203"/>
              <a:gd name="connsiteY15" fmla="*/ 733425 h 1362950"/>
              <a:gd name="connsiteX16" fmla="*/ 228903 w 343203"/>
              <a:gd name="connsiteY16" fmla="*/ 762000 h 1362950"/>
              <a:gd name="connsiteX17" fmla="*/ 257478 w 343203"/>
              <a:gd name="connsiteY17" fmla="*/ 771525 h 1362950"/>
              <a:gd name="connsiteX18" fmla="*/ 295578 w 343203"/>
              <a:gd name="connsiteY18" fmla="*/ 781050 h 1362950"/>
              <a:gd name="connsiteX19" fmla="*/ 305103 w 343203"/>
              <a:gd name="connsiteY19" fmla="*/ 809625 h 1362950"/>
              <a:gd name="connsiteX20" fmla="*/ 295578 w 343203"/>
              <a:gd name="connsiteY20" fmla="*/ 876300 h 1362950"/>
              <a:gd name="connsiteX21" fmla="*/ 267003 w 343203"/>
              <a:gd name="connsiteY21" fmla="*/ 904875 h 1362950"/>
              <a:gd name="connsiteX22" fmla="*/ 152703 w 343203"/>
              <a:gd name="connsiteY22" fmla="*/ 923925 h 1362950"/>
              <a:gd name="connsiteX23" fmla="*/ 105078 w 343203"/>
              <a:gd name="connsiteY23" fmla="*/ 952500 h 1362950"/>
              <a:gd name="connsiteX24" fmla="*/ 124128 w 343203"/>
              <a:gd name="connsiteY24" fmla="*/ 1019175 h 1362950"/>
              <a:gd name="connsiteX25" fmla="*/ 133653 w 343203"/>
              <a:gd name="connsiteY25" fmla="*/ 1047750 h 1362950"/>
              <a:gd name="connsiteX26" fmla="*/ 190803 w 343203"/>
              <a:gd name="connsiteY26" fmla="*/ 1114425 h 1362950"/>
              <a:gd name="connsiteX27" fmla="*/ 238428 w 343203"/>
              <a:gd name="connsiteY27" fmla="*/ 1181100 h 1362950"/>
              <a:gd name="connsiteX28" fmla="*/ 286053 w 343203"/>
              <a:gd name="connsiteY28" fmla="*/ 1238250 h 1362950"/>
              <a:gd name="connsiteX29" fmla="*/ 343203 w 343203"/>
              <a:gd name="connsiteY29" fmla="*/ 1257300 h 1362950"/>
              <a:gd name="connsiteX30" fmla="*/ 333678 w 343203"/>
              <a:gd name="connsiteY30" fmla="*/ 1295400 h 1362950"/>
              <a:gd name="connsiteX31" fmla="*/ 276528 w 343203"/>
              <a:gd name="connsiteY31" fmla="*/ 1333500 h 1362950"/>
              <a:gd name="connsiteX32" fmla="*/ 228903 w 343203"/>
              <a:gd name="connsiteY32" fmla="*/ 1352550 h 1362950"/>
              <a:gd name="connsiteX33" fmla="*/ 200328 w 343203"/>
              <a:gd name="connsiteY33" fmla="*/ 1362075 h 1362950"/>
              <a:gd name="connsiteX34" fmla="*/ 152703 w 343203"/>
              <a:gd name="connsiteY34" fmla="*/ 1362075 h 136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3203" h="1362950">
                <a:moveTo>
                  <a:pt x="105078" y="0"/>
                </a:moveTo>
                <a:cubicBezTo>
                  <a:pt x="92378" y="22225"/>
                  <a:pt x="84197" y="47734"/>
                  <a:pt x="66978" y="66675"/>
                </a:cubicBezTo>
                <a:cubicBezTo>
                  <a:pt x="51577" y="83616"/>
                  <a:pt x="9828" y="104775"/>
                  <a:pt x="9828" y="104775"/>
                </a:cubicBezTo>
                <a:cubicBezTo>
                  <a:pt x="6653" y="117475"/>
                  <a:pt x="-1688" y="129936"/>
                  <a:pt x="303" y="142875"/>
                </a:cubicBezTo>
                <a:cubicBezTo>
                  <a:pt x="8723" y="197608"/>
                  <a:pt x="18498" y="226877"/>
                  <a:pt x="57453" y="257175"/>
                </a:cubicBezTo>
                <a:cubicBezTo>
                  <a:pt x="75525" y="271231"/>
                  <a:pt x="91821" y="292997"/>
                  <a:pt x="114603" y="295275"/>
                </a:cubicBezTo>
                <a:lnTo>
                  <a:pt x="209853" y="304800"/>
                </a:lnTo>
                <a:cubicBezTo>
                  <a:pt x="240839" y="315129"/>
                  <a:pt x="242492" y="309182"/>
                  <a:pt x="257478" y="342900"/>
                </a:cubicBezTo>
                <a:cubicBezTo>
                  <a:pt x="265633" y="361250"/>
                  <a:pt x="276528" y="400050"/>
                  <a:pt x="276528" y="400050"/>
                </a:cubicBezTo>
                <a:cubicBezTo>
                  <a:pt x="273353" y="431800"/>
                  <a:pt x="271516" y="463712"/>
                  <a:pt x="267003" y="495300"/>
                </a:cubicBezTo>
                <a:cubicBezTo>
                  <a:pt x="265152" y="508259"/>
                  <a:pt x="264985" y="522676"/>
                  <a:pt x="257478" y="533400"/>
                </a:cubicBezTo>
                <a:cubicBezTo>
                  <a:pt x="226862" y="577136"/>
                  <a:pt x="213352" y="589675"/>
                  <a:pt x="171753" y="600075"/>
                </a:cubicBezTo>
                <a:cubicBezTo>
                  <a:pt x="156047" y="604002"/>
                  <a:pt x="140003" y="606425"/>
                  <a:pt x="124128" y="609600"/>
                </a:cubicBezTo>
                <a:cubicBezTo>
                  <a:pt x="120953" y="619125"/>
                  <a:pt x="114603" y="628135"/>
                  <a:pt x="114603" y="638175"/>
                </a:cubicBezTo>
                <a:cubicBezTo>
                  <a:pt x="114603" y="660626"/>
                  <a:pt x="115790" y="684005"/>
                  <a:pt x="124128" y="704850"/>
                </a:cubicBezTo>
                <a:cubicBezTo>
                  <a:pt x="129131" y="717357"/>
                  <a:pt x="142355" y="724801"/>
                  <a:pt x="152703" y="733425"/>
                </a:cubicBezTo>
                <a:cubicBezTo>
                  <a:pt x="186302" y="761424"/>
                  <a:pt x="181997" y="750274"/>
                  <a:pt x="228903" y="762000"/>
                </a:cubicBezTo>
                <a:cubicBezTo>
                  <a:pt x="238643" y="764435"/>
                  <a:pt x="247824" y="768767"/>
                  <a:pt x="257478" y="771525"/>
                </a:cubicBezTo>
                <a:cubicBezTo>
                  <a:pt x="270065" y="775121"/>
                  <a:pt x="282878" y="777875"/>
                  <a:pt x="295578" y="781050"/>
                </a:cubicBezTo>
                <a:cubicBezTo>
                  <a:pt x="298753" y="790575"/>
                  <a:pt x="305103" y="799585"/>
                  <a:pt x="305103" y="809625"/>
                </a:cubicBezTo>
                <a:cubicBezTo>
                  <a:pt x="305103" y="832076"/>
                  <a:pt x="303916" y="855455"/>
                  <a:pt x="295578" y="876300"/>
                </a:cubicBezTo>
                <a:cubicBezTo>
                  <a:pt x="290575" y="888807"/>
                  <a:pt x="278699" y="898192"/>
                  <a:pt x="267003" y="904875"/>
                </a:cubicBezTo>
                <a:cubicBezTo>
                  <a:pt x="249382" y="914944"/>
                  <a:pt x="153290" y="923852"/>
                  <a:pt x="152703" y="923925"/>
                </a:cubicBezTo>
                <a:cubicBezTo>
                  <a:pt x="136828" y="933450"/>
                  <a:pt x="110398" y="934768"/>
                  <a:pt x="105078" y="952500"/>
                </a:cubicBezTo>
                <a:cubicBezTo>
                  <a:pt x="98436" y="974640"/>
                  <a:pt x="117486" y="997035"/>
                  <a:pt x="124128" y="1019175"/>
                </a:cubicBezTo>
                <a:cubicBezTo>
                  <a:pt x="127013" y="1028792"/>
                  <a:pt x="129163" y="1038770"/>
                  <a:pt x="133653" y="1047750"/>
                </a:cubicBezTo>
                <a:cubicBezTo>
                  <a:pt x="148159" y="1076763"/>
                  <a:pt x="167368" y="1090990"/>
                  <a:pt x="190803" y="1114425"/>
                </a:cubicBezTo>
                <a:cubicBezTo>
                  <a:pt x="228311" y="1208194"/>
                  <a:pt x="186115" y="1128787"/>
                  <a:pt x="238428" y="1181100"/>
                </a:cubicBezTo>
                <a:cubicBezTo>
                  <a:pt x="263624" y="1206296"/>
                  <a:pt x="250944" y="1218745"/>
                  <a:pt x="286053" y="1238250"/>
                </a:cubicBezTo>
                <a:cubicBezTo>
                  <a:pt x="303606" y="1248002"/>
                  <a:pt x="324153" y="1250950"/>
                  <a:pt x="343203" y="1257300"/>
                </a:cubicBezTo>
                <a:cubicBezTo>
                  <a:pt x="340028" y="1270000"/>
                  <a:pt x="340173" y="1284034"/>
                  <a:pt x="333678" y="1295400"/>
                </a:cubicBezTo>
                <a:cubicBezTo>
                  <a:pt x="315781" y="1326720"/>
                  <a:pt x="304632" y="1322961"/>
                  <a:pt x="276528" y="1333500"/>
                </a:cubicBezTo>
                <a:cubicBezTo>
                  <a:pt x="260519" y="1339503"/>
                  <a:pt x="244912" y="1346547"/>
                  <a:pt x="228903" y="1352550"/>
                </a:cubicBezTo>
                <a:cubicBezTo>
                  <a:pt x="219502" y="1356075"/>
                  <a:pt x="210291" y="1360830"/>
                  <a:pt x="200328" y="1362075"/>
                </a:cubicBezTo>
                <a:cubicBezTo>
                  <a:pt x="184576" y="1364044"/>
                  <a:pt x="168578" y="1362075"/>
                  <a:pt x="152703" y="13620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8"/>
          <p:cNvSpPr/>
          <p:nvPr/>
        </p:nvSpPr>
        <p:spPr>
          <a:xfrm>
            <a:off x="7603257" y="1607175"/>
            <a:ext cx="343203" cy="1362950"/>
          </a:xfrm>
          <a:custGeom>
            <a:avLst/>
            <a:gdLst>
              <a:gd name="connsiteX0" fmla="*/ 105078 w 343203"/>
              <a:gd name="connsiteY0" fmla="*/ 0 h 1362950"/>
              <a:gd name="connsiteX1" fmla="*/ 66978 w 343203"/>
              <a:gd name="connsiteY1" fmla="*/ 66675 h 1362950"/>
              <a:gd name="connsiteX2" fmla="*/ 9828 w 343203"/>
              <a:gd name="connsiteY2" fmla="*/ 104775 h 1362950"/>
              <a:gd name="connsiteX3" fmla="*/ 303 w 343203"/>
              <a:gd name="connsiteY3" fmla="*/ 142875 h 1362950"/>
              <a:gd name="connsiteX4" fmla="*/ 57453 w 343203"/>
              <a:gd name="connsiteY4" fmla="*/ 257175 h 1362950"/>
              <a:gd name="connsiteX5" fmla="*/ 114603 w 343203"/>
              <a:gd name="connsiteY5" fmla="*/ 295275 h 1362950"/>
              <a:gd name="connsiteX6" fmla="*/ 209853 w 343203"/>
              <a:gd name="connsiteY6" fmla="*/ 304800 h 1362950"/>
              <a:gd name="connsiteX7" fmla="*/ 257478 w 343203"/>
              <a:gd name="connsiteY7" fmla="*/ 342900 h 1362950"/>
              <a:gd name="connsiteX8" fmla="*/ 276528 w 343203"/>
              <a:gd name="connsiteY8" fmla="*/ 400050 h 1362950"/>
              <a:gd name="connsiteX9" fmla="*/ 267003 w 343203"/>
              <a:gd name="connsiteY9" fmla="*/ 495300 h 1362950"/>
              <a:gd name="connsiteX10" fmla="*/ 257478 w 343203"/>
              <a:gd name="connsiteY10" fmla="*/ 533400 h 1362950"/>
              <a:gd name="connsiteX11" fmla="*/ 171753 w 343203"/>
              <a:gd name="connsiteY11" fmla="*/ 600075 h 1362950"/>
              <a:gd name="connsiteX12" fmla="*/ 124128 w 343203"/>
              <a:gd name="connsiteY12" fmla="*/ 609600 h 1362950"/>
              <a:gd name="connsiteX13" fmla="*/ 114603 w 343203"/>
              <a:gd name="connsiteY13" fmla="*/ 638175 h 1362950"/>
              <a:gd name="connsiteX14" fmla="*/ 124128 w 343203"/>
              <a:gd name="connsiteY14" fmla="*/ 704850 h 1362950"/>
              <a:gd name="connsiteX15" fmla="*/ 152703 w 343203"/>
              <a:gd name="connsiteY15" fmla="*/ 733425 h 1362950"/>
              <a:gd name="connsiteX16" fmla="*/ 228903 w 343203"/>
              <a:gd name="connsiteY16" fmla="*/ 762000 h 1362950"/>
              <a:gd name="connsiteX17" fmla="*/ 257478 w 343203"/>
              <a:gd name="connsiteY17" fmla="*/ 771525 h 1362950"/>
              <a:gd name="connsiteX18" fmla="*/ 295578 w 343203"/>
              <a:gd name="connsiteY18" fmla="*/ 781050 h 1362950"/>
              <a:gd name="connsiteX19" fmla="*/ 305103 w 343203"/>
              <a:gd name="connsiteY19" fmla="*/ 809625 h 1362950"/>
              <a:gd name="connsiteX20" fmla="*/ 295578 w 343203"/>
              <a:gd name="connsiteY20" fmla="*/ 876300 h 1362950"/>
              <a:gd name="connsiteX21" fmla="*/ 267003 w 343203"/>
              <a:gd name="connsiteY21" fmla="*/ 904875 h 1362950"/>
              <a:gd name="connsiteX22" fmla="*/ 152703 w 343203"/>
              <a:gd name="connsiteY22" fmla="*/ 923925 h 1362950"/>
              <a:gd name="connsiteX23" fmla="*/ 105078 w 343203"/>
              <a:gd name="connsiteY23" fmla="*/ 952500 h 1362950"/>
              <a:gd name="connsiteX24" fmla="*/ 124128 w 343203"/>
              <a:gd name="connsiteY24" fmla="*/ 1019175 h 1362950"/>
              <a:gd name="connsiteX25" fmla="*/ 133653 w 343203"/>
              <a:gd name="connsiteY25" fmla="*/ 1047750 h 1362950"/>
              <a:gd name="connsiteX26" fmla="*/ 190803 w 343203"/>
              <a:gd name="connsiteY26" fmla="*/ 1114425 h 1362950"/>
              <a:gd name="connsiteX27" fmla="*/ 238428 w 343203"/>
              <a:gd name="connsiteY27" fmla="*/ 1181100 h 1362950"/>
              <a:gd name="connsiteX28" fmla="*/ 286053 w 343203"/>
              <a:gd name="connsiteY28" fmla="*/ 1238250 h 1362950"/>
              <a:gd name="connsiteX29" fmla="*/ 343203 w 343203"/>
              <a:gd name="connsiteY29" fmla="*/ 1257300 h 1362950"/>
              <a:gd name="connsiteX30" fmla="*/ 333678 w 343203"/>
              <a:gd name="connsiteY30" fmla="*/ 1295400 h 1362950"/>
              <a:gd name="connsiteX31" fmla="*/ 276528 w 343203"/>
              <a:gd name="connsiteY31" fmla="*/ 1333500 h 1362950"/>
              <a:gd name="connsiteX32" fmla="*/ 228903 w 343203"/>
              <a:gd name="connsiteY32" fmla="*/ 1352550 h 1362950"/>
              <a:gd name="connsiteX33" fmla="*/ 200328 w 343203"/>
              <a:gd name="connsiteY33" fmla="*/ 1362075 h 1362950"/>
              <a:gd name="connsiteX34" fmla="*/ 152703 w 343203"/>
              <a:gd name="connsiteY34" fmla="*/ 1362075 h 136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3203" h="1362950">
                <a:moveTo>
                  <a:pt x="105078" y="0"/>
                </a:moveTo>
                <a:cubicBezTo>
                  <a:pt x="92378" y="22225"/>
                  <a:pt x="84197" y="47734"/>
                  <a:pt x="66978" y="66675"/>
                </a:cubicBezTo>
                <a:cubicBezTo>
                  <a:pt x="51577" y="83616"/>
                  <a:pt x="9828" y="104775"/>
                  <a:pt x="9828" y="104775"/>
                </a:cubicBezTo>
                <a:cubicBezTo>
                  <a:pt x="6653" y="117475"/>
                  <a:pt x="-1688" y="129936"/>
                  <a:pt x="303" y="142875"/>
                </a:cubicBezTo>
                <a:cubicBezTo>
                  <a:pt x="8723" y="197608"/>
                  <a:pt x="18498" y="226877"/>
                  <a:pt x="57453" y="257175"/>
                </a:cubicBezTo>
                <a:cubicBezTo>
                  <a:pt x="75525" y="271231"/>
                  <a:pt x="91821" y="292997"/>
                  <a:pt x="114603" y="295275"/>
                </a:cubicBezTo>
                <a:lnTo>
                  <a:pt x="209853" y="304800"/>
                </a:lnTo>
                <a:cubicBezTo>
                  <a:pt x="240839" y="315129"/>
                  <a:pt x="242492" y="309182"/>
                  <a:pt x="257478" y="342900"/>
                </a:cubicBezTo>
                <a:cubicBezTo>
                  <a:pt x="265633" y="361250"/>
                  <a:pt x="276528" y="400050"/>
                  <a:pt x="276528" y="400050"/>
                </a:cubicBezTo>
                <a:cubicBezTo>
                  <a:pt x="273353" y="431800"/>
                  <a:pt x="271516" y="463712"/>
                  <a:pt x="267003" y="495300"/>
                </a:cubicBezTo>
                <a:cubicBezTo>
                  <a:pt x="265152" y="508259"/>
                  <a:pt x="264985" y="522676"/>
                  <a:pt x="257478" y="533400"/>
                </a:cubicBezTo>
                <a:cubicBezTo>
                  <a:pt x="226862" y="577136"/>
                  <a:pt x="213352" y="589675"/>
                  <a:pt x="171753" y="600075"/>
                </a:cubicBezTo>
                <a:cubicBezTo>
                  <a:pt x="156047" y="604002"/>
                  <a:pt x="140003" y="606425"/>
                  <a:pt x="124128" y="609600"/>
                </a:cubicBezTo>
                <a:cubicBezTo>
                  <a:pt x="120953" y="619125"/>
                  <a:pt x="114603" y="628135"/>
                  <a:pt x="114603" y="638175"/>
                </a:cubicBezTo>
                <a:cubicBezTo>
                  <a:pt x="114603" y="660626"/>
                  <a:pt x="115790" y="684005"/>
                  <a:pt x="124128" y="704850"/>
                </a:cubicBezTo>
                <a:cubicBezTo>
                  <a:pt x="129131" y="717357"/>
                  <a:pt x="142355" y="724801"/>
                  <a:pt x="152703" y="733425"/>
                </a:cubicBezTo>
                <a:cubicBezTo>
                  <a:pt x="186302" y="761424"/>
                  <a:pt x="181997" y="750274"/>
                  <a:pt x="228903" y="762000"/>
                </a:cubicBezTo>
                <a:cubicBezTo>
                  <a:pt x="238643" y="764435"/>
                  <a:pt x="247824" y="768767"/>
                  <a:pt x="257478" y="771525"/>
                </a:cubicBezTo>
                <a:cubicBezTo>
                  <a:pt x="270065" y="775121"/>
                  <a:pt x="282878" y="777875"/>
                  <a:pt x="295578" y="781050"/>
                </a:cubicBezTo>
                <a:cubicBezTo>
                  <a:pt x="298753" y="790575"/>
                  <a:pt x="305103" y="799585"/>
                  <a:pt x="305103" y="809625"/>
                </a:cubicBezTo>
                <a:cubicBezTo>
                  <a:pt x="305103" y="832076"/>
                  <a:pt x="303916" y="855455"/>
                  <a:pt x="295578" y="876300"/>
                </a:cubicBezTo>
                <a:cubicBezTo>
                  <a:pt x="290575" y="888807"/>
                  <a:pt x="278699" y="898192"/>
                  <a:pt x="267003" y="904875"/>
                </a:cubicBezTo>
                <a:cubicBezTo>
                  <a:pt x="249382" y="914944"/>
                  <a:pt x="153290" y="923852"/>
                  <a:pt x="152703" y="923925"/>
                </a:cubicBezTo>
                <a:cubicBezTo>
                  <a:pt x="136828" y="933450"/>
                  <a:pt x="110398" y="934768"/>
                  <a:pt x="105078" y="952500"/>
                </a:cubicBezTo>
                <a:cubicBezTo>
                  <a:pt x="98436" y="974640"/>
                  <a:pt x="117486" y="997035"/>
                  <a:pt x="124128" y="1019175"/>
                </a:cubicBezTo>
                <a:cubicBezTo>
                  <a:pt x="127013" y="1028792"/>
                  <a:pt x="129163" y="1038770"/>
                  <a:pt x="133653" y="1047750"/>
                </a:cubicBezTo>
                <a:cubicBezTo>
                  <a:pt x="148159" y="1076763"/>
                  <a:pt x="167368" y="1090990"/>
                  <a:pt x="190803" y="1114425"/>
                </a:cubicBezTo>
                <a:cubicBezTo>
                  <a:pt x="228311" y="1208194"/>
                  <a:pt x="186115" y="1128787"/>
                  <a:pt x="238428" y="1181100"/>
                </a:cubicBezTo>
                <a:cubicBezTo>
                  <a:pt x="263624" y="1206296"/>
                  <a:pt x="250944" y="1218745"/>
                  <a:pt x="286053" y="1238250"/>
                </a:cubicBezTo>
                <a:cubicBezTo>
                  <a:pt x="303606" y="1248002"/>
                  <a:pt x="324153" y="1250950"/>
                  <a:pt x="343203" y="1257300"/>
                </a:cubicBezTo>
                <a:cubicBezTo>
                  <a:pt x="340028" y="1270000"/>
                  <a:pt x="340173" y="1284034"/>
                  <a:pt x="333678" y="1295400"/>
                </a:cubicBezTo>
                <a:cubicBezTo>
                  <a:pt x="315781" y="1326720"/>
                  <a:pt x="304632" y="1322961"/>
                  <a:pt x="276528" y="1333500"/>
                </a:cubicBezTo>
                <a:cubicBezTo>
                  <a:pt x="260519" y="1339503"/>
                  <a:pt x="244912" y="1346547"/>
                  <a:pt x="228903" y="1352550"/>
                </a:cubicBezTo>
                <a:cubicBezTo>
                  <a:pt x="219502" y="1356075"/>
                  <a:pt x="210291" y="1360830"/>
                  <a:pt x="200328" y="1362075"/>
                </a:cubicBezTo>
                <a:cubicBezTo>
                  <a:pt x="184576" y="1364044"/>
                  <a:pt x="168578" y="1362075"/>
                  <a:pt x="152703" y="13620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5845326" y="1345725"/>
            <a:ext cx="338554"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T1</a:t>
            </a:r>
            <a:endParaRPr lang="en-US" sz="1200" dirty="0"/>
          </a:p>
        </p:txBody>
      </p:sp>
      <p:sp>
        <p:nvSpPr>
          <p:cNvPr id="11" name="TextBox 10"/>
          <p:cNvSpPr txBox="1"/>
          <p:nvPr/>
        </p:nvSpPr>
        <p:spPr>
          <a:xfrm>
            <a:off x="6605305" y="1301601"/>
            <a:ext cx="338554"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T2</a:t>
            </a:r>
            <a:endParaRPr lang="en-US" sz="1200" dirty="0"/>
          </a:p>
        </p:txBody>
      </p:sp>
      <p:sp>
        <p:nvSpPr>
          <p:cNvPr id="12" name="TextBox 11"/>
          <p:cNvSpPr txBox="1"/>
          <p:nvPr/>
        </p:nvSpPr>
        <p:spPr>
          <a:xfrm>
            <a:off x="7527057" y="1345724"/>
            <a:ext cx="338554"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T3</a:t>
            </a:r>
            <a:endParaRPr lang="en-US" sz="1200" dirty="0"/>
          </a:p>
        </p:txBody>
      </p:sp>
      <p:sp>
        <p:nvSpPr>
          <p:cNvPr id="10" name="Rounded Rectangular Callout 9"/>
          <p:cNvSpPr/>
          <p:nvPr/>
        </p:nvSpPr>
        <p:spPr>
          <a:xfrm>
            <a:off x="433105" y="690571"/>
            <a:ext cx="4514850" cy="2019729"/>
          </a:xfrm>
          <a:prstGeom prst="wedgeRoundRectCallout">
            <a:avLst>
              <a:gd name="adj1" fmla="val 86534"/>
              <a:gd name="adj2" fmla="val -49445"/>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In Java, thread pool represent a group of worker threads that are waiting for the tasks/job and also reused many times</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In thread pool, instead of creating a new thread for every task, a group of fixed size threads are created</a:t>
            </a:r>
            <a:r>
              <a:rPr lang="en-US" sz="1200" dirty="0" smtClean="0"/>
              <a:t>.</a:t>
            </a:r>
            <a:br>
              <a:rPr lang="en-US" sz="1200" dirty="0" smtClean="0"/>
            </a:br>
            <a:endParaRPr lang="en-US" sz="1200" dirty="0" smtClean="0"/>
          </a:p>
          <a:p>
            <a:pPr marL="171450" indent="-171450">
              <a:buFont typeface="Wingdings" pitchFamily="2" charset="2"/>
              <a:buChar char="ü"/>
            </a:pPr>
            <a:r>
              <a:rPr lang="en-US" sz="1200" dirty="0" smtClean="0"/>
              <a:t>Whenever </a:t>
            </a:r>
            <a:r>
              <a:rPr lang="en-US" sz="1200" dirty="0"/>
              <a:t>a new task comes, task can be passed to a thread pool and thread pool pulled out any idle thread and assigned to it. After completion of the job, thread is contained in the thread pool again.</a:t>
            </a:r>
            <a:endParaRPr lang="en-US" sz="1200" dirty="0"/>
          </a:p>
        </p:txBody>
      </p:sp>
      <p:sp>
        <p:nvSpPr>
          <p:cNvPr id="13" name="TextBox 12"/>
          <p:cNvSpPr txBox="1"/>
          <p:nvPr/>
        </p:nvSpPr>
        <p:spPr>
          <a:xfrm>
            <a:off x="6407980" y="552072"/>
            <a:ext cx="932948" cy="27699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200" dirty="0" smtClean="0"/>
              <a:t>Thread Pool</a:t>
            </a:r>
            <a:endParaRPr lang="en-US" sz="1200" dirty="0"/>
          </a:p>
        </p:txBody>
      </p:sp>
      <p:sp>
        <p:nvSpPr>
          <p:cNvPr id="2" name="TextBox 1"/>
          <p:cNvSpPr txBox="1"/>
          <p:nvPr/>
        </p:nvSpPr>
        <p:spPr>
          <a:xfrm>
            <a:off x="6425370" y="3010724"/>
            <a:ext cx="1177887"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Worker Threads</a:t>
            </a:r>
            <a:endParaRPr lang="en-US" sz="1200" dirty="0"/>
          </a:p>
        </p:txBody>
      </p:sp>
      <p:sp>
        <p:nvSpPr>
          <p:cNvPr id="14" name="Rounded Rectangle 13"/>
          <p:cNvSpPr/>
          <p:nvPr/>
        </p:nvSpPr>
        <p:spPr>
          <a:xfrm>
            <a:off x="609600" y="3733800"/>
            <a:ext cx="36576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228600" indent="-228600">
              <a:buFont typeface="+mj-lt"/>
              <a:buAutoNum type="arabicPeriod"/>
            </a:pPr>
            <a:endParaRPr lang="en-US" sz="1200" dirty="0" smtClean="0"/>
          </a:p>
          <a:p>
            <a:pPr marL="228600" indent="-228600">
              <a:buFont typeface="+mj-lt"/>
              <a:buAutoNum type="arabicPeriod"/>
            </a:pPr>
            <a:r>
              <a:rPr lang="en-US" sz="1200" dirty="0" smtClean="0"/>
              <a:t>Get </a:t>
            </a:r>
            <a:r>
              <a:rPr lang="en-US" sz="1200" dirty="0"/>
              <a:t>a new task to execute</a:t>
            </a:r>
          </a:p>
          <a:p>
            <a:pPr marL="228600" indent="-228600">
              <a:buFont typeface="+mj-lt"/>
              <a:buAutoNum type="arabicPeriod"/>
            </a:pPr>
            <a:r>
              <a:rPr lang="en-US" sz="1200" dirty="0"/>
              <a:t>Execute the task</a:t>
            </a:r>
          </a:p>
          <a:p>
            <a:pPr marL="228600" indent="-228600">
              <a:buFont typeface="+mj-lt"/>
              <a:buAutoNum type="arabicPeriod"/>
            </a:pPr>
            <a:r>
              <a:rPr lang="en-US" sz="1200" dirty="0"/>
              <a:t>Go back to Thread pool and waiting for new task</a:t>
            </a:r>
          </a:p>
          <a:p>
            <a:pPr marL="228600" indent="-228600" algn="ctr">
              <a:buFont typeface="+mj-lt"/>
              <a:buAutoNum type="arabicPeriod"/>
            </a:pPr>
            <a:endParaRPr lang="en-US" sz="1200" dirty="0"/>
          </a:p>
        </p:txBody>
      </p:sp>
      <p:sp>
        <p:nvSpPr>
          <p:cNvPr id="15" name="Rectangle 14"/>
          <p:cNvSpPr/>
          <p:nvPr/>
        </p:nvSpPr>
        <p:spPr>
          <a:xfrm>
            <a:off x="1081650" y="3399245"/>
            <a:ext cx="2713500" cy="276999"/>
          </a:xfrm>
          <a:prstGeom prst="rect">
            <a:avLst/>
          </a:prstGeom>
        </p:spPr>
        <p:txBody>
          <a:bodyPr wrap="none">
            <a:spAutoFit/>
          </a:bodyPr>
          <a:lstStyle/>
          <a:p>
            <a:r>
              <a:rPr lang="en-US" sz="1200" b="1" dirty="0"/>
              <a:t>Worker threads life-cycle in thread pool</a:t>
            </a:r>
          </a:p>
        </p:txBody>
      </p:sp>
    </p:spTree>
    <p:extLst>
      <p:ext uri="{BB962C8B-B14F-4D97-AF65-F5344CB8AC3E}">
        <p14:creationId xmlns:p14="http://schemas.microsoft.com/office/powerpoint/2010/main" val="648190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3795150" y="46180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57600" y="21838"/>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Java Thread </a:t>
            </a:r>
            <a:r>
              <a:rPr lang="en-US" sz="1200" dirty="0"/>
              <a:t>Pool</a:t>
            </a:r>
          </a:p>
        </p:txBody>
      </p:sp>
      <p:sp>
        <p:nvSpPr>
          <p:cNvPr id="6" name="Rectangle 5"/>
          <p:cNvSpPr/>
          <p:nvPr/>
        </p:nvSpPr>
        <p:spPr>
          <a:xfrm>
            <a:off x="3742200" y="391297"/>
            <a:ext cx="1351075" cy="276999"/>
          </a:xfrm>
          <a:prstGeom prst="rect">
            <a:avLst/>
          </a:prstGeom>
        </p:spPr>
        <p:txBody>
          <a:bodyPr wrap="none">
            <a:spAutoFit/>
          </a:bodyPr>
          <a:lstStyle/>
          <a:p>
            <a:r>
              <a:rPr lang="en-US" sz="1200" b="1" dirty="0"/>
              <a:t>Why Thread Pool?</a:t>
            </a:r>
          </a:p>
        </p:txBody>
      </p:sp>
      <p:sp>
        <p:nvSpPr>
          <p:cNvPr id="16" name="Rounded Rectangle 15"/>
          <p:cNvSpPr/>
          <p:nvPr/>
        </p:nvSpPr>
        <p:spPr>
          <a:xfrm>
            <a:off x="152400" y="677048"/>
            <a:ext cx="8763000" cy="762000"/>
          </a:xfrm>
          <a:prstGeom prst="roundRect">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en-US" sz="1200" dirty="0"/>
              <a:t>In Server client applications, we may want to process each client request in parallel and we can choose traditional approach to create one thread per request.</a:t>
            </a:r>
            <a:endParaRPr lang="en-US" sz="1200" dirty="0"/>
          </a:p>
        </p:txBody>
      </p:sp>
      <p:sp>
        <p:nvSpPr>
          <p:cNvPr id="18" name="Rectangle 17"/>
          <p:cNvSpPr/>
          <p:nvPr/>
        </p:nvSpPr>
        <p:spPr>
          <a:xfrm>
            <a:off x="2236780" y="1972448"/>
            <a:ext cx="4674165" cy="276999"/>
          </a:xfrm>
          <a:prstGeom prst="rect">
            <a:avLst/>
          </a:prstGeom>
        </p:spPr>
        <p:txBody>
          <a:bodyPr wrap="none">
            <a:spAutoFit/>
          </a:bodyPr>
          <a:lstStyle/>
          <a:p>
            <a:r>
              <a:rPr lang="en-US" sz="1200" b="1" dirty="0"/>
              <a:t>What are the disadvantages of creating one thread per task approach?</a:t>
            </a:r>
          </a:p>
        </p:txBody>
      </p:sp>
      <p:sp>
        <p:nvSpPr>
          <p:cNvPr id="19" name="Rounded Rectangle 18"/>
          <p:cNvSpPr/>
          <p:nvPr/>
        </p:nvSpPr>
        <p:spPr>
          <a:xfrm>
            <a:off x="228600" y="2249446"/>
            <a:ext cx="8763000" cy="1636753"/>
          </a:xfrm>
          <a:prstGeom prst="round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171450" indent="-171450">
              <a:buFont typeface="Wingdings" pitchFamily="2" charset="2"/>
              <a:buChar char="ü"/>
            </a:pPr>
            <a:r>
              <a:rPr lang="en-US" sz="1200" dirty="0"/>
              <a:t>There will overhead of creating a new thread for each request</a:t>
            </a:r>
            <a:r>
              <a:rPr lang="en-US" sz="1200" dirty="0" smtClean="0"/>
              <a:t>.</a:t>
            </a:r>
            <a:br>
              <a:rPr lang="en-US" sz="1200" dirty="0" smtClean="0"/>
            </a:br>
            <a:endParaRPr lang="en-US" sz="1200" dirty="0"/>
          </a:p>
          <a:p>
            <a:pPr marL="171450" indent="-171450">
              <a:buFont typeface="Wingdings" pitchFamily="2" charset="2"/>
              <a:buChar char="ü"/>
            </a:pPr>
            <a:r>
              <a:rPr lang="en-US" sz="1200" dirty="0"/>
              <a:t>Server that processing request can spend more time and consume more system resources in creating and destroying threads, instead of that it would have processed actual client request</a:t>
            </a:r>
            <a:r>
              <a:rPr lang="en-US" sz="1200" dirty="0" smtClean="0"/>
              <a:t>.</a:t>
            </a:r>
            <a:br>
              <a:rPr lang="en-US" sz="1200" dirty="0" smtClean="0"/>
            </a:br>
            <a:endParaRPr lang="en-US" sz="1200" dirty="0"/>
          </a:p>
          <a:p>
            <a:pPr marL="171450" indent="-171450">
              <a:buFont typeface="Wingdings" pitchFamily="2" charset="2"/>
              <a:buChar char="ü"/>
            </a:pPr>
            <a:r>
              <a:rPr lang="en-US" sz="1200" dirty="0"/>
              <a:t>Creating to many threads in one JVM can cause the system to run out of the memory or thrash JVM due to excessive(more than is necessary) memory consumption.</a:t>
            </a:r>
          </a:p>
        </p:txBody>
      </p:sp>
    </p:spTree>
    <p:extLst>
      <p:ext uri="{BB962C8B-B14F-4D97-AF65-F5344CB8AC3E}">
        <p14:creationId xmlns:p14="http://schemas.microsoft.com/office/powerpoint/2010/main" val="184108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57600" y="21838"/>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Java Thread </a:t>
            </a:r>
            <a:r>
              <a:rPr lang="en-US" sz="1200" dirty="0"/>
              <a:t>Pool</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 y="609600"/>
            <a:ext cx="3911600" cy="2790825"/>
          </a:xfrm>
          <a:prstGeom prst="rect">
            <a:avLst/>
          </a:prstGeom>
          <a:ln/>
        </p:spPr>
        <p:style>
          <a:lnRef idx="1">
            <a:schemeClr val="accent5"/>
          </a:lnRef>
          <a:fillRef idx="2">
            <a:schemeClr val="accent5"/>
          </a:fillRef>
          <a:effectRef idx="1">
            <a:schemeClr val="accent5"/>
          </a:effectRef>
          <a:fontRef idx="minor">
            <a:schemeClr val="dk1"/>
          </a:fontRef>
        </p:style>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2450" y="609600"/>
            <a:ext cx="4634564" cy="3695700"/>
          </a:xfrm>
          <a:prstGeom prst="rect">
            <a:avLst/>
          </a:prstGeom>
          <a:ln/>
        </p:spPr>
        <p:style>
          <a:lnRef idx="1">
            <a:schemeClr val="accent5"/>
          </a:lnRef>
          <a:fillRef idx="2">
            <a:schemeClr val="accent5"/>
          </a:fillRef>
          <a:effectRef idx="1">
            <a:schemeClr val="accent5"/>
          </a:effectRef>
          <a:fontRef idx="minor">
            <a:schemeClr val="dk1"/>
          </a:fontRef>
        </p:style>
      </p:pic>
      <p:sp>
        <p:nvSpPr>
          <p:cNvPr id="2" name="Rounded Rectangular Callout 1"/>
          <p:cNvSpPr/>
          <p:nvPr/>
        </p:nvSpPr>
        <p:spPr>
          <a:xfrm>
            <a:off x="127000" y="3962399"/>
            <a:ext cx="4140200" cy="914401"/>
          </a:xfrm>
          <a:prstGeom prst="wedgeRoundRectCallout">
            <a:avLst>
              <a:gd name="adj1" fmla="val -11838"/>
              <a:gd name="adj2" fmla="val -126200"/>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en-US" sz="1050" dirty="0" smtClean="0"/>
              <a:t>In this  </a:t>
            </a:r>
            <a:r>
              <a:rPr lang="en-US" sz="1050" dirty="0"/>
              <a:t>program, we are creating fixed size thread pool of 5 worker threads. Then we are submitting 10 jobs to this pool, since the pool size is 5, it will start working on 5 jobs and other jobs will be in wait state, as soon as one of the job is finished, another job from the wait queue will be picked up by worker thread and get’s executed.</a:t>
            </a:r>
          </a:p>
        </p:txBody>
      </p:sp>
    </p:spTree>
    <p:extLst>
      <p:ext uri="{BB962C8B-B14F-4D97-AF65-F5344CB8AC3E}">
        <p14:creationId xmlns:p14="http://schemas.microsoft.com/office/powerpoint/2010/main" val="3330819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57600" y="21838"/>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Java Thread </a:t>
            </a:r>
            <a:r>
              <a:rPr lang="en-US" sz="1200" dirty="0"/>
              <a:t>Pool</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425" y="714375"/>
            <a:ext cx="2771775"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ular Callout 5"/>
          <p:cNvSpPr/>
          <p:nvPr/>
        </p:nvSpPr>
        <p:spPr>
          <a:xfrm>
            <a:off x="4038600" y="1828800"/>
            <a:ext cx="4800600" cy="914400"/>
          </a:xfrm>
          <a:prstGeom prst="wedgeRectCallout">
            <a:avLst>
              <a:gd name="adj1" fmla="val -70039"/>
              <a:gd name="adj2" fmla="val -29167"/>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en-US" sz="1200" dirty="0"/>
              <a:t>The output confirms that there are five threads in the pool named from </a:t>
            </a:r>
            <a:r>
              <a:rPr lang="en-US" sz="1200" b="1" dirty="0" smtClean="0"/>
              <a:t>pool-1-thread-1 </a:t>
            </a:r>
            <a:r>
              <a:rPr lang="en-US" sz="1200" dirty="0"/>
              <a:t>to</a:t>
            </a:r>
            <a:r>
              <a:rPr lang="en-US" sz="1200" b="1" dirty="0"/>
              <a:t> </a:t>
            </a:r>
            <a:r>
              <a:rPr lang="en-US" sz="1200" b="1" dirty="0" smtClean="0"/>
              <a:t>pool-1-thread-5</a:t>
            </a:r>
            <a:r>
              <a:rPr lang="en-US" sz="1200" dirty="0" smtClean="0"/>
              <a:t> </a:t>
            </a:r>
            <a:r>
              <a:rPr lang="en-US" sz="1200" dirty="0"/>
              <a:t>and they are responsible to execute the submitted tasks to the pool.</a:t>
            </a:r>
          </a:p>
        </p:txBody>
      </p:sp>
    </p:spTree>
    <p:extLst>
      <p:ext uri="{BB962C8B-B14F-4D97-AF65-F5344CB8AC3E}">
        <p14:creationId xmlns:p14="http://schemas.microsoft.com/office/powerpoint/2010/main" val="2522508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57600" y="21838"/>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Java Thread </a:t>
            </a:r>
            <a:r>
              <a:rPr lang="en-US" sz="1200" dirty="0"/>
              <a:t>Pool</a:t>
            </a:r>
          </a:p>
        </p:txBody>
      </p:sp>
      <p:sp>
        <p:nvSpPr>
          <p:cNvPr id="2" name="Rectangle 1"/>
          <p:cNvSpPr/>
          <p:nvPr/>
        </p:nvSpPr>
        <p:spPr>
          <a:xfrm>
            <a:off x="533400" y="2191435"/>
            <a:ext cx="8382000" cy="2308324"/>
          </a:xfrm>
          <a:prstGeom prst="rect">
            <a:avLst/>
          </a:prstGeom>
        </p:spPr>
        <p:txBody>
          <a:bodyPr wrap="square">
            <a:spAutoFit/>
          </a:bodyPr>
          <a:lstStyle/>
          <a:p>
            <a:r>
              <a:rPr lang="en-US" dirty="0">
                <a:hlinkClick r:id="rId3"/>
              </a:rPr>
              <a:t>https://</a:t>
            </a:r>
            <a:r>
              <a:rPr lang="en-US" dirty="0" smtClean="0">
                <a:hlinkClick r:id="rId3"/>
              </a:rPr>
              <a:t>docs.oracle.com/javase/8/docs/api/java/util/concurrent/Executors.html</a:t>
            </a:r>
            <a:endParaRPr lang="en-US" dirty="0" smtClean="0"/>
          </a:p>
          <a:p>
            <a:endParaRPr lang="en-US" dirty="0"/>
          </a:p>
          <a:p>
            <a:r>
              <a:rPr lang="en-US" dirty="0">
                <a:hlinkClick r:id="rId4"/>
              </a:rPr>
              <a:t>https://</a:t>
            </a:r>
            <a:r>
              <a:rPr lang="en-US" dirty="0" smtClean="0">
                <a:hlinkClick r:id="rId4"/>
              </a:rPr>
              <a:t>docs.oracle.com/javase/8/docs/api/java/util/concurrent/ExecutorService.html</a:t>
            </a:r>
            <a:endParaRPr lang="en-US" dirty="0" smtClean="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45616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79198</TotalTime>
  <Words>328</Words>
  <Application>Microsoft Office PowerPoint</Application>
  <PresentationFormat>Custom</PresentationFormat>
  <Paragraphs>45</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7896</cp:revision>
  <dcterms:created xsi:type="dcterms:W3CDTF">2006-08-16T00:00:00Z</dcterms:created>
  <dcterms:modified xsi:type="dcterms:W3CDTF">2016-11-22T08:19:13Z</dcterms:modified>
</cp:coreProperties>
</file>