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B384B-1FA4-493E-AAB4-02CD9BED239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0AFFAA-B3C4-4998-B5FD-A7C27E0B94D4}">
      <dgm:prSet phldrT="[Text]" custT="1"/>
      <dgm:spPr/>
      <dgm:t>
        <a:bodyPr/>
        <a:lstStyle/>
        <a:p>
          <a:r>
            <a:rPr lang="en-US" sz="1400" b="1" i="0" dirty="0" smtClean="0"/>
            <a:t>Non Daemon</a:t>
          </a:r>
        </a:p>
        <a:p>
          <a:r>
            <a:rPr lang="en-US" sz="1400" b="1" i="0" dirty="0" smtClean="0"/>
            <a:t>(User Threads)</a:t>
          </a:r>
          <a:endParaRPr lang="en-US" sz="1400" dirty="0"/>
        </a:p>
      </dgm:t>
    </dgm:pt>
    <dgm:pt modelId="{608E5320-C5BC-4E7D-B349-8FDA5226F1DF}" type="parTrans" cxnId="{EAA18DB2-C9D0-46CB-B4C1-184EEC98DCD7}">
      <dgm:prSet/>
      <dgm:spPr/>
      <dgm:t>
        <a:bodyPr/>
        <a:lstStyle/>
        <a:p>
          <a:endParaRPr lang="en-US"/>
        </a:p>
      </dgm:t>
    </dgm:pt>
    <dgm:pt modelId="{2D398752-B2F2-4FCF-AB30-26E9ABE9DCAC}" type="sibTrans" cxnId="{EAA18DB2-C9D0-46CB-B4C1-184EEC98DCD7}">
      <dgm:prSet custT="1"/>
      <dgm:spPr/>
      <dgm:t>
        <a:bodyPr/>
        <a:lstStyle/>
        <a:p>
          <a:r>
            <a:rPr lang="en-US" sz="1400" b="1" i="0" dirty="0" smtClean="0"/>
            <a:t>Daemon thread</a:t>
          </a:r>
          <a:endParaRPr lang="en-US" sz="1400" dirty="0"/>
        </a:p>
      </dgm:t>
    </dgm:pt>
    <dgm:pt modelId="{E46A3C00-02BE-4F6A-8649-84123A39AEC7}" type="pres">
      <dgm:prSet presAssocID="{63EB384B-1FA4-493E-AAB4-02CD9BED2394}" presName="Name0" presStyleCnt="0">
        <dgm:presLayoutVars>
          <dgm:chMax/>
          <dgm:chPref/>
          <dgm:dir/>
          <dgm:animLvl val="lvl"/>
        </dgm:presLayoutVars>
      </dgm:prSet>
      <dgm:spPr/>
    </dgm:pt>
    <dgm:pt modelId="{872C1081-A55F-4CD7-9D51-DD1A40AEE00F}" type="pres">
      <dgm:prSet presAssocID="{5D0AFFAA-B3C4-4998-B5FD-A7C27E0B94D4}" presName="composite" presStyleCnt="0"/>
      <dgm:spPr/>
    </dgm:pt>
    <dgm:pt modelId="{ED5A76EE-EC2A-4F19-BC73-C87FD9272A6D}" type="pres">
      <dgm:prSet presAssocID="{5D0AFFAA-B3C4-4998-B5FD-A7C27E0B94D4}" presName="Parent1" presStyleLbl="node1" presStyleIdx="0" presStyleCnt="2" custScaleX="135216" custLinFactNeighborX="46363" custLinFactNeighborY="9095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BF5E-EB65-4957-84FF-59B4B5C5B985}" type="pres">
      <dgm:prSet presAssocID="{5D0AFFAA-B3C4-4998-B5FD-A7C27E0B94D4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4E2D6-8043-436B-8630-94D614F120D3}" type="pres">
      <dgm:prSet presAssocID="{5D0AFFAA-B3C4-4998-B5FD-A7C27E0B94D4}" presName="BalanceSpacing" presStyleCnt="0"/>
      <dgm:spPr/>
    </dgm:pt>
    <dgm:pt modelId="{E921FE57-4F92-46B0-84D6-6F03093543A1}" type="pres">
      <dgm:prSet presAssocID="{5D0AFFAA-B3C4-4998-B5FD-A7C27E0B94D4}" presName="BalanceSpacing1" presStyleCnt="0"/>
      <dgm:spPr/>
    </dgm:pt>
    <dgm:pt modelId="{6D745142-5F02-4D34-8636-8CDD33EC56FC}" type="pres">
      <dgm:prSet presAssocID="{2D398752-B2F2-4FCF-AB30-26E9ABE9DCAC}" presName="Accent1Text" presStyleLbl="node1" presStyleIdx="1" presStyleCnt="2" custScaleX="156175" custLinFactNeighborX="-11191" custLinFactNeighborY="90500"/>
      <dgm:spPr/>
      <dgm:t>
        <a:bodyPr/>
        <a:lstStyle/>
        <a:p>
          <a:endParaRPr lang="en-US"/>
        </a:p>
      </dgm:t>
    </dgm:pt>
  </dgm:ptLst>
  <dgm:cxnLst>
    <dgm:cxn modelId="{5B85A695-2F33-446F-A03D-C37E5CA6DF25}" type="presOf" srcId="{5D0AFFAA-B3C4-4998-B5FD-A7C27E0B94D4}" destId="{ED5A76EE-EC2A-4F19-BC73-C87FD9272A6D}" srcOrd="0" destOrd="0" presId="urn:microsoft.com/office/officeart/2008/layout/AlternatingHexagons"/>
    <dgm:cxn modelId="{2E1B2BF0-5EBB-46F3-AE18-402FE14E4960}" type="presOf" srcId="{2D398752-B2F2-4FCF-AB30-26E9ABE9DCAC}" destId="{6D745142-5F02-4D34-8636-8CDD33EC56FC}" srcOrd="0" destOrd="0" presId="urn:microsoft.com/office/officeart/2008/layout/AlternatingHexagons"/>
    <dgm:cxn modelId="{63DF2840-BEA5-4416-9153-4D10FF2563F8}" type="presOf" srcId="{63EB384B-1FA4-493E-AAB4-02CD9BED2394}" destId="{E46A3C00-02BE-4F6A-8649-84123A39AEC7}" srcOrd="0" destOrd="0" presId="urn:microsoft.com/office/officeart/2008/layout/AlternatingHexagons"/>
    <dgm:cxn modelId="{EAA18DB2-C9D0-46CB-B4C1-184EEC98DCD7}" srcId="{63EB384B-1FA4-493E-AAB4-02CD9BED2394}" destId="{5D0AFFAA-B3C4-4998-B5FD-A7C27E0B94D4}" srcOrd="0" destOrd="0" parTransId="{608E5320-C5BC-4E7D-B349-8FDA5226F1DF}" sibTransId="{2D398752-B2F2-4FCF-AB30-26E9ABE9DCAC}"/>
    <dgm:cxn modelId="{F8B1CA5C-C3DA-4083-B89D-3B95A8422823}" type="presParOf" srcId="{E46A3C00-02BE-4F6A-8649-84123A39AEC7}" destId="{872C1081-A55F-4CD7-9D51-DD1A40AEE00F}" srcOrd="0" destOrd="0" presId="urn:microsoft.com/office/officeart/2008/layout/AlternatingHexagons"/>
    <dgm:cxn modelId="{FF407448-FDC7-441A-B0BC-B6A52029D705}" type="presParOf" srcId="{872C1081-A55F-4CD7-9D51-DD1A40AEE00F}" destId="{ED5A76EE-EC2A-4F19-BC73-C87FD9272A6D}" srcOrd="0" destOrd="0" presId="urn:microsoft.com/office/officeart/2008/layout/AlternatingHexagons"/>
    <dgm:cxn modelId="{12C12614-D959-44BD-B1F7-4C67A71C260F}" type="presParOf" srcId="{872C1081-A55F-4CD7-9D51-DD1A40AEE00F}" destId="{2D00BF5E-EB65-4957-84FF-59B4B5C5B985}" srcOrd="1" destOrd="0" presId="urn:microsoft.com/office/officeart/2008/layout/AlternatingHexagons"/>
    <dgm:cxn modelId="{9AC9AF49-B579-43E1-9070-758E9A377FDE}" type="presParOf" srcId="{872C1081-A55F-4CD7-9D51-DD1A40AEE00F}" destId="{BAA4E2D6-8043-436B-8630-94D614F120D3}" srcOrd="2" destOrd="0" presId="urn:microsoft.com/office/officeart/2008/layout/AlternatingHexagons"/>
    <dgm:cxn modelId="{7269FF2F-6F1D-45E1-A857-A387A92C9A66}" type="presParOf" srcId="{872C1081-A55F-4CD7-9D51-DD1A40AEE00F}" destId="{E921FE57-4F92-46B0-84D6-6F03093543A1}" srcOrd="3" destOrd="0" presId="urn:microsoft.com/office/officeart/2008/layout/AlternatingHexagons"/>
    <dgm:cxn modelId="{3463E701-88E6-4BB6-867A-C8B7D7FC2422}" type="presParOf" srcId="{872C1081-A55F-4CD7-9D51-DD1A40AEE00F}" destId="{6D745142-5F02-4D34-8636-8CDD33EC56F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A76EE-EC2A-4F19-BC73-C87FD9272A6D}">
      <dsp:nvSpPr>
        <dsp:cNvPr id="0" name=""/>
        <dsp:cNvSpPr/>
      </dsp:nvSpPr>
      <dsp:spPr>
        <a:xfrm rot="5400000">
          <a:off x="3261289" y="2221332"/>
          <a:ext cx="1693333" cy="199200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Non Daemon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(User Threads)</a:t>
          </a:r>
          <a:endParaRPr lang="en-US" sz="1400" kern="1200" dirty="0"/>
        </a:p>
      </dsp:txBody>
      <dsp:txXfrm rot="-5400000">
        <a:off x="3443955" y="2652888"/>
        <a:ext cx="1328002" cy="1128889"/>
      </dsp:txXfrm>
    </dsp:sp>
    <dsp:sp modelId="{2D00BF5E-EB65-4957-84FF-59B4B5C5B985}">
      <dsp:nvSpPr>
        <dsp:cNvPr id="0" name=""/>
        <dsp:cNvSpPr/>
      </dsp:nvSpPr>
      <dsp:spPr>
        <a:xfrm>
          <a:off x="4206240" y="1524000"/>
          <a:ext cx="188976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45142-5F02-4D34-8636-8CDD33EC56FC}">
      <dsp:nvSpPr>
        <dsp:cNvPr id="0" name=""/>
        <dsp:cNvSpPr/>
      </dsp:nvSpPr>
      <dsp:spPr>
        <a:xfrm rot="5400000">
          <a:off x="822347" y="2066948"/>
          <a:ext cx="1693333" cy="230077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Daemon thread</a:t>
          </a:r>
          <a:endParaRPr lang="en-US" sz="1400" kern="1200" dirty="0"/>
        </a:p>
      </dsp:txBody>
      <dsp:txXfrm rot="-5400000">
        <a:off x="902091" y="2652888"/>
        <a:ext cx="1533846" cy="1128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Daemon thread </a:t>
            </a:r>
            <a:endParaRPr lang="en-US" sz="12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3568764"/>
              </p:ext>
            </p:extLst>
          </p:nvPr>
        </p:nvGraphicFramePr>
        <p:xfrm>
          <a:off x="1524000" y="48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79399" y="1066800"/>
            <a:ext cx="8531226" cy="1371600"/>
          </a:xfrm>
          <a:prstGeom prst="wedgeRectCallout">
            <a:avLst>
              <a:gd name="adj1" fmla="val -15350"/>
              <a:gd name="adj2" fmla="val 78694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Daemon thread </a:t>
            </a:r>
            <a:r>
              <a:rPr lang="en-US" sz="1200" dirty="0"/>
              <a:t>in Java are those thread which runs in background and mostly created by JVM for performing background task like Garbage collection and other house keeping tasks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</a:t>
            </a:r>
            <a:r>
              <a:rPr lang="en-US" sz="1200" dirty="0" smtClean="0"/>
              <a:t>ain </a:t>
            </a:r>
            <a:r>
              <a:rPr lang="en-US" sz="1200" dirty="0"/>
              <a:t>difference between </a:t>
            </a:r>
            <a:r>
              <a:rPr lang="en-US" sz="1200" b="1" dirty="0"/>
              <a:t>daemon thread </a:t>
            </a:r>
            <a:r>
              <a:rPr lang="en-US" sz="1200" dirty="0"/>
              <a:t>and </a:t>
            </a:r>
            <a:r>
              <a:rPr lang="en-US" sz="1200" b="1" dirty="0"/>
              <a:t>user thread</a:t>
            </a:r>
            <a:r>
              <a:rPr lang="en-US" sz="1200" dirty="0"/>
              <a:t> is that as soon as all user thread finish </a:t>
            </a:r>
            <a:r>
              <a:rPr lang="en-US" sz="1200" dirty="0" smtClean="0"/>
              <a:t>execution, </a:t>
            </a:r>
            <a:r>
              <a:rPr lang="en-US" sz="1200" dirty="0"/>
              <a:t>java program or JVM terminates itself, JVM doesn't wait for </a:t>
            </a:r>
            <a:r>
              <a:rPr lang="en-US" sz="1200" b="1" dirty="0"/>
              <a:t>daemon thread </a:t>
            </a:r>
            <a:r>
              <a:rPr lang="en-US" sz="1200" dirty="0"/>
              <a:t>to finish there execution. As soon as </a:t>
            </a:r>
            <a:r>
              <a:rPr lang="en-US" sz="1200" b="1" dirty="0"/>
              <a:t>last non daemon thread </a:t>
            </a:r>
            <a:r>
              <a:rPr lang="en-US" sz="1200" dirty="0"/>
              <a:t>finished JVM terminates no matter how many </a:t>
            </a:r>
            <a:r>
              <a:rPr lang="en-US" sz="1200" b="1" dirty="0"/>
              <a:t>Daemon thread </a:t>
            </a:r>
            <a:r>
              <a:rPr lang="en-US" sz="1200" dirty="0"/>
              <a:t>exists or running inside JVM.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Daemon thread </a:t>
            </a:r>
            <a:endParaRPr lang="en-US" sz="1200" dirty="0"/>
          </a:p>
        </p:txBody>
      </p:sp>
      <p:sp>
        <p:nvSpPr>
          <p:cNvPr id="4" name="Snip and Round Single Corner Rectangle 3"/>
          <p:cNvSpPr/>
          <p:nvPr/>
        </p:nvSpPr>
        <p:spPr>
          <a:xfrm>
            <a:off x="307975" y="1524000"/>
            <a:ext cx="8607425" cy="1905000"/>
          </a:xfrm>
          <a:prstGeom prst="snipRoundRect">
            <a:avLst/>
          </a:prstGeom>
          <a:ln w="3175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Any thread created by main </a:t>
            </a:r>
            <a:r>
              <a:rPr lang="en-US" sz="1200" dirty="0" smtClean="0"/>
              <a:t>thread in Java </a:t>
            </a:r>
            <a:r>
              <a:rPr lang="en-US" sz="1200" dirty="0"/>
              <a:t>is by default </a:t>
            </a:r>
            <a:r>
              <a:rPr lang="en-US" sz="1200" b="1" dirty="0" smtClean="0"/>
              <a:t>non-daemon </a:t>
            </a:r>
            <a:r>
              <a:rPr lang="en-US" sz="1200" dirty="0"/>
              <a:t>because Thread inherits its </a:t>
            </a:r>
            <a:r>
              <a:rPr lang="en-US" sz="1200" b="1" dirty="0" smtClean="0"/>
              <a:t>daemon</a:t>
            </a:r>
            <a:r>
              <a:rPr lang="en-US" sz="1200" dirty="0" smtClean="0"/>
              <a:t> nature </a:t>
            </a:r>
            <a:r>
              <a:rPr lang="en-US" sz="1200" dirty="0"/>
              <a:t>from the Thread which creates </a:t>
            </a:r>
            <a:r>
              <a:rPr lang="en-US" sz="1200" dirty="0" smtClean="0"/>
              <a:t>it, </a:t>
            </a:r>
            <a:r>
              <a:rPr lang="en-US" sz="1200" dirty="0"/>
              <a:t>i.e. parent Thread and since main thread is a </a:t>
            </a:r>
            <a:r>
              <a:rPr lang="en-US" sz="1200" b="1" dirty="0" smtClean="0"/>
              <a:t>non-daemon </a:t>
            </a:r>
            <a:r>
              <a:rPr lang="en-US" sz="1200" dirty="0"/>
              <a:t>thread, any other thread created from it will remain </a:t>
            </a:r>
            <a:r>
              <a:rPr lang="en-US" sz="1200" b="1" dirty="0" smtClean="0"/>
              <a:t>non-daemon,</a:t>
            </a:r>
            <a:r>
              <a:rPr lang="en-US" sz="1200" dirty="0" smtClean="0"/>
              <a:t> </a:t>
            </a:r>
            <a:r>
              <a:rPr lang="en-US" sz="1200" dirty="0"/>
              <a:t>until explicitly made </a:t>
            </a:r>
            <a:r>
              <a:rPr lang="en-US" sz="1200" b="1" dirty="0"/>
              <a:t>daemon</a:t>
            </a:r>
            <a:r>
              <a:rPr lang="en-US" sz="1200" dirty="0"/>
              <a:t> by calling </a:t>
            </a:r>
            <a:r>
              <a:rPr lang="en-US" sz="1200" b="1" dirty="0"/>
              <a:t>setDaemon</a:t>
            </a:r>
            <a:r>
              <a:rPr lang="en-US" sz="1200" b="1" dirty="0"/>
              <a:t>(true</a:t>
            </a:r>
            <a:r>
              <a:rPr lang="en-US" sz="1200" b="1" dirty="0" smtClean="0"/>
              <a:t>).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Thread.setDaemon</a:t>
            </a:r>
            <a:r>
              <a:rPr lang="en-US" sz="1200" b="1" dirty="0"/>
              <a:t>(true)</a:t>
            </a:r>
            <a:r>
              <a:rPr lang="en-US" sz="1200" dirty="0"/>
              <a:t> makes a Thread </a:t>
            </a:r>
            <a:r>
              <a:rPr lang="en-US" sz="1200" b="1" dirty="0" smtClean="0"/>
              <a:t>daemon </a:t>
            </a:r>
            <a:r>
              <a:rPr lang="en-US" sz="1200" dirty="0" smtClean="0"/>
              <a:t>but </a:t>
            </a:r>
            <a:r>
              <a:rPr lang="en-US" sz="1200" dirty="0"/>
              <a:t>it can only be called before starting Thread in Java. It will throw </a:t>
            </a:r>
            <a:r>
              <a:rPr lang="en-US" sz="1200" b="1" dirty="0"/>
              <a:t>IllegalThreadStateException</a:t>
            </a:r>
            <a:r>
              <a:rPr lang="en-US" sz="1200" dirty="0"/>
              <a:t> if corresponding Thread is already started and running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Daemon</a:t>
            </a:r>
            <a:r>
              <a:rPr lang="en-US" sz="1200" dirty="0"/>
              <a:t> Threads are suitable for doing background jobs like </a:t>
            </a:r>
            <a:r>
              <a:rPr lang="en-US" sz="1200" dirty="0" smtClean="0"/>
              <a:t>housekeeping[e.g. </a:t>
            </a:r>
            <a:r>
              <a:rPr lang="en-US" sz="1200" dirty="0"/>
              <a:t>Garbage collection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84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79086</TotalTime>
  <Words>203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7840</cp:revision>
  <dcterms:created xsi:type="dcterms:W3CDTF">2006-08-16T00:00:00Z</dcterms:created>
  <dcterms:modified xsi:type="dcterms:W3CDTF">2016-11-14T08:09:26Z</dcterms:modified>
</cp:coreProperties>
</file>