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6" r:id="rId2"/>
    <p:sldId id="427" r:id="rId3"/>
    <p:sldId id="428" r:id="rId4"/>
    <p:sldId id="42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4" name="Oval 3"/>
          <p:cNvSpPr/>
          <p:nvPr/>
        </p:nvSpPr>
        <p:spPr>
          <a:xfrm>
            <a:off x="5160822" y="1462525"/>
            <a:ext cx="3200400" cy="2862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Freeform 4"/>
          <p:cNvSpPr/>
          <p:nvPr/>
        </p:nvSpPr>
        <p:spPr>
          <a:xfrm>
            <a:off x="5684242" y="2348350"/>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6589420" y="2348350"/>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7446822" y="2348350"/>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688891" y="2086900"/>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T1</a:t>
            </a:r>
            <a:endParaRPr lang="en-US" sz="1200" dirty="0"/>
          </a:p>
        </p:txBody>
      </p:sp>
      <p:sp>
        <p:nvSpPr>
          <p:cNvPr id="11" name="TextBox 10"/>
          <p:cNvSpPr txBox="1"/>
          <p:nvPr/>
        </p:nvSpPr>
        <p:spPr>
          <a:xfrm>
            <a:off x="6448870" y="2042776"/>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T2</a:t>
            </a:r>
            <a:endParaRPr lang="en-US" sz="1200" dirty="0"/>
          </a:p>
        </p:txBody>
      </p:sp>
      <p:sp>
        <p:nvSpPr>
          <p:cNvPr id="12" name="TextBox 11"/>
          <p:cNvSpPr txBox="1"/>
          <p:nvPr/>
        </p:nvSpPr>
        <p:spPr>
          <a:xfrm>
            <a:off x="7370622" y="2086899"/>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T3</a:t>
            </a:r>
            <a:endParaRPr lang="en-US" sz="1200" dirty="0"/>
          </a:p>
        </p:txBody>
      </p:sp>
      <p:sp>
        <p:nvSpPr>
          <p:cNvPr id="10" name="Rounded Rectangular Callout 9"/>
          <p:cNvSpPr/>
          <p:nvPr/>
        </p:nvSpPr>
        <p:spPr>
          <a:xfrm>
            <a:off x="264972" y="1138675"/>
            <a:ext cx="4514850" cy="1676400"/>
          </a:xfrm>
          <a:prstGeom prst="wedgeRoundRectCallout">
            <a:avLst>
              <a:gd name="adj1" fmla="val 82738"/>
              <a:gd name="adj2" fmla="val -3073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b="1" dirty="0" smtClean="0"/>
          </a:p>
          <a:p>
            <a:r>
              <a:rPr lang="en-US" sz="1200" b="1" dirty="0" smtClean="0"/>
              <a:t>A</a:t>
            </a:r>
            <a:r>
              <a:rPr lang="en-US" sz="1200" b="1" dirty="0"/>
              <a:t> </a:t>
            </a:r>
            <a:r>
              <a:rPr lang="en-US" sz="1200" b="1" i="1" dirty="0"/>
              <a:t>thread pool</a:t>
            </a:r>
            <a:r>
              <a:rPr lang="en-US" sz="1200" b="1" dirty="0"/>
              <a:t> is a managed collection of threads that are available to perform tasks. Thread pools usually provide:</a:t>
            </a:r>
            <a:endParaRPr lang="en-US" sz="1200" b="1" dirty="0" smtClean="0"/>
          </a:p>
          <a:p>
            <a:endParaRPr lang="en-US" sz="1200" dirty="0"/>
          </a:p>
          <a:p>
            <a:pPr marL="171450" indent="-171450">
              <a:buFont typeface="Wingdings" pitchFamily="2" charset="2"/>
              <a:buChar char="v"/>
            </a:pPr>
            <a:r>
              <a:rPr lang="en-US" sz="1200" dirty="0"/>
              <a:t>Improved performance when executing large numbers of tasks due to reduced per-task invocation overhead</a:t>
            </a:r>
            <a:r>
              <a:rPr lang="en-US" sz="1200" dirty="0" smtClean="0"/>
              <a:t>.</a:t>
            </a:r>
            <a:br>
              <a:rPr lang="en-US" sz="1200" dirty="0" smtClean="0"/>
            </a:br>
            <a:endParaRPr lang="en-US" sz="1200" dirty="0"/>
          </a:p>
          <a:p>
            <a:pPr marL="171450" indent="-171450">
              <a:buFont typeface="Wingdings" pitchFamily="2" charset="2"/>
              <a:buChar char="v"/>
            </a:pPr>
            <a:r>
              <a:rPr lang="en-US" sz="1200" dirty="0"/>
              <a:t>A means of bounding the resources, including threads, consumed when executing a collection of tasks.</a:t>
            </a:r>
          </a:p>
          <a:p>
            <a:endParaRPr lang="en-US" sz="1200" dirty="0"/>
          </a:p>
        </p:txBody>
      </p:sp>
      <p:sp>
        <p:nvSpPr>
          <p:cNvPr id="13" name="TextBox 12"/>
          <p:cNvSpPr txBox="1"/>
          <p:nvPr/>
        </p:nvSpPr>
        <p:spPr>
          <a:xfrm>
            <a:off x="6251545" y="1293247"/>
            <a:ext cx="932948"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Thread Pool</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graphicFrame>
        <p:nvGraphicFramePr>
          <p:cNvPr id="2" name="Table 1"/>
          <p:cNvGraphicFramePr>
            <a:graphicFrameLocks noGrp="1"/>
          </p:cNvGraphicFramePr>
          <p:nvPr>
            <p:extLst>
              <p:ext uri="{D42A27DB-BD31-4B8C-83A1-F6EECF244321}">
                <p14:modId xmlns:p14="http://schemas.microsoft.com/office/powerpoint/2010/main" val="1983663122"/>
              </p:ext>
            </p:extLst>
          </p:nvPr>
        </p:nvGraphicFramePr>
        <p:xfrm>
          <a:off x="838200" y="2590800"/>
          <a:ext cx="7543800" cy="1473200"/>
        </p:xfrm>
        <a:graphic>
          <a:graphicData uri="http://schemas.openxmlformats.org/drawingml/2006/table">
            <a:tbl>
              <a:tblPr firstRow="1" bandRow="1">
                <a:tableStyleId>{21E4AEA4-8DFA-4A89-87EB-49C32662AFE0}</a:tableStyleId>
              </a:tblPr>
              <a:tblGrid>
                <a:gridCol w="3771900"/>
                <a:gridCol w="3771900"/>
              </a:tblGrid>
              <a:tr h="142240">
                <a:tc>
                  <a:txBody>
                    <a:bodyPr/>
                    <a:lstStyle/>
                    <a:p>
                      <a:r>
                        <a:rPr lang="en-US" sz="1200" b="1" i="0" kern="1200" dirty="0" smtClean="0">
                          <a:solidFill>
                            <a:schemeClr val="lt1"/>
                          </a:solidFill>
                          <a:effectLst/>
                          <a:latin typeface="+mn-lt"/>
                          <a:ea typeface="+mn-ea"/>
                          <a:cs typeface="+mn-cs"/>
                        </a:rPr>
                        <a:t>Executors Thread Pool Factory Methods</a:t>
                      </a:r>
                      <a:endParaRPr lang="en-US" sz="1200" dirty="0"/>
                    </a:p>
                  </a:txBody>
                  <a:tcPr/>
                </a:tc>
                <a:tc>
                  <a:txBody>
                    <a:bodyPr/>
                    <a:lstStyle/>
                    <a:p>
                      <a:endParaRPr lang="en-US" sz="1200" dirty="0"/>
                    </a:p>
                  </a:txBody>
                  <a:tcPr/>
                </a:tc>
              </a:tr>
              <a:tr h="370840">
                <a:tc>
                  <a:txBody>
                    <a:bodyPr/>
                    <a:lstStyle/>
                    <a:p>
                      <a:r>
                        <a:rPr lang="en-US" sz="1200" dirty="0"/>
                        <a:t>newFixedThreadPool(int)</a:t>
                      </a:r>
                    </a:p>
                  </a:txBody>
                  <a:tcPr anchor="ctr"/>
                </a:tc>
                <a:tc>
                  <a:txBody>
                    <a:bodyPr/>
                    <a:lstStyle/>
                    <a:p>
                      <a:r>
                        <a:rPr lang="en-US" sz="1200" dirty="0"/>
                        <a:t>Creates a fixed size thread pool.</a:t>
                      </a:r>
                    </a:p>
                  </a:txBody>
                  <a:tcPr anchor="ctr"/>
                </a:tc>
              </a:tr>
              <a:tr h="370840">
                <a:tc>
                  <a:txBody>
                    <a:bodyPr/>
                    <a:lstStyle/>
                    <a:p>
                      <a:r>
                        <a:rPr lang="en-US" sz="1200" dirty="0"/>
                        <a:t>newCachedThreadPool</a:t>
                      </a:r>
                    </a:p>
                  </a:txBody>
                  <a:tcPr anchor="ctr"/>
                </a:tc>
                <a:tc>
                  <a:txBody>
                    <a:bodyPr/>
                    <a:lstStyle/>
                    <a:p>
                      <a:r>
                        <a:rPr lang="en-US" sz="1200" dirty="0"/>
                        <a:t>Creates unbounded thread pool, with automatic thread reclamation.</a:t>
                      </a:r>
                    </a:p>
                  </a:txBody>
                  <a:tcPr anchor="ctr"/>
                </a:tc>
              </a:tr>
              <a:tr h="370840">
                <a:tc>
                  <a:txBody>
                    <a:bodyPr/>
                    <a:lstStyle/>
                    <a:p>
                      <a:r>
                        <a:rPr lang="en-US" sz="1200" dirty="0"/>
                        <a:t>newSingleThreadExecutor</a:t>
                      </a:r>
                    </a:p>
                  </a:txBody>
                  <a:tcPr anchor="ctr"/>
                </a:tc>
                <a:tc>
                  <a:txBody>
                    <a:bodyPr/>
                    <a:lstStyle/>
                    <a:p>
                      <a:r>
                        <a:rPr lang="en-US" sz="1200" dirty="0"/>
                        <a:t>Creates a single background thread.</a:t>
                      </a:r>
                    </a:p>
                  </a:txBody>
                  <a:tcPr anchor="ctr"/>
                </a:tc>
              </a:tr>
            </a:tbl>
          </a:graphicData>
        </a:graphic>
      </p:graphicFrame>
      <p:sp>
        <p:nvSpPr>
          <p:cNvPr id="6" name="Rounded Rectangle 5"/>
          <p:cNvSpPr/>
          <p:nvPr/>
        </p:nvSpPr>
        <p:spPr>
          <a:xfrm>
            <a:off x="381000" y="609600"/>
            <a:ext cx="8458200" cy="15240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To use thread pools, you instantiate an implementation of the </a:t>
            </a:r>
            <a:r>
              <a:rPr lang="en-US" sz="1200" dirty="0">
                <a:solidFill>
                  <a:srgbClr val="C00000"/>
                </a:solidFill>
              </a:rPr>
              <a:t>ExecutorService</a:t>
            </a:r>
            <a:r>
              <a:rPr lang="en-US" sz="1200" dirty="0"/>
              <a:t> interface and hand it a set of tasks.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 </a:t>
            </a:r>
            <a:r>
              <a:rPr lang="en-US" sz="1200" dirty="0"/>
              <a:t>choices of configurable thread pool implementations </a:t>
            </a:r>
            <a:r>
              <a:rPr lang="en-US" sz="1200" dirty="0" smtClean="0">
                <a:solidFill>
                  <a:schemeClr val="tx1"/>
                </a:solidFill>
              </a:rPr>
              <a:t>are</a:t>
            </a:r>
            <a:r>
              <a:rPr lang="en-US" sz="1200" dirty="0" smtClean="0">
                <a:solidFill>
                  <a:srgbClr val="C00000"/>
                </a:solidFill>
              </a:rPr>
              <a:t> ThreadPoolExecutor</a:t>
            </a:r>
            <a:r>
              <a:rPr lang="en-US" sz="1200" dirty="0"/>
              <a:t> and </a:t>
            </a:r>
            <a:r>
              <a:rPr lang="en-US" sz="1200" dirty="0">
                <a:solidFill>
                  <a:srgbClr val="C00000"/>
                </a:solidFill>
              </a:rPr>
              <a:t>ScheduledThreadPoolExecutor</a:t>
            </a:r>
            <a:r>
              <a:rPr lang="en-US" sz="1200" dirty="0"/>
              <a:t>. These implementations allow you to set the core and maximum pool size, the type of data structure used to hold the tasks, how to handle rejected tasks, and how to create and terminate threads.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However</a:t>
            </a:r>
            <a:r>
              <a:rPr lang="en-US" sz="1200" dirty="0"/>
              <a:t>, we recommend that you use the more convenient factory methods of the </a:t>
            </a:r>
            <a:r>
              <a:rPr lang="en-US" sz="1200" dirty="0"/>
              <a:t>Executors</a:t>
            </a:r>
            <a:r>
              <a:rPr lang="en-US" sz="1200" dirty="0"/>
              <a:t> class listed in the following table. These methods preconfigure settings for the most common usage scenarios.</a:t>
            </a:r>
            <a:endParaRPr lang="en-US" sz="1200" dirty="0"/>
          </a:p>
        </p:txBody>
      </p:sp>
    </p:spTree>
    <p:extLst>
      <p:ext uri="{BB962C8B-B14F-4D97-AF65-F5344CB8AC3E}">
        <p14:creationId xmlns:p14="http://schemas.microsoft.com/office/powerpoint/2010/main" val="2212266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57200"/>
            <a:ext cx="3605212" cy="3547644"/>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447800"/>
            <a:ext cx="4143375" cy="32534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30194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7" y="1371600"/>
            <a:ext cx="2806153"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7237" y="737800"/>
            <a:ext cx="2794868"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a:t>Here is the result of running the test with </a:t>
            </a:r>
            <a:endParaRPr lang="en-US" sz="1200" dirty="0" smtClean="0"/>
          </a:p>
          <a:p>
            <a:r>
              <a:rPr lang="en-US" sz="1200" dirty="0" smtClean="0"/>
              <a:t>4 </a:t>
            </a:r>
            <a:r>
              <a:rPr lang="en-US" sz="1200" dirty="0"/>
              <a:t>workers and a pool of 2 threads:</a:t>
            </a:r>
            <a:endParaRPr lang="en-US" sz="1200" dirty="0"/>
          </a:p>
        </p:txBody>
      </p:sp>
      <p:sp>
        <p:nvSpPr>
          <p:cNvPr id="4" name="Rounded Rectangular Callout 3"/>
          <p:cNvSpPr/>
          <p:nvPr/>
        </p:nvSpPr>
        <p:spPr>
          <a:xfrm>
            <a:off x="3962400" y="1838325"/>
            <a:ext cx="3886200" cy="612648"/>
          </a:xfrm>
          <a:prstGeom prst="wedgeRoundRectCallout">
            <a:avLst>
              <a:gd name="adj1" fmla="val -74019"/>
              <a:gd name="adj2" fmla="val 50062"/>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Notice how workers 0 and 1 are assigned to the two threads in the pool and they alternately run to completion and then tasks 2 and 3 are assigned to the threads.</a:t>
            </a:r>
            <a:endParaRPr lang="en-US" sz="1200" dirty="0"/>
          </a:p>
        </p:txBody>
      </p:sp>
    </p:spTree>
    <p:extLst>
      <p:ext uri="{BB962C8B-B14F-4D97-AF65-F5344CB8AC3E}">
        <p14:creationId xmlns:p14="http://schemas.microsoft.com/office/powerpoint/2010/main" val="185985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79261</TotalTime>
  <Words>116</Words>
  <Application>Microsoft Office PowerPoint</Application>
  <PresentationFormat>Custom</PresentationFormat>
  <Paragraphs>32</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7892</cp:revision>
  <dcterms:created xsi:type="dcterms:W3CDTF">2006-08-16T00:00:00Z</dcterms:created>
  <dcterms:modified xsi:type="dcterms:W3CDTF">2016-11-17T07:41:00Z</dcterms:modified>
</cp:coreProperties>
</file>