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30" r:id="rId2"/>
    <p:sldId id="433" r:id="rId3"/>
    <p:sldId id="431" r:id="rId4"/>
    <p:sldId id="432"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2/15/2017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2/15/2017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90800"/>
            <a:ext cx="2381250" cy="2028825"/>
          </a:xfrm>
          <a:prstGeom prst="rect">
            <a:avLst/>
          </a:prstGeom>
          <a:ln/>
        </p:spPr>
        <p:style>
          <a:lnRef idx="1">
            <a:schemeClr val="accent3"/>
          </a:lnRef>
          <a:fillRef idx="3">
            <a:schemeClr val="accent3"/>
          </a:fillRef>
          <a:effectRef idx="2">
            <a:schemeClr val="accent3"/>
          </a:effectRef>
          <a:fontRef idx="minor">
            <a:schemeClr val="lt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86200" y="-9098"/>
            <a:ext cx="1143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Generic Types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Rounded Rectangular Callout 7"/>
          <p:cNvSpPr/>
          <p:nvPr/>
        </p:nvSpPr>
        <p:spPr>
          <a:xfrm>
            <a:off x="57150" y="762000"/>
            <a:ext cx="4191000" cy="1609725"/>
          </a:xfrm>
          <a:prstGeom prst="wedgeRoundRectCallout">
            <a:avLst>
              <a:gd name="adj1" fmla="val -3561"/>
              <a:gd name="adj2" fmla="val 63276"/>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000" dirty="0"/>
              <a:t>N</a:t>
            </a:r>
            <a:r>
              <a:rPr lang="en-US" sz="1000" dirty="0" smtClean="0"/>
              <a:t>on-generic</a:t>
            </a:r>
            <a:r>
              <a:rPr lang="en-US" sz="1000" dirty="0"/>
              <a:t> </a:t>
            </a:r>
            <a:r>
              <a:rPr lang="en-US" sz="1000" dirty="0"/>
              <a:t>Box</a:t>
            </a:r>
            <a:r>
              <a:rPr lang="en-US" sz="1000" dirty="0"/>
              <a:t> class that operates on objects of any type. It needs only to provide two methods: </a:t>
            </a:r>
            <a:r>
              <a:rPr lang="en-US" sz="1000" dirty="0"/>
              <a:t>set</a:t>
            </a:r>
            <a:r>
              <a:rPr lang="en-US" sz="1000" dirty="0"/>
              <a:t>, which adds an object to the box, and </a:t>
            </a:r>
            <a:r>
              <a:rPr lang="en-US" sz="1000" dirty="0"/>
              <a:t>get</a:t>
            </a:r>
            <a:r>
              <a:rPr lang="en-US" sz="1000" dirty="0"/>
              <a:t>, which retrieves </a:t>
            </a:r>
            <a:r>
              <a:rPr lang="en-US" sz="1000" dirty="0" smtClean="0"/>
              <a:t>it.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Since its methods accept or return an </a:t>
            </a:r>
            <a:r>
              <a:rPr lang="en-US" sz="1000" dirty="0"/>
              <a:t>Object</a:t>
            </a:r>
            <a:r>
              <a:rPr lang="en-US" sz="1000" dirty="0"/>
              <a:t>, you are free to pass in whatever you want, provided that it is not one of the primitive types. There is no way to verify, at compile time, how the class is used. One part of the code may place an </a:t>
            </a:r>
            <a:r>
              <a:rPr lang="en-US" sz="1000" dirty="0"/>
              <a:t>Integer</a:t>
            </a:r>
            <a:r>
              <a:rPr lang="en-US" sz="1000" dirty="0"/>
              <a:t> in the box and expect to get </a:t>
            </a:r>
            <a:r>
              <a:rPr lang="en-US" sz="1000" dirty="0"/>
              <a:t>Integer</a:t>
            </a:r>
            <a:r>
              <a:rPr lang="en-US" sz="1000" dirty="0"/>
              <a:t>s out of it, while another part of the code may mistakenly pass in a </a:t>
            </a:r>
            <a:r>
              <a:rPr lang="en-US" sz="1000" dirty="0"/>
              <a:t>String</a:t>
            </a:r>
            <a:r>
              <a:rPr lang="en-US" sz="1000" dirty="0"/>
              <a:t>, resulting in a runtime error.</a:t>
            </a:r>
            <a:endParaRPr lang="en-US" sz="1000" dirty="0"/>
          </a:p>
        </p:txBody>
      </p:sp>
      <p:sp>
        <p:nvSpPr>
          <p:cNvPr id="10" name="TextBox 9"/>
          <p:cNvSpPr txBox="1"/>
          <p:nvPr/>
        </p:nvSpPr>
        <p:spPr>
          <a:xfrm>
            <a:off x="2133600" y="333802"/>
            <a:ext cx="4988032"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dirty="0"/>
              <a:t>A </a:t>
            </a:r>
            <a:r>
              <a:rPr lang="en-US" sz="1200" i="1" dirty="0"/>
              <a:t>generic type</a:t>
            </a:r>
            <a:r>
              <a:rPr lang="en-US" sz="1200" dirty="0"/>
              <a:t> is a generic class or interface that is parameterized over types.</a:t>
            </a:r>
            <a:endParaRPr lang="en-US" sz="1200" dirty="0"/>
          </a:p>
        </p:txBody>
      </p:sp>
      <p:sp>
        <p:nvSpPr>
          <p:cNvPr id="11" name="TextBox 10"/>
          <p:cNvSpPr txBox="1"/>
          <p:nvPr/>
        </p:nvSpPr>
        <p:spPr>
          <a:xfrm>
            <a:off x="1136140" y="4732377"/>
            <a:ext cx="1372620"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A Simple Box </a:t>
            </a:r>
            <a:r>
              <a:rPr lang="en-US" sz="1200" dirty="0" smtClean="0"/>
              <a:t>Class</a:t>
            </a:r>
            <a:endParaRPr lang="en-US" sz="12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399" y="2143186"/>
            <a:ext cx="2912109" cy="2476439"/>
          </a:xfrm>
          <a:prstGeom prst="rect">
            <a:avLst/>
          </a:prstGeom>
          <a:ln/>
        </p:spPr>
        <p:style>
          <a:lnRef idx="1">
            <a:schemeClr val="accent5"/>
          </a:lnRef>
          <a:fillRef idx="2">
            <a:schemeClr val="accent5"/>
          </a:fillRef>
          <a:effectRef idx="1">
            <a:schemeClr val="accent5"/>
          </a:effectRef>
          <a:fontRef idx="minor">
            <a:schemeClr val="dk1"/>
          </a:fontRef>
        </p:style>
      </p:pic>
      <p:sp>
        <p:nvSpPr>
          <p:cNvPr id="15" name="TextBox 14"/>
          <p:cNvSpPr txBox="1"/>
          <p:nvPr/>
        </p:nvSpPr>
        <p:spPr>
          <a:xfrm>
            <a:off x="5762482" y="4692729"/>
            <a:ext cx="2359941"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A Generic Version of the Box Class</a:t>
            </a:r>
          </a:p>
        </p:txBody>
      </p:sp>
      <p:sp>
        <p:nvSpPr>
          <p:cNvPr id="16" name="Rounded Rectangular Callout 15"/>
          <p:cNvSpPr/>
          <p:nvPr/>
        </p:nvSpPr>
        <p:spPr>
          <a:xfrm>
            <a:off x="4627616" y="723900"/>
            <a:ext cx="4191000" cy="1257300"/>
          </a:xfrm>
          <a:prstGeom prst="wedgeRoundRectCallout">
            <a:avLst>
              <a:gd name="adj1" fmla="val 6893"/>
              <a:gd name="adj2" fmla="val 60703"/>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000" dirty="0"/>
              <a:t>As you can see, all occurrences of </a:t>
            </a:r>
            <a:r>
              <a:rPr lang="en-US" sz="1000" dirty="0"/>
              <a:t>Object</a:t>
            </a:r>
            <a:r>
              <a:rPr lang="en-US" sz="1000" dirty="0"/>
              <a:t> are replaced by </a:t>
            </a:r>
            <a:r>
              <a:rPr lang="en-US" sz="1000" dirty="0"/>
              <a:t>T</a:t>
            </a:r>
            <a:r>
              <a:rPr lang="en-US" sz="1000" dirty="0"/>
              <a:t>. A type variable can be any </a:t>
            </a:r>
            <a:r>
              <a:rPr lang="en-US" sz="1000" b="1" dirty="0"/>
              <a:t>non-primitive</a:t>
            </a:r>
            <a:r>
              <a:rPr lang="en-US" sz="1000" dirty="0"/>
              <a:t> type you specify: any class type, any interface type, any array type, or even another type variable</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This same technique can be applied to create generic interfaces.</a:t>
            </a:r>
            <a:endParaRPr lang="en-US" sz="1000" dirty="0"/>
          </a:p>
        </p:txBody>
      </p:sp>
    </p:spTree>
    <p:extLst>
      <p:ext uri="{BB962C8B-B14F-4D97-AF65-F5344CB8AC3E}">
        <p14:creationId xmlns:p14="http://schemas.microsoft.com/office/powerpoint/2010/main" val="869949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666750"/>
            <a:ext cx="3600450" cy="838200"/>
          </a:xfrm>
          <a:prstGeom prst="rect">
            <a:avLst/>
          </a:prstGeom>
          <a:ln/>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86200" y="-9098"/>
            <a:ext cx="1143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Generic Types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Rounded Rectangular Callout 7"/>
          <p:cNvSpPr/>
          <p:nvPr/>
        </p:nvSpPr>
        <p:spPr>
          <a:xfrm>
            <a:off x="4286250" y="457200"/>
            <a:ext cx="3790950" cy="1371600"/>
          </a:xfrm>
          <a:prstGeom prst="wedgeRoundRectCallout">
            <a:avLst>
              <a:gd name="adj1" fmla="val -63435"/>
              <a:gd name="adj2" fmla="val -12500"/>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itchFamily="2" charset="2"/>
              <a:buChar char="ü"/>
            </a:pPr>
            <a:r>
              <a:rPr lang="en-US" sz="1000" dirty="0"/>
              <a:t>To reference the generic </a:t>
            </a:r>
            <a:r>
              <a:rPr lang="en-US" sz="1000" dirty="0"/>
              <a:t>Box</a:t>
            </a:r>
            <a:r>
              <a:rPr lang="en-US" sz="1000" dirty="0"/>
              <a:t> class from within your code, you must perform a </a:t>
            </a:r>
            <a:r>
              <a:rPr lang="en-US" sz="1000" i="1" dirty="0"/>
              <a:t>generic type invocation</a:t>
            </a:r>
            <a:r>
              <a:rPr lang="en-US" sz="1000" dirty="0"/>
              <a:t>, which replaces </a:t>
            </a:r>
            <a:r>
              <a:rPr lang="en-US" sz="1000" dirty="0"/>
              <a:t>T</a:t>
            </a:r>
            <a:r>
              <a:rPr lang="en-US" sz="1000" dirty="0"/>
              <a:t> with some concrete value, such as </a:t>
            </a:r>
            <a:r>
              <a:rPr lang="en-US" sz="1000" dirty="0" smtClean="0"/>
              <a:t>Integer.</a:t>
            </a:r>
          </a:p>
          <a:p>
            <a:pPr marL="285750" indent="-285750">
              <a:buFont typeface="Wingdings" pitchFamily="2" charset="2"/>
              <a:buChar char="ü"/>
            </a:pPr>
            <a:endParaRPr lang="en-US" sz="1000" dirty="0"/>
          </a:p>
          <a:p>
            <a:pPr marL="285750" indent="-285750">
              <a:buFont typeface="Wingdings" pitchFamily="2" charset="2"/>
              <a:buChar char="ü"/>
            </a:pPr>
            <a:r>
              <a:rPr lang="en-US" sz="1000" dirty="0"/>
              <a:t>You can think of a generic type invocation as being similar to an ordinary method invocation, but instead of passing an argument to a method, you are passing a </a:t>
            </a:r>
            <a:r>
              <a:rPr lang="en-US" sz="1000" i="1" dirty="0"/>
              <a:t>type argument</a:t>
            </a:r>
            <a:r>
              <a:rPr lang="en-US" sz="1000" dirty="0"/>
              <a:t> — </a:t>
            </a:r>
            <a:r>
              <a:rPr lang="en-US" sz="1000" dirty="0"/>
              <a:t>Integer</a:t>
            </a:r>
            <a:r>
              <a:rPr lang="en-US" sz="1000" dirty="0"/>
              <a:t> in this case — to the </a:t>
            </a:r>
            <a:r>
              <a:rPr lang="en-US" sz="1000" dirty="0"/>
              <a:t>Box</a:t>
            </a:r>
            <a:r>
              <a:rPr lang="en-US" sz="1000" dirty="0"/>
              <a:t> class itself.</a:t>
            </a:r>
            <a:endParaRPr lang="en-US" sz="1000" dirty="0"/>
          </a:p>
        </p:txBody>
      </p:sp>
      <p:sp>
        <p:nvSpPr>
          <p:cNvPr id="6" name="Rounded Rectangle 5"/>
          <p:cNvSpPr/>
          <p:nvPr/>
        </p:nvSpPr>
        <p:spPr>
          <a:xfrm>
            <a:off x="295275" y="3676650"/>
            <a:ext cx="8391525" cy="990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200" b="1" dirty="0"/>
              <a:t>Type Parameter and Type Argument Terminology:</a:t>
            </a:r>
            <a:r>
              <a:rPr lang="en-US" sz="1200" dirty="0"/>
              <a:t> Many developers use the terms "type parameter" and "type argument" interchangeably, but these terms are not the same. When coding, one provides type arguments in order to create a parameterized type. Therefore, the </a:t>
            </a:r>
            <a:r>
              <a:rPr lang="en-US" sz="1200" dirty="0"/>
              <a:t>T</a:t>
            </a:r>
            <a:r>
              <a:rPr lang="en-US" sz="1200" dirty="0"/>
              <a:t> in </a:t>
            </a:r>
            <a:r>
              <a:rPr lang="en-US" sz="1200" dirty="0"/>
              <a:t>Foo&lt;T&gt;</a:t>
            </a:r>
            <a:r>
              <a:rPr lang="en-US" sz="1200" dirty="0"/>
              <a:t> is a type parameter and the </a:t>
            </a:r>
            <a:r>
              <a:rPr lang="en-US" sz="1200" dirty="0"/>
              <a:t>String</a:t>
            </a:r>
            <a:r>
              <a:rPr lang="en-US" sz="1200" dirty="0"/>
              <a:t> in </a:t>
            </a:r>
            <a:r>
              <a:rPr lang="en-US" sz="1200" dirty="0"/>
              <a:t>Foo&lt;String&gt; f</a:t>
            </a:r>
            <a:r>
              <a:rPr lang="en-US" sz="1200" dirty="0"/>
              <a:t> is a type argument. This lesson observes this definition when using these terms.</a:t>
            </a:r>
            <a:endParaRPr lang="en-US" sz="1200" dirty="0"/>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0" y="2514600"/>
            <a:ext cx="2581275" cy="247650"/>
          </a:xfrm>
          <a:prstGeom prst="rect">
            <a:avLst/>
          </a:prstGeom>
          <a:ln/>
        </p:spPr>
        <p:style>
          <a:lnRef idx="1">
            <a:schemeClr val="accent3"/>
          </a:lnRef>
          <a:fillRef idx="2">
            <a:schemeClr val="accent3"/>
          </a:fillRef>
          <a:effectRef idx="1">
            <a:schemeClr val="accent3"/>
          </a:effectRef>
          <a:fontRef idx="minor">
            <a:schemeClr val="dk1"/>
          </a:fontRef>
        </p:style>
      </p:pic>
      <p:sp>
        <p:nvSpPr>
          <p:cNvPr id="12" name="Rounded Rectangular Callout 11"/>
          <p:cNvSpPr/>
          <p:nvPr/>
        </p:nvSpPr>
        <p:spPr>
          <a:xfrm>
            <a:off x="3352801" y="2228850"/>
            <a:ext cx="3505200" cy="1066800"/>
          </a:xfrm>
          <a:prstGeom prst="wedgeRoundRectCallout">
            <a:avLst>
              <a:gd name="adj1" fmla="val -63435"/>
              <a:gd name="adj2" fmla="val -12500"/>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000" dirty="0"/>
              <a:t>In Java SE 7 and later, you can replace the type arguments required to invoke the constructor of a generic class with an empty set of type arguments (&lt;&gt;) as long as the compiler can determine, or infer, the type arguments from the context. This pair of angle brackets, </a:t>
            </a:r>
            <a:r>
              <a:rPr lang="en-US" sz="1000" b="1" dirty="0">
                <a:solidFill>
                  <a:srgbClr val="C00000"/>
                </a:solidFill>
              </a:rPr>
              <a:t>&lt;&gt;, is informally called </a:t>
            </a:r>
            <a:r>
              <a:rPr lang="en-US" sz="1000" b="1" i="1" dirty="0">
                <a:solidFill>
                  <a:srgbClr val="C00000"/>
                </a:solidFill>
              </a:rPr>
              <a:t>the diamond</a:t>
            </a:r>
            <a:r>
              <a:rPr lang="en-US" sz="1000" b="1" dirty="0">
                <a:solidFill>
                  <a:srgbClr val="C00000"/>
                </a:solidFill>
              </a:rPr>
              <a:t>.</a:t>
            </a:r>
            <a:endParaRPr lang="en-US" sz="1000" b="1" dirty="0">
              <a:solidFill>
                <a:srgbClr val="C00000"/>
              </a:solidFill>
            </a:endParaRPr>
          </a:p>
        </p:txBody>
      </p:sp>
    </p:spTree>
    <p:extLst>
      <p:ext uri="{BB962C8B-B14F-4D97-AF65-F5344CB8AC3E}">
        <p14:creationId xmlns:p14="http://schemas.microsoft.com/office/powerpoint/2010/main" val="1403397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86200" y="-9098"/>
            <a:ext cx="1143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Generic Types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Rounded Rectangle 3"/>
          <p:cNvSpPr/>
          <p:nvPr/>
        </p:nvSpPr>
        <p:spPr>
          <a:xfrm>
            <a:off x="1270000" y="2362200"/>
            <a:ext cx="2587625" cy="11430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class name&lt;T1, T2, ..., </a:t>
            </a:r>
            <a:r>
              <a:rPr lang="en-US" sz="1200" dirty="0"/>
              <a:t>Tn</a:t>
            </a:r>
            <a:r>
              <a:rPr lang="en-US" sz="1200" dirty="0"/>
              <a:t>&gt; </a:t>
            </a:r>
            <a:endParaRPr lang="en-US" sz="1200" dirty="0" smtClean="0"/>
          </a:p>
          <a:p>
            <a:r>
              <a:rPr lang="en-US" sz="1200" dirty="0" smtClean="0"/>
              <a:t>{ </a:t>
            </a:r>
          </a:p>
          <a:p>
            <a:r>
              <a:rPr lang="en-US" sz="1200" dirty="0"/>
              <a:t> </a:t>
            </a:r>
            <a:r>
              <a:rPr lang="en-US" sz="1200" dirty="0" smtClean="0"/>
              <a:t>    /* </a:t>
            </a:r>
            <a:r>
              <a:rPr lang="en-US" sz="1200" dirty="0"/>
              <a:t>... */ </a:t>
            </a:r>
            <a:endParaRPr lang="en-US" sz="1200" dirty="0" smtClean="0"/>
          </a:p>
          <a:p>
            <a:r>
              <a:rPr lang="en-US" sz="1200" dirty="0" smtClean="0"/>
              <a:t>}</a:t>
            </a:r>
            <a:endParaRPr lang="en-US" sz="1200" dirty="0"/>
          </a:p>
        </p:txBody>
      </p:sp>
      <p:sp>
        <p:nvSpPr>
          <p:cNvPr id="5" name="Rounded Rectangular Callout 4"/>
          <p:cNvSpPr/>
          <p:nvPr/>
        </p:nvSpPr>
        <p:spPr>
          <a:xfrm>
            <a:off x="4648200" y="1981200"/>
            <a:ext cx="3657600" cy="1219200"/>
          </a:xfrm>
          <a:prstGeom prst="wedgeRoundRectCallout">
            <a:avLst>
              <a:gd name="adj1" fmla="val -74112"/>
              <a:gd name="adj2" fmla="val -12500"/>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itchFamily="2" charset="2"/>
              <a:buChar char="ü"/>
            </a:pPr>
            <a:r>
              <a:rPr lang="en-US" sz="1200" dirty="0"/>
              <a:t>A </a:t>
            </a:r>
            <a:r>
              <a:rPr lang="en-US" sz="1200" i="1" dirty="0"/>
              <a:t>generic class</a:t>
            </a:r>
            <a:r>
              <a:rPr lang="en-US" sz="1200" dirty="0"/>
              <a:t> is defined with the </a:t>
            </a:r>
            <a:r>
              <a:rPr lang="en-US" sz="1200" dirty="0" smtClean="0"/>
              <a:t>this format.</a:t>
            </a:r>
          </a:p>
          <a:p>
            <a:pPr marL="285750" indent="-285750">
              <a:buFont typeface="Wingdings" pitchFamily="2" charset="2"/>
              <a:buChar char="ü"/>
            </a:pPr>
            <a:endParaRPr lang="en-US" sz="1200" dirty="0"/>
          </a:p>
          <a:p>
            <a:pPr marL="285750" indent="-285750">
              <a:buFont typeface="Wingdings" pitchFamily="2" charset="2"/>
              <a:buChar char="ü"/>
            </a:pPr>
            <a:r>
              <a:rPr lang="en-US" sz="1200" dirty="0"/>
              <a:t>The type parameter section, delimited by angle brackets (&lt;&gt;), follows the class name. It specifies the type parameters (also called type variables) T1, T2, ..., and Tn.</a:t>
            </a:r>
          </a:p>
        </p:txBody>
      </p:sp>
    </p:spTree>
    <p:extLst>
      <p:ext uri="{BB962C8B-B14F-4D97-AF65-F5344CB8AC3E}">
        <p14:creationId xmlns:p14="http://schemas.microsoft.com/office/powerpoint/2010/main" val="1882906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86200" y="-9098"/>
            <a:ext cx="1143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Generic Types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Rounded Rectangle 3"/>
          <p:cNvSpPr/>
          <p:nvPr/>
        </p:nvSpPr>
        <p:spPr>
          <a:xfrm>
            <a:off x="279400" y="2133600"/>
            <a:ext cx="5035550" cy="19050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The most commonly used type parameter names are</a:t>
            </a:r>
            <a:r>
              <a:rPr lang="en-US" sz="1200" dirty="0" smtClean="0"/>
              <a:t>:</a:t>
            </a:r>
            <a:br>
              <a:rPr lang="en-US" sz="1200" dirty="0" smtClean="0"/>
            </a:br>
            <a:endParaRPr lang="en-US" sz="1200" dirty="0"/>
          </a:p>
          <a:p>
            <a:pPr marL="628650" lvl="1" indent="-171450">
              <a:buFont typeface="Wingdings" pitchFamily="2" charset="2"/>
              <a:buChar char="ü"/>
            </a:pPr>
            <a:r>
              <a:rPr lang="en-US" sz="1200" dirty="0"/>
              <a:t>E - Element (used extensively by the Java Collections Framework)</a:t>
            </a:r>
          </a:p>
          <a:p>
            <a:pPr marL="628650" lvl="1" indent="-171450">
              <a:buFont typeface="Wingdings" pitchFamily="2" charset="2"/>
              <a:buChar char="ü"/>
            </a:pPr>
            <a:r>
              <a:rPr lang="en-US" sz="1200" dirty="0"/>
              <a:t>K - Key</a:t>
            </a:r>
          </a:p>
          <a:p>
            <a:pPr marL="628650" lvl="1" indent="-171450">
              <a:buFont typeface="Wingdings" pitchFamily="2" charset="2"/>
              <a:buChar char="ü"/>
            </a:pPr>
            <a:r>
              <a:rPr lang="en-US" sz="1200" dirty="0"/>
              <a:t>N - Number</a:t>
            </a:r>
          </a:p>
          <a:p>
            <a:pPr marL="628650" lvl="1" indent="-171450">
              <a:buFont typeface="Wingdings" pitchFamily="2" charset="2"/>
              <a:buChar char="ü"/>
            </a:pPr>
            <a:r>
              <a:rPr lang="en-US" sz="1200" dirty="0"/>
              <a:t>T - Type</a:t>
            </a:r>
          </a:p>
          <a:p>
            <a:pPr marL="628650" lvl="1" indent="-171450">
              <a:buFont typeface="Wingdings" pitchFamily="2" charset="2"/>
              <a:buChar char="ü"/>
            </a:pPr>
            <a:r>
              <a:rPr lang="en-US" sz="1200" dirty="0"/>
              <a:t>V - Value</a:t>
            </a:r>
          </a:p>
          <a:p>
            <a:pPr marL="628650" lvl="1" indent="-171450">
              <a:buFont typeface="Wingdings" pitchFamily="2" charset="2"/>
              <a:buChar char="ü"/>
            </a:pPr>
            <a:r>
              <a:rPr lang="en-US" sz="1200" dirty="0"/>
              <a:t>S,U,V etc. - 2nd, 3rd, 4th types</a:t>
            </a:r>
          </a:p>
        </p:txBody>
      </p:sp>
      <p:sp>
        <p:nvSpPr>
          <p:cNvPr id="6" name="TextBox 5"/>
          <p:cNvSpPr txBox="1"/>
          <p:nvPr/>
        </p:nvSpPr>
        <p:spPr>
          <a:xfrm>
            <a:off x="1600199" y="1800999"/>
            <a:ext cx="2550827"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Type Parameter Naming </a:t>
            </a:r>
            <a:r>
              <a:rPr lang="en-US" sz="1200" dirty="0" smtClean="0"/>
              <a:t>Conventions</a:t>
            </a:r>
            <a:endParaRPr lang="en-US" sz="1200" dirty="0"/>
          </a:p>
        </p:txBody>
      </p:sp>
      <p:sp>
        <p:nvSpPr>
          <p:cNvPr id="8" name="Rounded Rectangular Callout 7"/>
          <p:cNvSpPr/>
          <p:nvPr/>
        </p:nvSpPr>
        <p:spPr>
          <a:xfrm>
            <a:off x="5257800" y="1447800"/>
            <a:ext cx="3657600" cy="469046"/>
          </a:xfrm>
          <a:prstGeom prst="wedgeRoundRectCallout">
            <a:avLst>
              <a:gd name="adj1" fmla="val -57705"/>
              <a:gd name="adj2" fmla="val 132171"/>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dirty="0"/>
              <a:t>By convention, type parameter names are single, uppercase letters. </a:t>
            </a:r>
            <a:endParaRPr lang="en-US" sz="1200" dirty="0"/>
          </a:p>
        </p:txBody>
      </p:sp>
    </p:spTree>
    <p:extLst>
      <p:ext uri="{BB962C8B-B14F-4D97-AF65-F5344CB8AC3E}">
        <p14:creationId xmlns:p14="http://schemas.microsoft.com/office/powerpoint/2010/main" val="29044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80004</TotalTime>
  <Words>142</Words>
  <Application>Microsoft Office PowerPoint</Application>
  <PresentationFormat>Custom</PresentationFormat>
  <Paragraphs>38</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8235</cp:revision>
  <dcterms:created xsi:type="dcterms:W3CDTF">2006-08-16T00:00:00Z</dcterms:created>
  <dcterms:modified xsi:type="dcterms:W3CDTF">2017-02-15T07:49:36Z</dcterms:modified>
</cp:coreProperties>
</file>