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429000" y="9951"/>
            <a:ext cx="23621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en-US" sz="1200" dirty="0"/>
              <a:t>Structure of Lambda </a:t>
            </a:r>
            <a:r>
              <a:rPr lang="en-US" sz="1200" dirty="0" smtClean="0"/>
              <a:t>Expression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lowchart: Terminator 5"/>
          <p:cNvSpPr/>
          <p:nvPr/>
        </p:nvSpPr>
        <p:spPr>
          <a:xfrm>
            <a:off x="4343400" y="599828"/>
            <a:ext cx="3276600" cy="609600"/>
          </a:xfrm>
          <a:prstGeom prst="flowChartTerminator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(argument-list) -&gt; {body}  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9575" y="766129"/>
            <a:ext cx="2122119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Java Lambda Expression Syntax</a:t>
            </a:r>
          </a:p>
        </p:txBody>
      </p:sp>
      <p:sp>
        <p:nvSpPr>
          <p:cNvPr id="9" name="Rectangle 8"/>
          <p:cNvSpPr/>
          <p:nvPr/>
        </p:nvSpPr>
        <p:spPr>
          <a:xfrm>
            <a:off x="155575" y="1371600"/>
            <a:ext cx="8759825" cy="3600986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fontAlgn="base">
              <a:buFont typeface="Wingdings" pitchFamily="2" charset="2"/>
              <a:buChar char="v"/>
            </a:pPr>
            <a:r>
              <a:rPr lang="en-US" sz="1200" b="1" dirty="0" smtClean="0"/>
              <a:t>Arrow </a:t>
            </a:r>
            <a:r>
              <a:rPr lang="en-US" sz="1200" b="1" dirty="0"/>
              <a:t>(-&gt;) </a:t>
            </a:r>
            <a:r>
              <a:rPr lang="en-US" sz="1200" b="1" dirty="0" smtClean="0"/>
              <a:t>token</a:t>
            </a:r>
          </a:p>
          <a:p>
            <a:pPr marL="228600" indent="-228600" fontAlgn="base">
              <a:buFont typeface="Wingdings" pitchFamily="2" charset="2"/>
              <a:buChar char="v"/>
            </a:pPr>
            <a:endParaRPr lang="en-US" sz="1200" b="1" dirty="0"/>
          </a:p>
          <a:p>
            <a:pPr marL="171450" indent="-171450" fontAlgn="base">
              <a:buFont typeface="Wingdings" pitchFamily="2" charset="2"/>
              <a:buChar char="v"/>
            </a:pPr>
            <a:r>
              <a:rPr lang="en-US" sz="1200" b="1" dirty="0" smtClean="0"/>
              <a:t>Argument </a:t>
            </a:r>
            <a:r>
              <a:rPr lang="en-US" sz="1200" b="1" dirty="0"/>
              <a:t>List </a:t>
            </a:r>
            <a:r>
              <a:rPr lang="en-US" sz="1200" b="1" dirty="0" smtClean="0"/>
              <a:t>:</a:t>
            </a:r>
            <a:endParaRPr lang="en-US" sz="1200" b="1" dirty="0"/>
          </a:p>
          <a:p>
            <a:pPr marL="228600" indent="-228600" fontAlgn="base">
              <a:buFont typeface="+mj-lt"/>
              <a:buAutoNum type="arabicPeriod"/>
            </a:pPr>
            <a:endParaRPr lang="en-US" sz="1200" b="1" dirty="0" smtClean="0"/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200" dirty="0" smtClean="0"/>
              <a:t>A </a:t>
            </a:r>
            <a:r>
              <a:rPr lang="en-US" sz="1200" dirty="0"/>
              <a:t>lambda expression can contain zero or more arguments</a:t>
            </a:r>
            <a:r>
              <a:rPr lang="en-US" sz="1200" dirty="0" smtClean="0"/>
              <a:t>.</a:t>
            </a:r>
          </a:p>
          <a:p>
            <a:pPr fontAlgn="base"/>
            <a:endParaRPr lang="en-US" sz="1200" b="1" dirty="0"/>
          </a:p>
          <a:p>
            <a:pPr lvl="1" fontAlgn="base"/>
            <a:r>
              <a:rPr lang="en-US" sz="1200" dirty="0">
                <a:solidFill>
                  <a:srgbClr val="C00000"/>
                </a:solidFill>
              </a:rPr>
              <a:t>// No argument.</a:t>
            </a:r>
          </a:p>
          <a:p>
            <a:pPr lvl="1" fontAlgn="base"/>
            <a:r>
              <a:rPr lang="en-US" sz="1200" dirty="0">
                <a:solidFill>
                  <a:srgbClr val="C00000"/>
                </a:solidFill>
              </a:rPr>
              <a:t>() -&gt; { </a:t>
            </a:r>
            <a:r>
              <a:rPr lang="en-US" sz="1200" dirty="0">
                <a:solidFill>
                  <a:srgbClr val="C00000"/>
                </a:solidFill>
              </a:rPr>
              <a:t>System.out.println</a:t>
            </a:r>
            <a:r>
              <a:rPr lang="en-US" sz="1200" dirty="0">
                <a:solidFill>
                  <a:srgbClr val="C00000"/>
                </a:solidFill>
              </a:rPr>
              <a:t>("No argument"); }</a:t>
            </a:r>
          </a:p>
          <a:p>
            <a:pPr lvl="1" fontAlgn="base"/>
            <a:endParaRPr lang="en-US" sz="1200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200" dirty="0" smtClean="0">
                <a:solidFill>
                  <a:srgbClr val="C00000"/>
                </a:solidFill>
              </a:rPr>
              <a:t>// </a:t>
            </a:r>
            <a:r>
              <a:rPr lang="en-US" sz="1200" dirty="0">
                <a:solidFill>
                  <a:srgbClr val="C00000"/>
                </a:solidFill>
              </a:rPr>
              <a:t>Single argument.</a:t>
            </a:r>
          </a:p>
          <a:p>
            <a:pPr lvl="1" fontAlgn="base"/>
            <a:r>
              <a:rPr lang="en-US" sz="1200" dirty="0">
                <a:solidFill>
                  <a:srgbClr val="C00000"/>
                </a:solidFill>
              </a:rPr>
              <a:t>(</a:t>
            </a:r>
            <a:r>
              <a:rPr lang="en-US" sz="1200" dirty="0">
                <a:solidFill>
                  <a:srgbClr val="C00000"/>
                </a:solidFill>
              </a:rPr>
              <a:t>int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>
                <a:solidFill>
                  <a:srgbClr val="C00000"/>
                </a:solidFill>
              </a:rPr>
              <a:t>arg</a:t>
            </a:r>
            <a:r>
              <a:rPr lang="en-US" sz="1200" dirty="0">
                <a:solidFill>
                  <a:srgbClr val="C00000"/>
                </a:solidFill>
              </a:rPr>
              <a:t>) -&gt; { </a:t>
            </a:r>
            <a:r>
              <a:rPr lang="en-US" sz="1200" dirty="0">
                <a:solidFill>
                  <a:srgbClr val="C00000"/>
                </a:solidFill>
              </a:rPr>
              <a:t>System.out.println</a:t>
            </a:r>
            <a:r>
              <a:rPr lang="en-US" sz="1200" dirty="0">
                <a:solidFill>
                  <a:srgbClr val="C00000"/>
                </a:solidFill>
              </a:rPr>
              <a:t>("Single integer argument : " + </a:t>
            </a:r>
            <a:r>
              <a:rPr lang="en-US" sz="1200" dirty="0">
                <a:solidFill>
                  <a:srgbClr val="C00000"/>
                </a:solidFill>
              </a:rPr>
              <a:t>arg</a:t>
            </a:r>
            <a:r>
              <a:rPr lang="en-US" sz="1200" dirty="0">
                <a:solidFill>
                  <a:srgbClr val="C00000"/>
                </a:solidFill>
              </a:rPr>
              <a:t>); }</a:t>
            </a:r>
          </a:p>
          <a:p>
            <a:pPr lvl="1" fontAlgn="base"/>
            <a:endParaRPr lang="en-US" sz="1200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200" dirty="0" smtClean="0">
                <a:solidFill>
                  <a:srgbClr val="C00000"/>
                </a:solidFill>
              </a:rPr>
              <a:t>// </a:t>
            </a:r>
            <a:r>
              <a:rPr lang="en-US" sz="1200" dirty="0">
                <a:solidFill>
                  <a:srgbClr val="C00000"/>
                </a:solidFill>
              </a:rPr>
              <a:t>More than one arguments.</a:t>
            </a:r>
          </a:p>
          <a:p>
            <a:pPr lvl="1" fontAlgn="base"/>
            <a:r>
              <a:rPr lang="en-US" sz="1200" dirty="0">
                <a:solidFill>
                  <a:srgbClr val="C00000"/>
                </a:solidFill>
              </a:rPr>
              <a:t>( </a:t>
            </a:r>
            <a:r>
              <a:rPr lang="en-US" sz="1200" dirty="0">
                <a:solidFill>
                  <a:srgbClr val="C00000"/>
                </a:solidFill>
              </a:rPr>
              <a:t>int</a:t>
            </a:r>
            <a:r>
              <a:rPr lang="en-US" sz="1200" dirty="0">
                <a:solidFill>
                  <a:srgbClr val="C00000"/>
                </a:solidFill>
              </a:rPr>
              <a:t> arg1, String arg2 ) -&gt; { </a:t>
            </a:r>
            <a:r>
              <a:rPr lang="en-US" sz="1200" dirty="0">
                <a:solidFill>
                  <a:srgbClr val="C00000"/>
                </a:solidFill>
              </a:rPr>
              <a:t>System.out.println</a:t>
            </a:r>
            <a:r>
              <a:rPr lang="en-US" sz="1200" dirty="0">
                <a:solidFill>
                  <a:srgbClr val="C00000"/>
                </a:solidFill>
              </a:rPr>
              <a:t>("Two arguments : " + arg1 + " and " + arg2); </a:t>
            </a:r>
            <a:r>
              <a:rPr lang="en-US" sz="1200" dirty="0" smtClean="0">
                <a:solidFill>
                  <a:srgbClr val="C00000"/>
                </a:solidFill>
              </a:rPr>
              <a:t>}</a:t>
            </a:r>
          </a:p>
          <a:p>
            <a:pPr lvl="1" fontAlgn="base"/>
            <a:endParaRPr lang="en-US" sz="1200" dirty="0">
              <a:solidFill>
                <a:srgbClr val="C00000"/>
              </a:solidFill>
            </a:endParaRPr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200" dirty="0" smtClean="0"/>
              <a:t>You </a:t>
            </a:r>
            <a:r>
              <a:rPr lang="en-US" sz="1200" dirty="0"/>
              <a:t>can eliminate the argument type while passing it to lambda expressions, those are inferred types. i.e.</a:t>
            </a:r>
            <a:r>
              <a:rPr lang="en-US" sz="1200" i="1" dirty="0"/>
              <a:t> ( </a:t>
            </a:r>
            <a:r>
              <a:rPr lang="en-US" sz="1200" i="1" dirty="0"/>
              <a:t>int</a:t>
            </a:r>
            <a:r>
              <a:rPr lang="en-US" sz="1200" i="1" dirty="0"/>
              <a:t> a )</a:t>
            </a:r>
            <a:r>
              <a:rPr lang="en-US" sz="1200" dirty="0"/>
              <a:t> and</a:t>
            </a:r>
            <a:r>
              <a:rPr lang="en-US" sz="1200" i="1" dirty="0"/>
              <a:t> ( a )</a:t>
            </a:r>
            <a:r>
              <a:rPr lang="en-US" sz="1200" dirty="0"/>
              <a:t> both are same</a:t>
            </a:r>
            <a:r>
              <a:rPr lang="en-US" sz="1200" dirty="0" smtClean="0"/>
              <a:t>.</a:t>
            </a:r>
          </a:p>
          <a:p>
            <a:pPr marL="171450" indent="-171450" fontAlgn="base">
              <a:buFont typeface="Wingdings" pitchFamily="2" charset="2"/>
              <a:buChar char="ü"/>
            </a:pPr>
            <a:endParaRPr lang="en-US" sz="1200" dirty="0"/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200" dirty="0"/>
              <a:t>More than one arguments are separated by comma (,) operator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8" idx="3"/>
            <a:endCxn id="6" idx="1"/>
          </p:cNvCxnSpPr>
          <p:nvPr/>
        </p:nvCxnSpPr>
        <p:spPr>
          <a:xfrm flipV="1">
            <a:off x="3801694" y="904628"/>
            <a:ext cx="54170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429000" y="9951"/>
            <a:ext cx="23621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en-US" sz="1200" dirty="0"/>
              <a:t>Structure of Lambda </a:t>
            </a:r>
            <a:r>
              <a:rPr lang="en-US" sz="1200" dirty="0" smtClean="0"/>
              <a:t>Expression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lowchart: Terminator 5"/>
          <p:cNvSpPr/>
          <p:nvPr/>
        </p:nvSpPr>
        <p:spPr>
          <a:xfrm>
            <a:off x="4343400" y="599828"/>
            <a:ext cx="3276600" cy="609600"/>
          </a:xfrm>
          <a:prstGeom prst="flowChartTerminator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(argument-list) -&gt; {body}  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9575" y="766129"/>
            <a:ext cx="2122119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Java Lambda Expression Syntax</a:t>
            </a:r>
          </a:p>
        </p:txBody>
      </p:sp>
      <p:sp>
        <p:nvSpPr>
          <p:cNvPr id="9" name="Rectangle 8"/>
          <p:cNvSpPr/>
          <p:nvPr/>
        </p:nvSpPr>
        <p:spPr>
          <a:xfrm>
            <a:off x="155575" y="1371600"/>
            <a:ext cx="8759825" cy="2862322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indent="-228600" fontAlgn="base">
              <a:buFont typeface="Wingdings" pitchFamily="2" charset="2"/>
              <a:buChar char="v"/>
            </a:pPr>
            <a:r>
              <a:rPr lang="en-US" sz="1200" b="1" dirty="0"/>
              <a:t> Body of a lambda expression </a:t>
            </a:r>
            <a:r>
              <a:rPr lang="en-US" sz="1200" b="1" dirty="0" smtClean="0"/>
              <a:t>:</a:t>
            </a:r>
            <a:br>
              <a:rPr lang="en-US" sz="1200" b="1" dirty="0" smtClean="0"/>
            </a:br>
            <a:r>
              <a:rPr lang="en-US" sz="1200" b="1" dirty="0" smtClean="0"/>
              <a:t/>
            </a:r>
            <a:br>
              <a:rPr lang="en-US" sz="1200" b="1" dirty="0" smtClean="0"/>
            </a:br>
            <a:endParaRPr lang="en-US" sz="1200" b="1" dirty="0" smtClean="0"/>
          </a:p>
          <a:p>
            <a:pPr marL="628650" lvl="1" indent="-171450" fontAlgn="base">
              <a:buFont typeface="Wingdings" pitchFamily="2" charset="2"/>
              <a:buChar char="ü"/>
            </a:pPr>
            <a:r>
              <a:rPr lang="en-US" sz="1200" dirty="0" smtClean="0"/>
              <a:t>Body </a:t>
            </a:r>
            <a:r>
              <a:rPr lang="en-US" sz="1200" dirty="0"/>
              <a:t>can be a single expression or a statement block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628650" lvl="1" indent="-171450" fontAlgn="base">
              <a:buFont typeface="Wingdings" pitchFamily="2" charset="2"/>
              <a:buChar char="ü"/>
            </a:pPr>
            <a:r>
              <a:rPr lang="en-US" sz="1200" dirty="0" smtClean="0"/>
              <a:t>If </a:t>
            </a:r>
            <a:r>
              <a:rPr lang="en-US" sz="1200" dirty="0"/>
              <a:t>a body contains only single expression than expression will be simply evaluated and returned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C00000"/>
                </a:solidFill>
              </a:rPr>
              <a:t>() </a:t>
            </a:r>
            <a:r>
              <a:rPr lang="en-US" sz="1200" dirty="0">
                <a:solidFill>
                  <a:srgbClr val="C00000"/>
                </a:solidFill>
              </a:rPr>
              <a:t>-&gt; </a:t>
            </a:r>
            <a:r>
              <a:rPr lang="en-US" sz="1200" dirty="0">
                <a:solidFill>
                  <a:srgbClr val="C00000"/>
                </a:solidFill>
              </a:rPr>
              <a:t>System.out.println</a:t>
            </a:r>
            <a:r>
              <a:rPr lang="en-US" sz="1200" dirty="0">
                <a:solidFill>
                  <a:srgbClr val="C00000"/>
                </a:solidFill>
              </a:rPr>
              <a:t>("No argument</a:t>
            </a:r>
            <a:r>
              <a:rPr lang="en-US" sz="1200" dirty="0" smtClean="0">
                <a:solidFill>
                  <a:srgbClr val="C00000"/>
                </a:solidFill>
              </a:rPr>
              <a:t>");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628650" lvl="1" indent="-171450" fontAlgn="base">
              <a:buFont typeface="Wingdings" pitchFamily="2" charset="2"/>
              <a:buChar char="ü"/>
            </a:pPr>
            <a:r>
              <a:rPr lang="en-US" sz="1200" dirty="0" smtClean="0"/>
              <a:t>If a body is statement of block, than it will be evaluated same as a method body, that will be called and a hidden </a:t>
            </a:r>
            <a:r>
              <a:rPr lang="en-US" sz="1200" i="1" dirty="0" smtClean="0"/>
              <a:t>return</a:t>
            </a:r>
            <a:r>
              <a:rPr lang="en-US" sz="1200" dirty="0" smtClean="0"/>
              <a:t> statement at the end block that will return control to caller after execution of block. So, branching statements ( </a:t>
            </a:r>
            <a:r>
              <a:rPr lang="en-US" sz="1200" i="1" dirty="0" smtClean="0"/>
              <a:t>continue</a:t>
            </a:r>
            <a:r>
              <a:rPr lang="en-US" sz="1200" dirty="0" smtClean="0"/>
              <a:t> and </a:t>
            </a:r>
            <a:r>
              <a:rPr lang="en-US" sz="1200" i="1" dirty="0" smtClean="0"/>
              <a:t>break</a:t>
            </a:r>
            <a:r>
              <a:rPr lang="en-US" sz="1200" dirty="0" smtClean="0"/>
              <a:t> ) are illegal and </a:t>
            </a:r>
            <a:r>
              <a:rPr lang="en-US" sz="1200" i="1" dirty="0" smtClean="0"/>
              <a:t>return</a:t>
            </a:r>
            <a:r>
              <a:rPr lang="en-US" sz="1200" dirty="0" smtClean="0"/>
              <a:t> is not necessary to write.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C00000"/>
                </a:solidFill>
              </a:rPr>
              <a:t>() </a:t>
            </a:r>
            <a:r>
              <a:rPr lang="en-US" sz="1200" dirty="0">
                <a:solidFill>
                  <a:srgbClr val="C00000"/>
                </a:solidFill>
              </a:rPr>
              <a:t>-&gt; { </a:t>
            </a:r>
            <a:r>
              <a:rPr lang="en-US" sz="1200" dirty="0">
                <a:solidFill>
                  <a:srgbClr val="C00000"/>
                </a:solidFill>
              </a:rPr>
              <a:t>System.out.println</a:t>
            </a:r>
            <a:r>
              <a:rPr lang="en-US" sz="1200" dirty="0">
                <a:solidFill>
                  <a:srgbClr val="C00000"/>
                </a:solidFill>
              </a:rPr>
              <a:t>("Bad lambda"); break ; // this statement is not allowed here. }</a:t>
            </a:r>
          </a:p>
          <a:p>
            <a:pPr fontAlgn="base"/>
            <a:endParaRPr lang="en-US" sz="1200" dirty="0"/>
          </a:p>
        </p:txBody>
      </p:sp>
      <p:cxnSp>
        <p:nvCxnSpPr>
          <p:cNvPr id="7" name="Straight Arrow Connector 6"/>
          <p:cNvCxnSpPr>
            <a:stCxn id="8" idx="3"/>
            <a:endCxn id="6" idx="1"/>
          </p:cNvCxnSpPr>
          <p:nvPr/>
        </p:nvCxnSpPr>
        <p:spPr>
          <a:xfrm flipV="1">
            <a:off x="3801694" y="904628"/>
            <a:ext cx="54170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87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80026</TotalTime>
  <Words>123</Words>
  <Application>Microsoft Office PowerPoint</Application>
  <PresentationFormat>Custom</PresentationFormat>
  <Paragraphs>30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8249</cp:revision>
  <dcterms:created xsi:type="dcterms:W3CDTF">2006-08-16T00:00:00Z</dcterms:created>
  <dcterms:modified xsi:type="dcterms:W3CDTF">2017-02-28T09:23:36Z</dcterms:modified>
</cp:coreProperties>
</file>