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1"/>
  </p:notesMasterIdLst>
  <p:sldIdLst>
    <p:sldId id="432" r:id="rId2"/>
    <p:sldId id="433" r:id="rId3"/>
    <p:sldId id="434" r:id="rId4"/>
    <p:sldId id="435" r:id="rId5"/>
    <p:sldId id="436" r:id="rId6"/>
    <p:sldId id="437" r:id="rId7"/>
    <p:sldId id="438" r:id="rId8"/>
    <p:sldId id="439" r:id="rId9"/>
    <p:sldId id="440" r:id="rId10"/>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5/16/2017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10000" y="35739"/>
            <a:ext cx="1219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Empty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5" y="1219200"/>
            <a:ext cx="8455025" cy="22098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endParaRPr lang="en-US" sz="1200" dirty="0" smtClean="0"/>
          </a:p>
          <a:p>
            <a:r>
              <a:rPr lang="en-US" sz="1200" dirty="0" smtClean="0"/>
              <a:t>The</a:t>
            </a:r>
            <a:r>
              <a:rPr lang="en-US" sz="1200" dirty="0"/>
              <a:t> </a:t>
            </a:r>
            <a:r>
              <a:rPr lang="en-US" sz="1200" b="1" i="1" dirty="0"/>
              <a:t>empty()</a:t>
            </a:r>
            <a:r>
              <a:rPr lang="en-US" sz="1200" dirty="0"/>
              <a:t> method should be used in case of a creation of an empty </a:t>
            </a:r>
            <a:r>
              <a:rPr lang="en-US" sz="1200" dirty="0" smtClean="0"/>
              <a:t>stream</a:t>
            </a:r>
          </a:p>
          <a:p>
            <a:endParaRPr lang="en-US" sz="1200" dirty="0"/>
          </a:p>
          <a:p>
            <a:r>
              <a:rPr lang="en-US" sz="1200" dirty="0">
                <a:solidFill>
                  <a:srgbClr val="C00000"/>
                </a:solidFill>
              </a:rPr>
              <a:t>Stream&lt;String&gt; streamEmpty = Stream.empty</a:t>
            </a:r>
            <a:r>
              <a:rPr lang="en-US" sz="1200" dirty="0" smtClean="0">
                <a:solidFill>
                  <a:srgbClr val="C00000"/>
                </a:solidFill>
              </a:rPr>
              <a:t>();</a:t>
            </a:r>
          </a:p>
          <a:p>
            <a:endParaRPr lang="en-US" sz="1200" dirty="0"/>
          </a:p>
          <a:p>
            <a:r>
              <a:rPr lang="en-US" sz="1200" dirty="0"/>
              <a:t>Its often the case that the </a:t>
            </a:r>
            <a:r>
              <a:rPr lang="en-US" sz="1200" i="1" dirty="0"/>
              <a:t>empty() </a:t>
            </a:r>
            <a:r>
              <a:rPr lang="en-US" sz="1200" dirty="0"/>
              <a:t>method is used upon creation to avoid returning </a:t>
            </a:r>
            <a:r>
              <a:rPr lang="en-US" sz="1200" i="1" dirty="0"/>
              <a:t>null</a:t>
            </a:r>
            <a:r>
              <a:rPr lang="en-US" sz="1200" dirty="0"/>
              <a:t> for streams with no element</a:t>
            </a:r>
            <a:r>
              <a:rPr lang="en-US" sz="1200" dirty="0" smtClean="0"/>
              <a:t>:</a:t>
            </a:r>
          </a:p>
          <a:p>
            <a:endParaRPr lang="en-US" sz="1200" dirty="0"/>
          </a:p>
          <a:p>
            <a:pPr fontAlgn="base"/>
            <a:r>
              <a:rPr lang="en-US" sz="1200" dirty="0">
                <a:solidFill>
                  <a:srgbClr val="C00000"/>
                </a:solidFill>
              </a:rPr>
              <a:t>public Stream&lt;String&gt; streamOf(List&lt;String&gt; list) </a:t>
            </a:r>
            <a:endParaRPr lang="en-US" sz="1200" dirty="0" smtClean="0">
              <a:solidFill>
                <a:srgbClr val="C00000"/>
              </a:solidFill>
            </a:endParaRPr>
          </a:p>
          <a:p>
            <a:pPr fontAlgn="base"/>
            <a:r>
              <a:rPr lang="en-US" sz="1200" dirty="0" smtClean="0">
                <a:solidFill>
                  <a:srgbClr val="C00000"/>
                </a:solidFill>
              </a:rPr>
              <a:t>{</a:t>
            </a:r>
            <a:endParaRPr lang="en-US" sz="1200" dirty="0">
              <a:solidFill>
                <a:srgbClr val="C00000"/>
              </a:solidFill>
            </a:endParaRPr>
          </a:p>
          <a:p>
            <a:pPr fontAlgn="base"/>
            <a:r>
              <a:rPr lang="en-US" sz="1200" dirty="0">
                <a:solidFill>
                  <a:srgbClr val="C00000"/>
                </a:solidFill>
              </a:rPr>
              <a:t>    return list == null || list.isEmpty() ? </a:t>
            </a:r>
            <a:r>
              <a:rPr lang="en-US" sz="1200" dirty="0" smtClean="0">
                <a:solidFill>
                  <a:srgbClr val="C00000"/>
                </a:solidFill>
              </a:rPr>
              <a:t>Stream.emp1ty</a:t>
            </a:r>
            <a:r>
              <a:rPr lang="en-US" sz="1200" dirty="0">
                <a:solidFill>
                  <a:srgbClr val="C00000"/>
                </a:solidFill>
              </a:rPr>
              <a:t>() : list.stream();</a:t>
            </a:r>
          </a:p>
          <a:p>
            <a:pPr fontAlgn="base"/>
            <a:r>
              <a:rPr lang="en-US" sz="1200" dirty="0">
                <a:solidFill>
                  <a:srgbClr val="C00000"/>
                </a:solidFill>
              </a:rPr>
              <a:t>}</a:t>
            </a:r>
          </a:p>
          <a:p>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Stream of </a:t>
            </a:r>
            <a:r>
              <a:rPr lang="en-US" sz="1200" i="1" dirty="0"/>
              <a:t>Collection</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5" y="1600200"/>
            <a:ext cx="8455025" cy="10668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1200" dirty="0"/>
              <a:t>Stream can also be created of any type of </a:t>
            </a:r>
            <a:r>
              <a:rPr lang="en-US" sz="1200" i="1" dirty="0"/>
              <a:t>Collection </a:t>
            </a:r>
            <a:r>
              <a:rPr lang="en-US" sz="1200" dirty="0"/>
              <a:t>(</a:t>
            </a:r>
            <a:r>
              <a:rPr lang="en-US" sz="1200" i="1" dirty="0"/>
              <a:t>Collection, List, Set</a:t>
            </a:r>
            <a:r>
              <a:rPr lang="en-US" sz="1200" dirty="0" smtClean="0"/>
              <a:t>):</a:t>
            </a:r>
          </a:p>
          <a:p>
            <a:endParaRPr lang="en-US" sz="1200" dirty="0"/>
          </a:p>
          <a:p>
            <a:pPr fontAlgn="base"/>
            <a:r>
              <a:rPr lang="en-US" sz="1200" dirty="0">
                <a:solidFill>
                  <a:srgbClr val="C00000"/>
                </a:solidFill>
              </a:rPr>
              <a:t>Collection&lt;String&gt; collection = </a:t>
            </a:r>
            <a:r>
              <a:rPr lang="en-US" sz="1200" dirty="0">
                <a:solidFill>
                  <a:srgbClr val="C00000"/>
                </a:solidFill>
              </a:rPr>
              <a:t>Arrays.asList</a:t>
            </a:r>
            <a:r>
              <a:rPr lang="en-US" sz="1200" dirty="0">
                <a:solidFill>
                  <a:srgbClr val="C00000"/>
                </a:solidFill>
              </a:rPr>
              <a:t>("a", "b", "c");</a:t>
            </a:r>
          </a:p>
          <a:p>
            <a:pPr fontAlgn="base"/>
            <a:r>
              <a:rPr lang="en-US" sz="1200" dirty="0">
                <a:solidFill>
                  <a:srgbClr val="C00000"/>
                </a:solidFill>
              </a:rPr>
              <a:t>Stream&lt;String&gt; </a:t>
            </a:r>
            <a:r>
              <a:rPr lang="en-US" sz="1200" dirty="0">
                <a:solidFill>
                  <a:srgbClr val="C00000"/>
                </a:solidFill>
              </a:rPr>
              <a:t>streamOfCollection</a:t>
            </a:r>
            <a:r>
              <a:rPr lang="en-US" sz="1200" dirty="0">
                <a:solidFill>
                  <a:srgbClr val="C00000"/>
                </a:solidFill>
              </a:rPr>
              <a:t> = </a:t>
            </a:r>
            <a:r>
              <a:rPr lang="en-US" sz="1200" dirty="0">
                <a:solidFill>
                  <a:srgbClr val="C00000"/>
                </a:solidFill>
              </a:rPr>
              <a:t>collection.stream</a:t>
            </a:r>
            <a:r>
              <a:rPr lang="en-US" sz="1200" dirty="0">
                <a:solidFill>
                  <a:srgbClr val="C00000"/>
                </a:solidFill>
              </a:rPr>
              <a:t>();</a:t>
            </a:r>
          </a:p>
          <a:p>
            <a:endParaRPr lang="en-US" sz="1200" dirty="0"/>
          </a:p>
        </p:txBody>
      </p:sp>
    </p:spTree>
    <p:extLst>
      <p:ext uri="{BB962C8B-B14F-4D97-AF65-F5344CB8AC3E}">
        <p14:creationId xmlns:p14="http://schemas.microsoft.com/office/powerpoint/2010/main" val="3250976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Stream of Array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5" y="1600200"/>
            <a:ext cx="8455025" cy="21336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endParaRPr lang="en-US" sz="1200" dirty="0" smtClean="0"/>
          </a:p>
          <a:p>
            <a:r>
              <a:rPr lang="en-US" sz="1200" dirty="0" smtClean="0"/>
              <a:t>Array </a:t>
            </a:r>
            <a:r>
              <a:rPr lang="en-US" sz="1200" dirty="0"/>
              <a:t>can also be a source of a Stream</a:t>
            </a:r>
            <a:r>
              <a:rPr lang="en-US" sz="1200" dirty="0" smtClean="0"/>
              <a:t>:</a:t>
            </a:r>
          </a:p>
          <a:p>
            <a:endParaRPr lang="en-US" sz="1200" dirty="0"/>
          </a:p>
          <a:p>
            <a:r>
              <a:rPr lang="en-US" sz="1200" dirty="0">
                <a:solidFill>
                  <a:srgbClr val="C00000"/>
                </a:solidFill>
              </a:rPr>
              <a:t>Stream&lt;String&gt; </a:t>
            </a:r>
            <a:r>
              <a:rPr lang="en-US" sz="1200" dirty="0">
                <a:solidFill>
                  <a:srgbClr val="C00000"/>
                </a:solidFill>
              </a:rPr>
              <a:t>streamOfArray</a:t>
            </a:r>
            <a:r>
              <a:rPr lang="en-US" sz="1200" dirty="0">
                <a:solidFill>
                  <a:srgbClr val="C00000"/>
                </a:solidFill>
              </a:rPr>
              <a:t> = </a:t>
            </a:r>
            <a:r>
              <a:rPr lang="en-US" sz="1200" dirty="0">
                <a:solidFill>
                  <a:srgbClr val="C00000"/>
                </a:solidFill>
              </a:rPr>
              <a:t>Stream.of</a:t>
            </a:r>
            <a:r>
              <a:rPr lang="en-US" sz="1200" dirty="0">
                <a:solidFill>
                  <a:srgbClr val="C00000"/>
                </a:solidFill>
              </a:rPr>
              <a:t>("a", "b", "c</a:t>
            </a:r>
            <a:r>
              <a:rPr lang="en-US" sz="1200" dirty="0" smtClean="0">
                <a:solidFill>
                  <a:srgbClr val="C00000"/>
                </a:solidFill>
              </a:rPr>
              <a:t>");</a:t>
            </a:r>
          </a:p>
          <a:p>
            <a:endParaRPr lang="en-US" sz="1200" dirty="0"/>
          </a:p>
          <a:p>
            <a:r>
              <a:rPr lang="en-US" sz="1200" dirty="0"/>
              <a:t>They can also be created out of an existing array or of a part of an array</a:t>
            </a:r>
            <a:r>
              <a:rPr lang="en-US" sz="1200" dirty="0" smtClean="0"/>
              <a:t>:</a:t>
            </a:r>
          </a:p>
          <a:p>
            <a:endParaRPr lang="en-US" sz="1200" dirty="0"/>
          </a:p>
          <a:p>
            <a:pPr fontAlgn="base"/>
            <a:r>
              <a:rPr lang="en-US" sz="1200" dirty="0">
                <a:solidFill>
                  <a:srgbClr val="C00000"/>
                </a:solidFill>
              </a:rPr>
              <a:t>String[] </a:t>
            </a:r>
            <a:r>
              <a:rPr lang="en-US" sz="1200" dirty="0">
                <a:solidFill>
                  <a:srgbClr val="C00000"/>
                </a:solidFill>
              </a:rPr>
              <a:t>arr</a:t>
            </a:r>
            <a:r>
              <a:rPr lang="en-US" sz="1200" dirty="0">
                <a:solidFill>
                  <a:srgbClr val="C00000"/>
                </a:solidFill>
              </a:rPr>
              <a:t> = new String[]{"a", "b", "c"};</a:t>
            </a:r>
          </a:p>
          <a:p>
            <a:pPr fontAlgn="base"/>
            <a:r>
              <a:rPr lang="en-US" sz="1200" dirty="0">
                <a:solidFill>
                  <a:srgbClr val="C00000"/>
                </a:solidFill>
              </a:rPr>
              <a:t>Stream&lt;String&gt; </a:t>
            </a:r>
            <a:r>
              <a:rPr lang="en-US" sz="1200" dirty="0">
                <a:solidFill>
                  <a:srgbClr val="C00000"/>
                </a:solidFill>
              </a:rPr>
              <a:t>streamOfArrayFull</a:t>
            </a:r>
            <a:r>
              <a:rPr lang="en-US" sz="1200" dirty="0">
                <a:solidFill>
                  <a:srgbClr val="C00000"/>
                </a:solidFill>
              </a:rPr>
              <a:t> = </a:t>
            </a:r>
            <a:r>
              <a:rPr lang="en-US" sz="1200" dirty="0">
                <a:solidFill>
                  <a:srgbClr val="C00000"/>
                </a:solidFill>
              </a:rPr>
              <a:t>Arrays.stream</a:t>
            </a:r>
            <a:r>
              <a:rPr lang="en-US" sz="1200" dirty="0">
                <a:solidFill>
                  <a:srgbClr val="C00000"/>
                </a:solidFill>
              </a:rPr>
              <a:t>(</a:t>
            </a:r>
            <a:r>
              <a:rPr lang="en-US" sz="1200" dirty="0">
                <a:solidFill>
                  <a:srgbClr val="C00000"/>
                </a:solidFill>
              </a:rPr>
              <a:t>arr</a:t>
            </a:r>
            <a:r>
              <a:rPr lang="en-US" sz="1200" dirty="0">
                <a:solidFill>
                  <a:srgbClr val="C00000"/>
                </a:solidFill>
              </a:rPr>
              <a:t>);</a:t>
            </a:r>
          </a:p>
          <a:p>
            <a:pPr fontAlgn="base"/>
            <a:r>
              <a:rPr lang="en-US" sz="1200" dirty="0">
                <a:solidFill>
                  <a:srgbClr val="C00000"/>
                </a:solidFill>
              </a:rPr>
              <a:t>Stream&lt;String&gt; </a:t>
            </a:r>
            <a:r>
              <a:rPr lang="en-US" sz="1200" dirty="0">
                <a:solidFill>
                  <a:srgbClr val="C00000"/>
                </a:solidFill>
              </a:rPr>
              <a:t>streamOfArrayPart</a:t>
            </a:r>
            <a:r>
              <a:rPr lang="en-US" sz="1200" dirty="0">
                <a:solidFill>
                  <a:srgbClr val="C00000"/>
                </a:solidFill>
              </a:rPr>
              <a:t> = </a:t>
            </a:r>
            <a:r>
              <a:rPr lang="en-US" sz="1200" dirty="0">
                <a:solidFill>
                  <a:srgbClr val="C00000"/>
                </a:solidFill>
              </a:rPr>
              <a:t>Arrays.stream</a:t>
            </a:r>
            <a:r>
              <a:rPr lang="en-US" sz="1200" dirty="0">
                <a:solidFill>
                  <a:srgbClr val="C00000"/>
                </a:solidFill>
              </a:rPr>
              <a:t>(</a:t>
            </a:r>
            <a:r>
              <a:rPr lang="en-US" sz="1200" dirty="0">
                <a:solidFill>
                  <a:srgbClr val="C00000"/>
                </a:solidFill>
              </a:rPr>
              <a:t>arr</a:t>
            </a:r>
            <a:r>
              <a:rPr lang="en-US" sz="1200" dirty="0">
                <a:solidFill>
                  <a:srgbClr val="C00000"/>
                </a:solidFill>
              </a:rPr>
              <a:t>, 1, 3);</a:t>
            </a:r>
          </a:p>
          <a:p>
            <a:endParaRPr lang="en-US" sz="1200" dirty="0"/>
          </a:p>
        </p:txBody>
      </p:sp>
    </p:spTree>
    <p:extLst>
      <p:ext uri="{BB962C8B-B14F-4D97-AF65-F5344CB8AC3E}">
        <p14:creationId xmlns:p14="http://schemas.microsoft.com/office/powerpoint/2010/main" val="950457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i="1" dirty="0"/>
              <a:t>Stream.builder()</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4" y="1600200"/>
            <a:ext cx="8455025" cy="12192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1200" b="1" dirty="0"/>
              <a:t>When builder is used the desired type should be additionally specified in the right part of the statement,</a:t>
            </a:r>
            <a:r>
              <a:rPr lang="en-US" sz="1200" dirty="0"/>
              <a:t> otherwise the </a:t>
            </a:r>
            <a:r>
              <a:rPr lang="en-US" sz="1200" i="1" dirty="0"/>
              <a:t>build()</a:t>
            </a:r>
            <a:r>
              <a:rPr lang="en-US" sz="1200" dirty="0"/>
              <a:t> method will create an instance of the </a:t>
            </a:r>
            <a:r>
              <a:rPr lang="en-US" sz="1200" i="1" dirty="0"/>
              <a:t>Stream&lt;Object</a:t>
            </a:r>
            <a:r>
              <a:rPr lang="en-US" sz="1200" i="1" dirty="0" smtClean="0"/>
              <a:t>&gt;:</a:t>
            </a:r>
          </a:p>
          <a:p>
            <a:endParaRPr lang="en-US" sz="1200" i="1" dirty="0"/>
          </a:p>
          <a:p>
            <a:pPr fontAlgn="base"/>
            <a:r>
              <a:rPr lang="en-US" sz="1200" dirty="0">
                <a:solidFill>
                  <a:srgbClr val="C00000"/>
                </a:solidFill>
              </a:rPr>
              <a:t>Stream&lt;String&gt; streamBuilder </a:t>
            </a:r>
            <a:r>
              <a:rPr lang="en-US" sz="1200" dirty="0" smtClean="0">
                <a:solidFill>
                  <a:srgbClr val="C00000"/>
                </a:solidFill>
              </a:rPr>
              <a:t>= Stream</a:t>
            </a:r>
            <a:r>
              <a:rPr lang="en-US" sz="1200" dirty="0">
                <a:solidFill>
                  <a:srgbClr val="C00000"/>
                </a:solidFill>
              </a:rPr>
              <a:t>.&lt;String&gt;builder().add("a").add("b").add("c").build();</a:t>
            </a:r>
          </a:p>
          <a:p>
            <a:endParaRPr lang="en-US" sz="1200" dirty="0"/>
          </a:p>
        </p:txBody>
      </p:sp>
    </p:spTree>
    <p:extLst>
      <p:ext uri="{BB962C8B-B14F-4D97-AF65-F5344CB8AC3E}">
        <p14:creationId xmlns:p14="http://schemas.microsoft.com/office/powerpoint/2010/main" val="1482212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i="1" dirty="0"/>
              <a:t>Stream.generate</a:t>
            </a:r>
            <a:r>
              <a:rPr lang="en-US" sz="1200" i="1" dirty="0"/>
              <a:t>()</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4" y="1600200"/>
            <a:ext cx="8455025" cy="12192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1200" dirty="0"/>
              <a:t>The </a:t>
            </a:r>
            <a:r>
              <a:rPr lang="en-US" sz="1200" b="1" i="1" dirty="0"/>
              <a:t>generate()</a:t>
            </a:r>
            <a:r>
              <a:rPr lang="en-US" sz="1200" dirty="0"/>
              <a:t> method accepts a </a:t>
            </a:r>
            <a:r>
              <a:rPr lang="en-US" sz="1200" i="1" dirty="0"/>
              <a:t>Supplier&lt;T&gt; </a:t>
            </a:r>
            <a:r>
              <a:rPr lang="en-US" sz="1200" dirty="0"/>
              <a:t>for element generation. As the resulting stream is infinite, developer should specify the desired size or the </a:t>
            </a:r>
            <a:r>
              <a:rPr lang="en-US" sz="1200" i="1" dirty="0"/>
              <a:t>generate()</a:t>
            </a:r>
            <a:r>
              <a:rPr lang="en-US" sz="1200" dirty="0"/>
              <a:t> method will work until it reaches the memory limit</a:t>
            </a:r>
            <a:r>
              <a:rPr lang="en-US" sz="1200" dirty="0" smtClean="0"/>
              <a:t>:</a:t>
            </a:r>
          </a:p>
          <a:p>
            <a:endParaRPr lang="en-US" sz="1200" dirty="0"/>
          </a:p>
          <a:p>
            <a:pPr fontAlgn="base"/>
            <a:r>
              <a:rPr lang="en-US" sz="1200" dirty="0">
                <a:solidFill>
                  <a:srgbClr val="C00000"/>
                </a:solidFill>
              </a:rPr>
              <a:t>Stream&lt;String&gt; </a:t>
            </a:r>
            <a:r>
              <a:rPr lang="en-US" sz="1200" dirty="0">
                <a:solidFill>
                  <a:srgbClr val="C00000"/>
                </a:solidFill>
              </a:rPr>
              <a:t>streamGenerated</a:t>
            </a:r>
            <a:r>
              <a:rPr lang="en-US" sz="1200" dirty="0">
                <a:solidFill>
                  <a:srgbClr val="C00000"/>
                </a:solidFill>
              </a:rPr>
              <a:t> </a:t>
            </a:r>
            <a:r>
              <a:rPr lang="en-US" sz="1200" dirty="0" smtClean="0">
                <a:solidFill>
                  <a:srgbClr val="C00000"/>
                </a:solidFill>
              </a:rPr>
              <a:t>= </a:t>
            </a:r>
            <a:r>
              <a:rPr lang="en-US" sz="1200" dirty="0">
                <a:solidFill>
                  <a:srgbClr val="C00000"/>
                </a:solidFill>
              </a:rPr>
              <a:t>  </a:t>
            </a:r>
            <a:r>
              <a:rPr lang="en-US" sz="1200" dirty="0">
                <a:solidFill>
                  <a:srgbClr val="C00000"/>
                </a:solidFill>
              </a:rPr>
              <a:t>Stream.generate</a:t>
            </a:r>
            <a:r>
              <a:rPr lang="en-US" sz="1200" dirty="0">
                <a:solidFill>
                  <a:srgbClr val="C00000"/>
                </a:solidFill>
              </a:rPr>
              <a:t>(() -&gt; "element").</a:t>
            </a:r>
            <a:r>
              <a:rPr lang="en-US" sz="1200" dirty="0" smtClean="0">
                <a:solidFill>
                  <a:srgbClr val="C00000"/>
                </a:solidFill>
              </a:rPr>
              <a:t>limit(5);</a:t>
            </a:r>
            <a:endParaRPr lang="en-US" sz="1200" dirty="0">
              <a:solidFill>
                <a:srgbClr val="C00000"/>
              </a:solidFill>
            </a:endParaRPr>
          </a:p>
          <a:p>
            <a:endParaRPr lang="en-US" sz="1200" dirty="0"/>
          </a:p>
        </p:txBody>
      </p:sp>
    </p:spTree>
    <p:extLst>
      <p:ext uri="{BB962C8B-B14F-4D97-AF65-F5344CB8AC3E}">
        <p14:creationId xmlns:p14="http://schemas.microsoft.com/office/powerpoint/2010/main" val="41372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i="1" dirty="0"/>
              <a:t>Stream.iterate()</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4" y="1600200"/>
            <a:ext cx="8455025" cy="12192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1200" dirty="0"/>
              <a:t>Another way of creating an infinite stream is by using the </a:t>
            </a:r>
            <a:r>
              <a:rPr lang="en-US" sz="1200" b="1" i="1" dirty="0"/>
              <a:t>iterate()</a:t>
            </a:r>
            <a:r>
              <a:rPr lang="en-US" sz="1200" dirty="0"/>
              <a:t> method</a:t>
            </a:r>
            <a:r>
              <a:rPr lang="en-US" sz="1200" dirty="0" smtClean="0"/>
              <a:t>:</a:t>
            </a:r>
          </a:p>
          <a:p>
            <a:endParaRPr lang="en-US" sz="1200" dirty="0"/>
          </a:p>
          <a:p>
            <a:r>
              <a:rPr lang="en-US" sz="1200" dirty="0">
                <a:solidFill>
                  <a:srgbClr val="C00000"/>
                </a:solidFill>
              </a:rPr>
              <a:t>Stream&lt;Integer&gt; </a:t>
            </a:r>
            <a:r>
              <a:rPr lang="en-US" sz="1200" dirty="0">
                <a:solidFill>
                  <a:srgbClr val="C00000"/>
                </a:solidFill>
              </a:rPr>
              <a:t>streamIterated</a:t>
            </a:r>
            <a:r>
              <a:rPr lang="en-US" sz="1200" dirty="0">
                <a:solidFill>
                  <a:srgbClr val="C00000"/>
                </a:solidFill>
              </a:rPr>
              <a:t> = Stream.iterate(40, n -&gt; n + 2).limit(20</a:t>
            </a:r>
            <a:r>
              <a:rPr lang="en-US" sz="1200" dirty="0" smtClean="0">
                <a:solidFill>
                  <a:srgbClr val="C00000"/>
                </a:solidFill>
              </a:rPr>
              <a:t>);</a:t>
            </a:r>
          </a:p>
          <a:p>
            <a:endParaRPr lang="en-US" sz="1200" dirty="0"/>
          </a:p>
          <a:p>
            <a:r>
              <a:rPr lang="en-US" sz="1200" dirty="0"/>
              <a:t>The first element of the resulting stream is a first parameter of the </a:t>
            </a:r>
            <a:r>
              <a:rPr lang="en-US" sz="1200" i="1" dirty="0"/>
              <a:t>iterate()</a:t>
            </a:r>
            <a:r>
              <a:rPr lang="en-US" sz="1200" dirty="0"/>
              <a:t> method. For creating every following element the specified function is applied to the previous element. In the example above the second element will be 42.</a:t>
            </a:r>
            <a:endParaRPr lang="en-US" sz="1200" dirty="0"/>
          </a:p>
        </p:txBody>
      </p:sp>
    </p:spTree>
    <p:extLst>
      <p:ext uri="{BB962C8B-B14F-4D97-AF65-F5344CB8AC3E}">
        <p14:creationId xmlns:p14="http://schemas.microsoft.com/office/powerpoint/2010/main" val="116931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Stream of Primitives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4" y="685800"/>
            <a:ext cx="8455025" cy="40386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endParaRPr lang="en-US" sz="1200" dirty="0" smtClean="0"/>
          </a:p>
          <a:p>
            <a:endParaRPr lang="en-US" sz="1200" dirty="0"/>
          </a:p>
          <a:p>
            <a:r>
              <a:rPr lang="en-US" sz="1200" dirty="0" smtClean="0"/>
              <a:t>Java </a:t>
            </a:r>
            <a:r>
              <a:rPr lang="en-US" sz="1200" dirty="0"/>
              <a:t>8 offers a possibility to create streams out of three primitive types: </a:t>
            </a:r>
            <a:r>
              <a:rPr lang="en-US" sz="1200" i="1" dirty="0"/>
              <a:t>int</a:t>
            </a:r>
            <a:r>
              <a:rPr lang="en-US" sz="1200" i="1" dirty="0"/>
              <a:t>, long</a:t>
            </a:r>
            <a:r>
              <a:rPr lang="en-US" sz="1200" dirty="0"/>
              <a:t> and </a:t>
            </a:r>
            <a:r>
              <a:rPr lang="en-US" sz="1200" i="1" dirty="0"/>
              <a:t>double.</a:t>
            </a:r>
            <a:r>
              <a:rPr lang="en-US" sz="1200" dirty="0"/>
              <a:t> As </a:t>
            </a:r>
            <a:r>
              <a:rPr lang="en-US" sz="1200" i="1" dirty="0"/>
              <a:t>Stream&lt;T&gt;</a:t>
            </a:r>
            <a:r>
              <a:rPr lang="en-US" sz="1200" dirty="0"/>
              <a:t> is a generic interface and there is no way to use primitives as a type parameter with generics, three new special interfaces were created: </a:t>
            </a:r>
            <a:r>
              <a:rPr lang="en-US" sz="1200" b="1" i="1" dirty="0"/>
              <a:t>IntStream</a:t>
            </a:r>
            <a:r>
              <a:rPr lang="en-US" sz="1200" b="1" i="1" dirty="0"/>
              <a:t>, </a:t>
            </a:r>
            <a:r>
              <a:rPr lang="en-US" sz="1200" b="1" i="1" dirty="0"/>
              <a:t>LongStream</a:t>
            </a:r>
            <a:r>
              <a:rPr lang="en-US" sz="1200" b="1" i="1" dirty="0"/>
              <a:t>, </a:t>
            </a:r>
            <a:r>
              <a:rPr lang="en-US" sz="1200" b="1" i="1" dirty="0"/>
              <a:t>DoubleStream</a:t>
            </a:r>
            <a:r>
              <a:rPr lang="en-US" sz="1200" b="1" i="1" dirty="0" smtClean="0"/>
              <a:t>.</a:t>
            </a:r>
          </a:p>
          <a:p>
            <a:endParaRPr lang="en-US" sz="1200" b="1" i="1" dirty="0"/>
          </a:p>
          <a:p>
            <a:pPr fontAlgn="base"/>
            <a:r>
              <a:rPr lang="en-US" sz="1200" dirty="0">
                <a:solidFill>
                  <a:srgbClr val="C00000"/>
                </a:solidFill>
              </a:rPr>
              <a:t>IntStream</a:t>
            </a:r>
            <a:r>
              <a:rPr lang="en-US" sz="1200" dirty="0">
                <a:solidFill>
                  <a:srgbClr val="C00000"/>
                </a:solidFill>
              </a:rPr>
              <a:t> </a:t>
            </a:r>
            <a:r>
              <a:rPr lang="en-US" sz="1200" dirty="0">
                <a:solidFill>
                  <a:srgbClr val="C00000"/>
                </a:solidFill>
              </a:rPr>
              <a:t>intStream</a:t>
            </a:r>
            <a:r>
              <a:rPr lang="en-US" sz="1200" dirty="0">
                <a:solidFill>
                  <a:srgbClr val="C00000"/>
                </a:solidFill>
              </a:rPr>
              <a:t> = </a:t>
            </a:r>
            <a:r>
              <a:rPr lang="en-US" sz="1200" dirty="0">
                <a:solidFill>
                  <a:srgbClr val="C00000"/>
                </a:solidFill>
              </a:rPr>
              <a:t>IntStream.range</a:t>
            </a:r>
            <a:r>
              <a:rPr lang="en-US" sz="1200" dirty="0">
                <a:solidFill>
                  <a:srgbClr val="C00000"/>
                </a:solidFill>
              </a:rPr>
              <a:t>(1, 3);</a:t>
            </a:r>
          </a:p>
          <a:p>
            <a:pPr fontAlgn="base"/>
            <a:r>
              <a:rPr lang="en-US" sz="1200" dirty="0">
                <a:solidFill>
                  <a:srgbClr val="C00000"/>
                </a:solidFill>
              </a:rPr>
              <a:t>LongStream</a:t>
            </a:r>
            <a:r>
              <a:rPr lang="en-US" sz="1200" dirty="0">
                <a:solidFill>
                  <a:srgbClr val="C00000"/>
                </a:solidFill>
              </a:rPr>
              <a:t> </a:t>
            </a:r>
            <a:r>
              <a:rPr lang="en-US" sz="1200" dirty="0">
                <a:solidFill>
                  <a:srgbClr val="C00000"/>
                </a:solidFill>
              </a:rPr>
              <a:t>longStream</a:t>
            </a:r>
            <a:r>
              <a:rPr lang="en-US" sz="1200" dirty="0">
                <a:solidFill>
                  <a:srgbClr val="C00000"/>
                </a:solidFill>
              </a:rPr>
              <a:t> = </a:t>
            </a:r>
            <a:r>
              <a:rPr lang="en-US" sz="1200" dirty="0">
                <a:solidFill>
                  <a:srgbClr val="C00000"/>
                </a:solidFill>
              </a:rPr>
              <a:t>LongStream.rangeClosed</a:t>
            </a:r>
            <a:r>
              <a:rPr lang="en-US" sz="1200" dirty="0">
                <a:solidFill>
                  <a:srgbClr val="C00000"/>
                </a:solidFill>
              </a:rPr>
              <a:t>(1, 3</a:t>
            </a:r>
            <a:r>
              <a:rPr lang="en-US" sz="1200" dirty="0" smtClean="0">
                <a:solidFill>
                  <a:srgbClr val="C00000"/>
                </a:solidFill>
              </a:rPr>
              <a:t>);</a:t>
            </a:r>
          </a:p>
          <a:p>
            <a:pPr fontAlgn="base"/>
            <a:endParaRPr lang="en-US" sz="1200" dirty="0">
              <a:solidFill>
                <a:srgbClr val="C00000"/>
              </a:solidFill>
            </a:endParaRPr>
          </a:p>
          <a:p>
            <a:r>
              <a:rPr lang="en-US" sz="1200" dirty="0"/>
              <a:t>The </a:t>
            </a:r>
            <a:r>
              <a:rPr lang="en-US" sz="1200" b="1" i="1" dirty="0"/>
              <a:t>range(</a:t>
            </a:r>
            <a:r>
              <a:rPr lang="en-US" sz="1200" b="1" i="1" dirty="0"/>
              <a:t>int</a:t>
            </a:r>
            <a:r>
              <a:rPr lang="en-US" sz="1200" b="1" i="1" dirty="0"/>
              <a:t> </a:t>
            </a:r>
            <a:r>
              <a:rPr lang="en-US" sz="1200" b="1" i="1" dirty="0"/>
              <a:t>startInclusive</a:t>
            </a:r>
            <a:r>
              <a:rPr lang="en-US" sz="1200" b="1" i="1" dirty="0"/>
              <a:t>, </a:t>
            </a:r>
            <a:r>
              <a:rPr lang="en-US" sz="1200" b="1" i="1" dirty="0"/>
              <a:t>int</a:t>
            </a:r>
            <a:r>
              <a:rPr lang="en-US" sz="1200" b="1" i="1" dirty="0"/>
              <a:t> </a:t>
            </a:r>
            <a:r>
              <a:rPr lang="en-US" sz="1200" b="1" i="1" dirty="0"/>
              <a:t>endExclusive</a:t>
            </a:r>
            <a:r>
              <a:rPr lang="en-US" sz="1200" b="1" i="1" dirty="0"/>
              <a:t>)</a:t>
            </a:r>
            <a:r>
              <a:rPr lang="en-US" sz="1200" dirty="0"/>
              <a:t> method creates an ordered stream from the first parameter to the second parameter. It increments the value of subsequent elements with the step equal to 1. The result doesn’t include the last parameter, it is just an upper bound of the sequence</a:t>
            </a:r>
            <a:r>
              <a:rPr lang="en-US" sz="1200" dirty="0" smtClean="0"/>
              <a:t>.</a:t>
            </a:r>
            <a:br>
              <a:rPr lang="en-US" sz="1200" dirty="0" smtClean="0"/>
            </a:br>
            <a:endParaRPr lang="en-US" sz="1200" dirty="0"/>
          </a:p>
          <a:p>
            <a:r>
              <a:rPr lang="en-US" sz="1200" dirty="0"/>
              <a:t>The </a:t>
            </a:r>
            <a:r>
              <a:rPr lang="en-US" sz="1200" b="1" i="1" dirty="0"/>
              <a:t>rangeClosed</a:t>
            </a:r>
            <a:r>
              <a:rPr lang="en-US" sz="1200" b="1" i="1" dirty="0"/>
              <a:t>(</a:t>
            </a:r>
            <a:r>
              <a:rPr lang="en-US" sz="1200" b="1" i="1" dirty="0"/>
              <a:t>int</a:t>
            </a:r>
            <a:r>
              <a:rPr lang="en-US" sz="1200" b="1" i="1" dirty="0"/>
              <a:t> </a:t>
            </a:r>
            <a:r>
              <a:rPr lang="en-US" sz="1200" b="1" i="1" dirty="0"/>
              <a:t>startInclusive</a:t>
            </a:r>
            <a:r>
              <a:rPr lang="en-US" sz="1200" b="1" i="1" dirty="0"/>
              <a:t>, </a:t>
            </a:r>
            <a:r>
              <a:rPr lang="en-US" sz="1200" b="1" i="1" dirty="0"/>
              <a:t>int</a:t>
            </a:r>
            <a:r>
              <a:rPr lang="en-US" sz="1200" b="1" i="1" dirty="0"/>
              <a:t> </a:t>
            </a:r>
            <a:r>
              <a:rPr lang="en-US" sz="1200" b="1" i="1" dirty="0"/>
              <a:t>endInclusive</a:t>
            </a:r>
            <a:r>
              <a:rPr lang="en-US" sz="1200" b="1" i="1" dirty="0"/>
              <a:t>)</a:t>
            </a:r>
            <a:r>
              <a:rPr lang="en-US" sz="1200" i="1" dirty="0"/>
              <a:t> </a:t>
            </a:r>
            <a:r>
              <a:rPr lang="en-US" sz="1200" dirty="0"/>
              <a:t>method does the same with only one difference – the second element is included. These two methods can be used to generate any of the three types of streams of primitives</a:t>
            </a:r>
            <a:r>
              <a:rPr lang="en-US" sz="1200" dirty="0" smtClean="0"/>
              <a:t>.</a:t>
            </a:r>
          </a:p>
          <a:p>
            <a:endParaRPr lang="en-US" sz="1200" dirty="0"/>
          </a:p>
          <a:p>
            <a:r>
              <a:rPr lang="en-US" sz="1200" dirty="0"/>
              <a:t>Since Java 8 the </a:t>
            </a:r>
            <a:r>
              <a:rPr lang="en-US" sz="1200" b="1" dirty="0"/>
              <a:t>Random</a:t>
            </a:r>
            <a:r>
              <a:rPr lang="en-US" sz="1200" dirty="0"/>
              <a:t> class provides a wide range of methods for generation streams of primitives. For example, the following code creates a </a:t>
            </a:r>
            <a:r>
              <a:rPr lang="en-US" sz="1200" dirty="0"/>
              <a:t>DoubleStream</a:t>
            </a:r>
            <a:r>
              <a:rPr lang="en-US" sz="1200" dirty="0"/>
              <a:t>, which has three elements:</a:t>
            </a:r>
            <a:endParaRPr lang="en-US" sz="1200" dirty="0"/>
          </a:p>
          <a:p>
            <a:pPr fontAlgn="base"/>
            <a:endParaRPr lang="en-US" sz="1200" dirty="0">
              <a:solidFill>
                <a:srgbClr val="C00000"/>
              </a:solidFill>
            </a:endParaRPr>
          </a:p>
          <a:p>
            <a:pPr fontAlgn="base"/>
            <a:r>
              <a:rPr lang="en-US" sz="1200" dirty="0">
                <a:solidFill>
                  <a:srgbClr val="C00000"/>
                </a:solidFill>
              </a:rPr>
              <a:t>Random </a:t>
            </a:r>
            <a:r>
              <a:rPr lang="en-US" sz="1200" dirty="0">
                <a:solidFill>
                  <a:srgbClr val="C00000"/>
                </a:solidFill>
              </a:rPr>
              <a:t>random</a:t>
            </a:r>
            <a:r>
              <a:rPr lang="en-US" sz="1200" dirty="0">
                <a:solidFill>
                  <a:srgbClr val="C00000"/>
                </a:solidFill>
              </a:rPr>
              <a:t> = new Random();</a:t>
            </a:r>
          </a:p>
          <a:p>
            <a:pPr fontAlgn="base"/>
            <a:r>
              <a:rPr lang="en-US" sz="1200" dirty="0">
                <a:solidFill>
                  <a:srgbClr val="C00000"/>
                </a:solidFill>
              </a:rPr>
              <a:t>DoubleStream</a:t>
            </a:r>
            <a:r>
              <a:rPr lang="en-US" sz="1200" dirty="0">
                <a:solidFill>
                  <a:srgbClr val="C00000"/>
                </a:solidFill>
              </a:rPr>
              <a:t> </a:t>
            </a:r>
            <a:r>
              <a:rPr lang="en-US" sz="1200" dirty="0">
                <a:solidFill>
                  <a:srgbClr val="C00000"/>
                </a:solidFill>
              </a:rPr>
              <a:t>doubleStream</a:t>
            </a:r>
            <a:r>
              <a:rPr lang="en-US" sz="1200" dirty="0">
                <a:solidFill>
                  <a:srgbClr val="C00000"/>
                </a:solidFill>
              </a:rPr>
              <a:t> = </a:t>
            </a:r>
            <a:r>
              <a:rPr lang="en-US" sz="1200" dirty="0">
                <a:solidFill>
                  <a:srgbClr val="C00000"/>
                </a:solidFill>
              </a:rPr>
              <a:t>random.doubles</a:t>
            </a:r>
            <a:r>
              <a:rPr lang="en-US" sz="1200" dirty="0">
                <a:solidFill>
                  <a:srgbClr val="C00000"/>
                </a:solidFill>
              </a:rPr>
              <a:t>(3);</a:t>
            </a:r>
          </a:p>
          <a:p>
            <a:endParaRPr lang="en-US" sz="1200" b="1" i="1" dirty="0" smtClean="0">
              <a:solidFill>
                <a:srgbClr val="C00000"/>
              </a:solidFill>
            </a:endParaRPr>
          </a:p>
          <a:p>
            <a:endParaRPr lang="en-US" sz="1200" b="1" i="1" dirty="0"/>
          </a:p>
          <a:p>
            <a:endParaRPr lang="en-US" sz="1200" dirty="0"/>
          </a:p>
        </p:txBody>
      </p:sp>
    </p:spTree>
    <p:extLst>
      <p:ext uri="{BB962C8B-B14F-4D97-AF65-F5344CB8AC3E}">
        <p14:creationId xmlns:p14="http://schemas.microsoft.com/office/powerpoint/2010/main" val="145758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Stream of </a:t>
            </a:r>
            <a:r>
              <a:rPr lang="en-US" sz="1200" i="1" dirty="0"/>
              <a:t>String</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3" y="1295400"/>
            <a:ext cx="8455025" cy="22860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r>
              <a:rPr lang="en-US" sz="1200" i="1" dirty="0"/>
              <a:t>String</a:t>
            </a:r>
            <a:r>
              <a:rPr lang="en-US" sz="1200" dirty="0"/>
              <a:t> can also be used as a source for creating a stream.</a:t>
            </a:r>
          </a:p>
          <a:p>
            <a:r>
              <a:rPr lang="en-US" sz="1200" dirty="0"/>
              <a:t>With the help of the </a:t>
            </a:r>
            <a:r>
              <a:rPr lang="en-US" sz="1200" i="1" dirty="0"/>
              <a:t>chars()</a:t>
            </a:r>
            <a:r>
              <a:rPr lang="en-US" sz="1200" dirty="0"/>
              <a:t> method of the </a:t>
            </a:r>
            <a:r>
              <a:rPr lang="en-US" sz="1200" i="1" dirty="0"/>
              <a:t>String</a:t>
            </a:r>
            <a:r>
              <a:rPr lang="en-US" sz="1200" dirty="0"/>
              <a:t> class. Since there is no interface </a:t>
            </a:r>
            <a:r>
              <a:rPr lang="en-US" sz="1200" i="1" dirty="0"/>
              <a:t>CharStream</a:t>
            </a:r>
            <a:r>
              <a:rPr lang="en-US" sz="1200" i="1" dirty="0"/>
              <a:t> </a:t>
            </a:r>
            <a:r>
              <a:rPr lang="en-US" sz="1200" dirty="0"/>
              <a:t>in JDK, the </a:t>
            </a:r>
            <a:r>
              <a:rPr lang="en-US" sz="1200" i="1" dirty="0"/>
              <a:t>IntStream</a:t>
            </a:r>
            <a:r>
              <a:rPr lang="en-US" sz="1200" dirty="0"/>
              <a:t> is used to represent a stream of chars instead</a:t>
            </a:r>
            <a:r>
              <a:rPr lang="en-US" sz="1200" dirty="0" smtClean="0"/>
              <a:t>.</a:t>
            </a:r>
          </a:p>
          <a:p>
            <a:endParaRPr lang="en-US" sz="1200" dirty="0"/>
          </a:p>
          <a:p>
            <a:r>
              <a:rPr lang="en-US" sz="1200" dirty="0">
                <a:solidFill>
                  <a:srgbClr val="C00000"/>
                </a:solidFill>
              </a:rPr>
              <a:t>IntStream</a:t>
            </a:r>
            <a:r>
              <a:rPr lang="en-US" sz="1200" dirty="0">
                <a:solidFill>
                  <a:srgbClr val="C00000"/>
                </a:solidFill>
              </a:rPr>
              <a:t> </a:t>
            </a:r>
            <a:r>
              <a:rPr lang="en-US" sz="1200" dirty="0">
                <a:solidFill>
                  <a:srgbClr val="C00000"/>
                </a:solidFill>
              </a:rPr>
              <a:t>streamOfChars</a:t>
            </a:r>
            <a:r>
              <a:rPr lang="en-US" sz="1200" dirty="0">
                <a:solidFill>
                  <a:srgbClr val="C00000"/>
                </a:solidFill>
              </a:rPr>
              <a:t> = "</a:t>
            </a:r>
            <a:r>
              <a:rPr lang="en-US" sz="1200" dirty="0">
                <a:solidFill>
                  <a:srgbClr val="C00000"/>
                </a:solidFill>
              </a:rPr>
              <a:t>abc</a:t>
            </a:r>
            <a:r>
              <a:rPr lang="en-US" sz="1200" dirty="0">
                <a:solidFill>
                  <a:srgbClr val="C00000"/>
                </a:solidFill>
              </a:rPr>
              <a:t>".chars</a:t>
            </a:r>
            <a:r>
              <a:rPr lang="en-US" sz="1200" dirty="0" smtClean="0">
                <a:solidFill>
                  <a:srgbClr val="C00000"/>
                </a:solidFill>
              </a:rPr>
              <a:t>();</a:t>
            </a:r>
          </a:p>
          <a:p>
            <a:endParaRPr lang="en-US" sz="1200" dirty="0"/>
          </a:p>
          <a:p>
            <a:r>
              <a:rPr lang="en-US" sz="1200" dirty="0"/>
              <a:t>The following example breaks a </a:t>
            </a:r>
            <a:r>
              <a:rPr lang="en-US" sz="1200" i="1" dirty="0"/>
              <a:t>String </a:t>
            </a:r>
            <a:r>
              <a:rPr lang="en-US" sz="1200" dirty="0"/>
              <a:t>into sub-strings according to specified </a:t>
            </a:r>
            <a:r>
              <a:rPr lang="en-US" sz="1200" i="1" dirty="0"/>
              <a:t>RegEx</a:t>
            </a:r>
            <a:r>
              <a:rPr lang="en-US" sz="1200" dirty="0" smtClean="0"/>
              <a:t>:</a:t>
            </a:r>
          </a:p>
          <a:p>
            <a:endParaRPr lang="en-US" sz="1200" dirty="0"/>
          </a:p>
          <a:p>
            <a:pPr fontAlgn="base"/>
            <a:r>
              <a:rPr lang="en-US" sz="1200" dirty="0">
                <a:solidFill>
                  <a:srgbClr val="C00000"/>
                </a:solidFill>
              </a:rPr>
              <a:t>Stream&lt;String&gt; </a:t>
            </a:r>
            <a:r>
              <a:rPr lang="en-US" sz="1200" dirty="0">
                <a:solidFill>
                  <a:srgbClr val="C00000"/>
                </a:solidFill>
              </a:rPr>
              <a:t>streamOfString</a:t>
            </a:r>
            <a:r>
              <a:rPr lang="en-US" sz="1200" dirty="0">
                <a:solidFill>
                  <a:srgbClr val="C00000"/>
                </a:solidFill>
              </a:rPr>
              <a:t> </a:t>
            </a:r>
            <a:r>
              <a:rPr lang="en-US" sz="1200" dirty="0" smtClean="0">
                <a:solidFill>
                  <a:srgbClr val="C00000"/>
                </a:solidFill>
              </a:rPr>
              <a:t>=</a:t>
            </a:r>
            <a:r>
              <a:rPr lang="en-US" sz="1200" dirty="0">
                <a:solidFill>
                  <a:srgbClr val="C00000"/>
                </a:solidFill>
              </a:rPr>
              <a:t>  </a:t>
            </a:r>
            <a:r>
              <a:rPr lang="en-US" sz="1200" dirty="0">
                <a:solidFill>
                  <a:srgbClr val="C00000"/>
                </a:solidFill>
              </a:rPr>
              <a:t>Pattern.compile</a:t>
            </a:r>
            <a:r>
              <a:rPr lang="en-US" sz="1200" dirty="0">
                <a:solidFill>
                  <a:srgbClr val="C00000"/>
                </a:solidFill>
              </a:rPr>
              <a:t>(", ").</a:t>
            </a:r>
            <a:r>
              <a:rPr lang="en-US" sz="1200" dirty="0">
                <a:solidFill>
                  <a:srgbClr val="C00000"/>
                </a:solidFill>
              </a:rPr>
              <a:t>splitAsStream</a:t>
            </a:r>
            <a:r>
              <a:rPr lang="en-US" sz="1200" dirty="0">
                <a:solidFill>
                  <a:srgbClr val="C00000"/>
                </a:solidFill>
              </a:rPr>
              <a:t>("a, b, c");</a:t>
            </a:r>
          </a:p>
          <a:p>
            <a:endParaRPr lang="en-US" sz="1200" dirty="0"/>
          </a:p>
        </p:txBody>
      </p:sp>
    </p:spTree>
    <p:extLst>
      <p:ext uri="{BB962C8B-B14F-4D97-AF65-F5344CB8AC3E}">
        <p14:creationId xmlns:p14="http://schemas.microsoft.com/office/powerpoint/2010/main" val="280418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Stream of File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le 3"/>
          <p:cNvSpPr/>
          <p:nvPr/>
        </p:nvSpPr>
        <p:spPr>
          <a:xfrm>
            <a:off x="307973" y="1295400"/>
            <a:ext cx="8455025" cy="19812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endParaRPr lang="en-US" sz="1200" smtClean="0"/>
          </a:p>
          <a:p>
            <a:r>
              <a:rPr lang="en-US" sz="1200" smtClean="0"/>
              <a:t>Java </a:t>
            </a:r>
            <a:r>
              <a:rPr lang="en-US" sz="1200" dirty="0"/>
              <a:t>NIO class </a:t>
            </a:r>
            <a:r>
              <a:rPr lang="en-US" sz="1200" i="1" dirty="0"/>
              <a:t>Files </a:t>
            </a:r>
            <a:r>
              <a:rPr lang="en-US" sz="1200" dirty="0"/>
              <a:t>allows to generate a </a:t>
            </a:r>
            <a:r>
              <a:rPr lang="en-US" sz="1200" i="1" dirty="0"/>
              <a:t>Stream&lt;String&gt;</a:t>
            </a:r>
            <a:r>
              <a:rPr lang="en-US" sz="1200" dirty="0"/>
              <a:t> of a text file through the </a:t>
            </a:r>
            <a:r>
              <a:rPr lang="en-US" sz="1200" i="1" dirty="0"/>
              <a:t>lines()</a:t>
            </a:r>
            <a:r>
              <a:rPr lang="en-US" sz="1200" dirty="0"/>
              <a:t> method. Every line of the text becomes an element of the </a:t>
            </a:r>
            <a:r>
              <a:rPr lang="en-US" sz="1200" dirty="0" smtClean="0"/>
              <a:t>stream</a:t>
            </a:r>
          </a:p>
          <a:p>
            <a:endParaRPr lang="en-US" sz="1200" dirty="0"/>
          </a:p>
          <a:p>
            <a:pPr fontAlgn="base"/>
            <a:r>
              <a:rPr lang="en-US" sz="1200" dirty="0">
                <a:solidFill>
                  <a:srgbClr val="C00000"/>
                </a:solidFill>
              </a:rPr>
              <a:t>Path </a:t>
            </a:r>
            <a:r>
              <a:rPr lang="en-US" sz="1200" dirty="0">
                <a:solidFill>
                  <a:srgbClr val="C00000"/>
                </a:solidFill>
              </a:rPr>
              <a:t>path</a:t>
            </a:r>
            <a:r>
              <a:rPr lang="en-US" sz="1200" dirty="0">
                <a:solidFill>
                  <a:srgbClr val="C00000"/>
                </a:solidFill>
              </a:rPr>
              <a:t> = </a:t>
            </a:r>
            <a:r>
              <a:rPr lang="en-US" sz="1200" dirty="0">
                <a:solidFill>
                  <a:srgbClr val="C00000"/>
                </a:solidFill>
              </a:rPr>
              <a:t>Paths.get</a:t>
            </a:r>
            <a:r>
              <a:rPr lang="en-US" sz="1200" dirty="0">
                <a:solidFill>
                  <a:srgbClr val="C00000"/>
                </a:solidFill>
              </a:rPr>
              <a:t>("C:\\file.txt");</a:t>
            </a:r>
          </a:p>
          <a:p>
            <a:pPr fontAlgn="base"/>
            <a:r>
              <a:rPr lang="en-US" sz="1200" dirty="0">
                <a:solidFill>
                  <a:srgbClr val="C00000"/>
                </a:solidFill>
              </a:rPr>
              <a:t>Stream&lt;String&gt; </a:t>
            </a:r>
            <a:r>
              <a:rPr lang="en-US" sz="1200" dirty="0">
                <a:solidFill>
                  <a:srgbClr val="C00000"/>
                </a:solidFill>
              </a:rPr>
              <a:t>streamOfStrings</a:t>
            </a:r>
            <a:r>
              <a:rPr lang="en-US" sz="1200" dirty="0">
                <a:solidFill>
                  <a:srgbClr val="C00000"/>
                </a:solidFill>
              </a:rPr>
              <a:t> = </a:t>
            </a:r>
            <a:r>
              <a:rPr lang="en-US" sz="1200" dirty="0">
                <a:solidFill>
                  <a:srgbClr val="C00000"/>
                </a:solidFill>
              </a:rPr>
              <a:t>Files.lines</a:t>
            </a:r>
            <a:r>
              <a:rPr lang="en-US" sz="1200" dirty="0">
                <a:solidFill>
                  <a:srgbClr val="C00000"/>
                </a:solidFill>
              </a:rPr>
              <a:t>(path);</a:t>
            </a:r>
          </a:p>
          <a:p>
            <a:pPr fontAlgn="base"/>
            <a:r>
              <a:rPr lang="en-US" sz="1200" dirty="0">
                <a:solidFill>
                  <a:srgbClr val="C00000"/>
                </a:solidFill>
              </a:rPr>
              <a:t>Stream&lt;String&gt; </a:t>
            </a:r>
            <a:r>
              <a:rPr lang="en-US" sz="1200" dirty="0">
                <a:solidFill>
                  <a:srgbClr val="C00000"/>
                </a:solidFill>
              </a:rPr>
              <a:t>streamWithCharset</a:t>
            </a:r>
            <a:r>
              <a:rPr lang="en-US" sz="1200" dirty="0">
                <a:solidFill>
                  <a:srgbClr val="C00000"/>
                </a:solidFill>
              </a:rPr>
              <a:t> =   </a:t>
            </a:r>
            <a:r>
              <a:rPr lang="en-US" sz="1200" dirty="0">
                <a:solidFill>
                  <a:srgbClr val="C00000"/>
                </a:solidFill>
              </a:rPr>
              <a:t>Files.lines</a:t>
            </a:r>
            <a:r>
              <a:rPr lang="en-US" sz="1200" dirty="0">
                <a:solidFill>
                  <a:srgbClr val="C00000"/>
                </a:solidFill>
              </a:rPr>
              <a:t>(path, </a:t>
            </a:r>
            <a:r>
              <a:rPr lang="en-US" sz="1200" dirty="0">
                <a:solidFill>
                  <a:srgbClr val="C00000"/>
                </a:solidFill>
              </a:rPr>
              <a:t>Charset.forName</a:t>
            </a:r>
            <a:r>
              <a:rPr lang="en-US" sz="1200" dirty="0">
                <a:solidFill>
                  <a:srgbClr val="C00000"/>
                </a:solidFill>
              </a:rPr>
              <a:t>("UTF-8</a:t>
            </a:r>
            <a:r>
              <a:rPr lang="en-US" sz="1200" dirty="0" smtClean="0">
                <a:solidFill>
                  <a:srgbClr val="C00000"/>
                </a:solidFill>
              </a:rPr>
              <a:t>"));</a:t>
            </a:r>
          </a:p>
          <a:p>
            <a:pPr fontAlgn="base"/>
            <a:endParaRPr lang="en-US" sz="1200" dirty="0">
              <a:solidFill>
                <a:srgbClr val="C00000"/>
              </a:solidFill>
            </a:endParaRPr>
          </a:p>
          <a:p>
            <a:pPr fontAlgn="base"/>
            <a:r>
              <a:rPr lang="en-US" sz="1200" dirty="0"/>
              <a:t>The </a:t>
            </a:r>
            <a:r>
              <a:rPr lang="en-US" sz="1200" i="1" dirty="0"/>
              <a:t>Charset</a:t>
            </a:r>
            <a:r>
              <a:rPr lang="en-US" sz="1200" dirty="0"/>
              <a:t> can be specified as an argument of the </a:t>
            </a:r>
            <a:r>
              <a:rPr lang="en-US" sz="1200" i="1" dirty="0"/>
              <a:t>lines()</a:t>
            </a:r>
            <a:r>
              <a:rPr lang="en-US" sz="1200" dirty="0"/>
              <a:t> method.</a:t>
            </a:r>
            <a:endParaRPr lang="en-US" sz="1200" dirty="0">
              <a:solidFill>
                <a:srgbClr val="C00000"/>
              </a:solidFill>
            </a:endParaRPr>
          </a:p>
          <a:p>
            <a:endParaRPr lang="en-US" sz="1200" dirty="0"/>
          </a:p>
        </p:txBody>
      </p:sp>
    </p:spTree>
    <p:extLst>
      <p:ext uri="{BB962C8B-B14F-4D97-AF65-F5344CB8AC3E}">
        <p14:creationId xmlns:p14="http://schemas.microsoft.com/office/powerpoint/2010/main" val="3894568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80345</TotalTime>
  <Words>147</Words>
  <Application>Microsoft Office PowerPoint</Application>
  <PresentationFormat>Custom</PresentationFormat>
  <Paragraphs>85</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8387</cp:revision>
  <dcterms:created xsi:type="dcterms:W3CDTF">2006-08-16T00:00:00Z</dcterms:created>
  <dcterms:modified xsi:type="dcterms:W3CDTF">2017-05-16T13:55:20Z</dcterms:modified>
</cp:coreProperties>
</file>