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0" r:id="rId2"/>
    <p:sldId id="432" r:id="rId3"/>
    <p:sldId id="431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38527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Declaring an Annotation Type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7975" y="2057400"/>
            <a:ext cx="2882900" cy="2590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public class MyClass</a:t>
            </a:r>
          </a:p>
          <a:p>
            <a:r>
              <a:rPr lang="en-US" sz="1200" dirty="0"/>
              <a:t>{</a:t>
            </a:r>
          </a:p>
          <a:p>
            <a:endParaRPr lang="en-US" sz="1200" dirty="0"/>
          </a:p>
          <a:p>
            <a:r>
              <a:rPr lang="en-US" sz="1200" dirty="0"/>
              <a:t>   // Author: Ram</a:t>
            </a:r>
          </a:p>
          <a:p>
            <a:r>
              <a:rPr lang="en-US" sz="1200" dirty="0"/>
              <a:t>   // Date: 3/17/2017</a:t>
            </a:r>
          </a:p>
          <a:p>
            <a:r>
              <a:rPr lang="en-US" sz="1200" dirty="0"/>
              <a:t>   // Current revision: 2</a:t>
            </a:r>
          </a:p>
          <a:p>
            <a:r>
              <a:rPr lang="en-US" sz="1200" dirty="0"/>
              <a:t>   // Last modified: 4/12/2012</a:t>
            </a:r>
          </a:p>
          <a:p>
            <a:r>
              <a:rPr lang="en-US" sz="1200" dirty="0"/>
              <a:t>   // Last </a:t>
            </a:r>
            <a:r>
              <a:rPr lang="en-US" sz="1200" dirty="0" smtClean="0"/>
              <a:t>modified by</a:t>
            </a:r>
            <a:r>
              <a:rPr lang="en-US" sz="1200" dirty="0"/>
              <a:t>: Peter</a:t>
            </a:r>
          </a:p>
          <a:p>
            <a:r>
              <a:rPr lang="en-US" sz="1200" dirty="0"/>
              <a:t>   // Reviewers: Alice, Bill, Cindy</a:t>
            </a:r>
          </a:p>
          <a:p>
            <a:endParaRPr lang="en-US" sz="1200" dirty="0"/>
          </a:p>
          <a:p>
            <a:r>
              <a:rPr lang="en-US" sz="1200" dirty="0"/>
              <a:t>   // class code goes here</a:t>
            </a:r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09561" y="685800"/>
            <a:ext cx="2738439" cy="914400"/>
          </a:xfrm>
          <a:prstGeom prst="wedgeRectCallout">
            <a:avLst>
              <a:gd name="adj1" fmla="val -6572"/>
              <a:gd name="adj2" fmla="val 10659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Suppose that a software group traditionally starts the body of every class with comments providing important information</a:t>
            </a:r>
            <a:endParaRPr lang="en-US" sz="1200" dirty="0"/>
          </a:p>
        </p:txBody>
      </p:sp>
      <p:sp>
        <p:nvSpPr>
          <p:cNvPr id="11" name="Right Brace 10"/>
          <p:cNvSpPr/>
          <p:nvPr/>
        </p:nvSpPr>
        <p:spPr>
          <a:xfrm>
            <a:off x="2590800" y="2667000"/>
            <a:ext cx="228600" cy="15240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3290500"/>
            <a:ext cx="78303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metadata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3210918" y="1600200"/>
            <a:ext cx="1208682" cy="1690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2"/>
          </p:cNvCxnSpPr>
          <p:nvPr/>
        </p:nvCxnSpPr>
        <p:spPr>
          <a:xfrm>
            <a:off x="6210300" y="1600200"/>
            <a:ext cx="266700" cy="816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5200" y="465138"/>
            <a:ext cx="5410200" cy="11350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To </a:t>
            </a:r>
            <a:r>
              <a:rPr lang="en-US" sz="1000" dirty="0"/>
              <a:t>add this same metadata with an annotation, </a:t>
            </a:r>
            <a:r>
              <a:rPr lang="en-US" sz="1000" dirty="0" smtClean="0"/>
              <a:t>We </a:t>
            </a:r>
            <a:r>
              <a:rPr lang="en-US" sz="1000" dirty="0"/>
              <a:t>must first define the </a:t>
            </a:r>
            <a:r>
              <a:rPr lang="en-US" sz="1000" i="1" dirty="0"/>
              <a:t>annotation type.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i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annotation type definition looks similar to an </a:t>
            </a:r>
            <a:r>
              <a:rPr lang="en-US" sz="1000" dirty="0" smtClean="0"/>
              <a:t>interface </a:t>
            </a:r>
            <a:r>
              <a:rPr lang="en-US" sz="1000" dirty="0"/>
              <a:t>definition where the keyword interface is </a:t>
            </a:r>
            <a:r>
              <a:rPr lang="en-US" sz="1000" dirty="0" smtClean="0"/>
              <a:t>preceded </a:t>
            </a:r>
            <a:r>
              <a:rPr lang="en-US" sz="1000" dirty="0"/>
              <a:t>by the at sign (@) (@ = AT, as in annotation type). 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body of the </a:t>
            </a:r>
            <a:r>
              <a:rPr lang="en-US" sz="1000" dirty="0" smtClean="0"/>
              <a:t>annotation </a:t>
            </a:r>
            <a:r>
              <a:rPr lang="en-US" sz="1000" dirty="0"/>
              <a:t>definition contains </a:t>
            </a:r>
            <a:r>
              <a:rPr lang="en-US" sz="1000" i="1" dirty="0"/>
              <a:t>annotation type element</a:t>
            </a:r>
            <a:r>
              <a:rPr lang="en-US" sz="1000" dirty="0"/>
              <a:t> declarations, which look a lot like methods. Note that they can define optional default values.</a:t>
            </a:r>
            <a:endParaRPr lang="en-US" sz="1000" dirty="0"/>
          </a:p>
          <a:p>
            <a:pPr marL="171450" indent="-171450" algn="ctr">
              <a:buFont typeface="Wingdings" pitchFamily="2" charset="2"/>
              <a:buChar char="ü"/>
            </a:pP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16775"/>
            <a:ext cx="3095625" cy="1590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38527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Declaring an Annotation Type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3725" y="2057400"/>
            <a:ext cx="2882900" cy="2590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public class MyClass</a:t>
            </a:r>
          </a:p>
          <a:p>
            <a:r>
              <a:rPr lang="en-US" sz="1200" dirty="0"/>
              <a:t>{</a:t>
            </a:r>
          </a:p>
          <a:p>
            <a:endParaRPr lang="en-US" sz="1200" dirty="0"/>
          </a:p>
          <a:p>
            <a:r>
              <a:rPr lang="en-US" sz="1200" dirty="0"/>
              <a:t>   // Author: Ram</a:t>
            </a:r>
          </a:p>
          <a:p>
            <a:r>
              <a:rPr lang="en-US" sz="1200" dirty="0"/>
              <a:t>   // Date: 3/17/2017</a:t>
            </a:r>
          </a:p>
          <a:p>
            <a:r>
              <a:rPr lang="en-US" sz="1200" dirty="0"/>
              <a:t>   // Current revision: 2</a:t>
            </a:r>
          </a:p>
          <a:p>
            <a:r>
              <a:rPr lang="en-US" sz="1200" dirty="0"/>
              <a:t>   // Last modified: 4/12/2012</a:t>
            </a:r>
          </a:p>
          <a:p>
            <a:r>
              <a:rPr lang="en-US" sz="1200" dirty="0"/>
              <a:t>   // Last </a:t>
            </a:r>
            <a:r>
              <a:rPr lang="en-US" sz="1200" dirty="0" smtClean="0"/>
              <a:t>modified by</a:t>
            </a:r>
            <a:r>
              <a:rPr lang="en-US" sz="1200" dirty="0"/>
              <a:t>: Peter</a:t>
            </a:r>
          </a:p>
          <a:p>
            <a:r>
              <a:rPr lang="en-US" sz="1200" dirty="0"/>
              <a:t>   // Reviewers: Alice, Bill, Cindy</a:t>
            </a:r>
          </a:p>
          <a:p>
            <a:endParaRPr lang="en-US" sz="1200" dirty="0"/>
          </a:p>
          <a:p>
            <a:r>
              <a:rPr lang="en-US" sz="1200" dirty="0"/>
              <a:t>   // class code goes here</a:t>
            </a:r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2876550" y="2667000"/>
            <a:ext cx="228600" cy="15240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05150" y="3290500"/>
            <a:ext cx="78303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metadata</a:t>
            </a:r>
            <a:endParaRPr lang="en-US" sz="1200" dirty="0"/>
          </a:p>
        </p:txBody>
      </p:sp>
      <p:sp>
        <p:nvSpPr>
          <p:cNvPr id="5" name="Right Arrow 4"/>
          <p:cNvSpPr/>
          <p:nvPr/>
        </p:nvSpPr>
        <p:spPr>
          <a:xfrm>
            <a:off x="3476625" y="2895600"/>
            <a:ext cx="1704975" cy="2667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378472" y="838200"/>
            <a:ext cx="3019425" cy="612648"/>
          </a:xfrm>
          <a:prstGeom prst="wedgeRectCallout">
            <a:avLst>
              <a:gd name="adj1" fmla="val 20807"/>
              <a:gd name="adj2" fmla="val 301928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After the annotation type is defined, </a:t>
            </a:r>
            <a:r>
              <a:rPr lang="en-US" sz="1200" dirty="0" smtClean="0"/>
              <a:t>we </a:t>
            </a:r>
            <a:r>
              <a:rPr lang="en-US" sz="1200" dirty="0"/>
              <a:t>can use annotations of that type, with the values filled in, like this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62186"/>
            <a:ext cx="3009900" cy="2333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130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38527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Declaring an Annotation Type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495425"/>
            <a:ext cx="3219450" cy="20383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ular Callout 4"/>
          <p:cNvSpPr/>
          <p:nvPr/>
        </p:nvSpPr>
        <p:spPr>
          <a:xfrm>
            <a:off x="4238625" y="1219200"/>
            <a:ext cx="3838575" cy="993648"/>
          </a:xfrm>
          <a:prstGeom prst="wedgeRectCallout">
            <a:avLst>
              <a:gd name="adj1" fmla="val -100291"/>
              <a:gd name="adj2" fmla="val 153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make the information in </a:t>
            </a:r>
            <a:r>
              <a:rPr lang="en-US" sz="1200" dirty="0">
                <a:solidFill>
                  <a:srgbClr val="C00000"/>
                </a:solidFill>
              </a:rPr>
              <a:t>@</a:t>
            </a:r>
            <a:r>
              <a:rPr lang="en-US" sz="1200" dirty="0">
                <a:solidFill>
                  <a:srgbClr val="C00000"/>
                </a:solidFill>
              </a:rPr>
              <a:t>ClassPreamble</a:t>
            </a:r>
            <a:r>
              <a:rPr lang="en-US" sz="1200" dirty="0"/>
              <a:t> appear in </a:t>
            </a:r>
            <a:r>
              <a:rPr lang="en-US" sz="1200" dirty="0"/>
              <a:t>Javadoc</a:t>
            </a:r>
            <a:r>
              <a:rPr lang="en-US" sz="1200" dirty="0"/>
              <a:t>-generated documentation, you must annotate the </a:t>
            </a:r>
            <a:r>
              <a:rPr lang="en-US" sz="1200" dirty="0">
                <a:solidFill>
                  <a:srgbClr val="C00000"/>
                </a:solidFill>
              </a:rPr>
              <a:t>@</a:t>
            </a:r>
            <a:r>
              <a:rPr lang="en-US" sz="1200" dirty="0">
                <a:solidFill>
                  <a:srgbClr val="C00000"/>
                </a:solidFill>
              </a:rPr>
              <a:t>ClassPreamble</a:t>
            </a:r>
            <a:r>
              <a:rPr lang="en-US" sz="1200" dirty="0"/>
              <a:t> definition with the </a:t>
            </a:r>
            <a:r>
              <a:rPr lang="en-US" sz="1200" dirty="0">
                <a:solidFill>
                  <a:srgbClr val="C00000"/>
                </a:solidFill>
              </a:rPr>
              <a:t>@</a:t>
            </a:r>
            <a:r>
              <a:rPr lang="en-US" sz="1200" dirty="0" smtClean="0">
                <a:solidFill>
                  <a:srgbClr val="C00000"/>
                </a:solidFill>
              </a:rPr>
              <a:t>Documented </a:t>
            </a:r>
            <a:r>
              <a:rPr lang="en-US" sz="1200" dirty="0" smtClean="0"/>
              <a:t>annotation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26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80002</TotalTime>
  <Words>174</Words>
  <Application>Microsoft Office PowerPoint</Application>
  <PresentationFormat>Custom</PresentationFormat>
  <Paragraphs>43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8247</cp:revision>
  <dcterms:created xsi:type="dcterms:W3CDTF">2006-08-16T00:00:00Z</dcterms:created>
  <dcterms:modified xsi:type="dcterms:W3CDTF">2017-01-31T14:33:13Z</dcterms:modified>
</cp:coreProperties>
</file>