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26" r:id="rId2"/>
    <p:sldId id="428" r:id="rId3"/>
    <p:sldId id="427"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11/21/2016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sp>
        <p:nvSpPr>
          <p:cNvPr id="4" name="Oval 3"/>
          <p:cNvSpPr/>
          <p:nvPr/>
        </p:nvSpPr>
        <p:spPr>
          <a:xfrm>
            <a:off x="5230227" y="1363850"/>
            <a:ext cx="3200400" cy="28627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Freeform 4"/>
          <p:cNvSpPr/>
          <p:nvPr/>
        </p:nvSpPr>
        <p:spPr>
          <a:xfrm>
            <a:off x="5753647" y="2249675"/>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6658825" y="2249675"/>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p:cNvSpPr/>
          <p:nvPr/>
        </p:nvSpPr>
        <p:spPr>
          <a:xfrm>
            <a:off x="7516227" y="2249675"/>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758296" y="1988225"/>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T1</a:t>
            </a:r>
            <a:endParaRPr lang="en-US" sz="1200" dirty="0"/>
          </a:p>
        </p:txBody>
      </p:sp>
      <p:sp>
        <p:nvSpPr>
          <p:cNvPr id="11" name="TextBox 10"/>
          <p:cNvSpPr txBox="1"/>
          <p:nvPr/>
        </p:nvSpPr>
        <p:spPr>
          <a:xfrm>
            <a:off x="6518275" y="1944101"/>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T2</a:t>
            </a:r>
            <a:endParaRPr lang="en-US" sz="1200" dirty="0"/>
          </a:p>
        </p:txBody>
      </p:sp>
      <p:sp>
        <p:nvSpPr>
          <p:cNvPr id="12" name="TextBox 11"/>
          <p:cNvSpPr txBox="1"/>
          <p:nvPr/>
        </p:nvSpPr>
        <p:spPr>
          <a:xfrm>
            <a:off x="7440027" y="1988224"/>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T3</a:t>
            </a:r>
            <a:endParaRPr lang="en-US" sz="1200" dirty="0"/>
          </a:p>
        </p:txBody>
      </p:sp>
      <p:sp>
        <p:nvSpPr>
          <p:cNvPr id="10" name="Rounded Rectangular Callout 9"/>
          <p:cNvSpPr/>
          <p:nvPr/>
        </p:nvSpPr>
        <p:spPr>
          <a:xfrm>
            <a:off x="181977" y="1363850"/>
            <a:ext cx="4514850" cy="1684150"/>
          </a:xfrm>
          <a:prstGeom prst="wedgeRoundRectCallout">
            <a:avLst>
              <a:gd name="adj1" fmla="val 86534"/>
              <a:gd name="adj2" fmla="val -4944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A </a:t>
            </a:r>
            <a:r>
              <a:rPr lang="en-US" sz="1200" b="1" dirty="0" smtClean="0"/>
              <a:t>Thread </a:t>
            </a:r>
            <a:r>
              <a:rPr lang="en-US" sz="1200" b="1" dirty="0"/>
              <a:t>pool</a:t>
            </a:r>
            <a:r>
              <a:rPr lang="en-US" sz="1200" dirty="0"/>
              <a:t> manages the pool of worker </a:t>
            </a:r>
            <a:r>
              <a:rPr lang="en-US" sz="1200" dirty="0" smtClean="0"/>
              <a:t>threads.</a:t>
            </a:r>
            <a:br>
              <a:rPr lang="en-US" sz="1200" dirty="0" smtClean="0"/>
            </a:br>
            <a:endParaRPr lang="en-US" sz="1200" b="1" dirty="0" smtClean="0"/>
          </a:p>
          <a:p>
            <a:pPr marL="171450" indent="-171450">
              <a:buFont typeface="Wingdings" pitchFamily="2" charset="2"/>
              <a:buChar char="ü"/>
            </a:pPr>
            <a:r>
              <a:rPr lang="en-US" sz="1200" b="1" dirty="0" smtClean="0"/>
              <a:t>Thread pool</a:t>
            </a:r>
            <a:r>
              <a:rPr lang="en-US" sz="1200" dirty="0" smtClean="0"/>
              <a:t> </a:t>
            </a:r>
            <a:r>
              <a:rPr lang="en-US" sz="1200" dirty="0"/>
              <a:t>contains a queue that keeps tasks waiting to get executed</a:t>
            </a:r>
            <a:r>
              <a:rPr lang="en-US" sz="1200" dirty="0" smtClean="0"/>
              <a:t>.</a:t>
            </a:r>
            <a:br>
              <a:rPr lang="en-US" sz="1200" dirty="0" smtClean="0"/>
            </a:br>
            <a:endParaRPr lang="en-US" sz="1200" dirty="0" smtClean="0"/>
          </a:p>
          <a:p>
            <a:pPr marL="171450" indent="-171450">
              <a:buFont typeface="Wingdings" pitchFamily="2" charset="2"/>
              <a:buChar char="ü"/>
            </a:pPr>
            <a:r>
              <a:rPr lang="en-US" sz="1200" b="1" dirty="0"/>
              <a:t>java.util.concurrent.Executors</a:t>
            </a:r>
            <a:r>
              <a:rPr lang="en-US" sz="1200" dirty="0"/>
              <a:t> provide implementation of </a:t>
            </a:r>
            <a:r>
              <a:rPr lang="en-US" sz="1200" b="1" dirty="0"/>
              <a:t>java.util.concurrent.Executor</a:t>
            </a:r>
            <a:r>
              <a:rPr lang="en-US" sz="1200" dirty="0"/>
              <a:t> interface to create the thread pool in java.</a:t>
            </a:r>
            <a:endParaRPr lang="en-US" sz="1200" dirty="0"/>
          </a:p>
        </p:txBody>
      </p:sp>
      <p:sp>
        <p:nvSpPr>
          <p:cNvPr id="13" name="TextBox 12"/>
          <p:cNvSpPr txBox="1"/>
          <p:nvPr/>
        </p:nvSpPr>
        <p:spPr>
          <a:xfrm>
            <a:off x="6320950" y="1194572"/>
            <a:ext cx="932948"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Thread Pool</a:t>
            </a:r>
            <a:endParaRPr lang="en-US" sz="1200" dirty="0"/>
          </a:p>
        </p:txBody>
      </p:sp>
      <p:sp>
        <p:nvSpPr>
          <p:cNvPr id="2" name="TextBox 1"/>
          <p:cNvSpPr txBox="1"/>
          <p:nvPr/>
        </p:nvSpPr>
        <p:spPr>
          <a:xfrm>
            <a:off x="6338340" y="3653224"/>
            <a:ext cx="117788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Worker Threads</a:t>
            </a:r>
            <a:endParaRPr lang="en-US" sz="1200" dirty="0"/>
          </a:p>
        </p:txBody>
      </p:sp>
    </p:spTree>
    <p:extLst>
      <p:ext uri="{BB962C8B-B14F-4D97-AF65-F5344CB8AC3E}">
        <p14:creationId xmlns:p14="http://schemas.microsoft.com/office/powerpoint/2010/main" val="64819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09600"/>
            <a:ext cx="3911600" cy="2790825"/>
          </a:xfrm>
          <a:prstGeom prst="rect">
            <a:avLst/>
          </a:prstGeom>
          <a:ln/>
        </p:spPr>
        <p:style>
          <a:lnRef idx="1">
            <a:schemeClr val="accent5"/>
          </a:lnRef>
          <a:fillRef idx="2">
            <a:schemeClr val="accent5"/>
          </a:fillRef>
          <a:effectRef idx="1">
            <a:schemeClr val="accent5"/>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450" y="609600"/>
            <a:ext cx="4634564" cy="3695700"/>
          </a:xfrm>
          <a:prstGeom prst="rect">
            <a:avLst/>
          </a:prstGeom>
          <a:ln/>
        </p:spPr>
        <p:style>
          <a:lnRef idx="1">
            <a:schemeClr val="accent5"/>
          </a:lnRef>
          <a:fillRef idx="2">
            <a:schemeClr val="accent5"/>
          </a:fillRef>
          <a:effectRef idx="1">
            <a:schemeClr val="accent5"/>
          </a:effectRef>
          <a:fontRef idx="minor">
            <a:schemeClr val="dk1"/>
          </a:fontRef>
        </p:style>
      </p:pic>
      <p:sp>
        <p:nvSpPr>
          <p:cNvPr id="2" name="Rounded Rectangular Callout 1"/>
          <p:cNvSpPr/>
          <p:nvPr/>
        </p:nvSpPr>
        <p:spPr>
          <a:xfrm>
            <a:off x="127000" y="3962399"/>
            <a:ext cx="4140200" cy="914401"/>
          </a:xfrm>
          <a:prstGeom prst="wedgeRoundRectCallout">
            <a:avLst>
              <a:gd name="adj1" fmla="val -11838"/>
              <a:gd name="adj2" fmla="val -126200"/>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050" dirty="0" smtClean="0"/>
              <a:t>In this  </a:t>
            </a:r>
            <a:r>
              <a:rPr lang="en-US" sz="1050" dirty="0"/>
              <a:t>program, we are creating fixed size thread pool of 5 worker threads. Then we are submitting 10 jobs to this pool, since the pool size is 5, it will start working on 5 jobs and other jobs will be in wait state, as soon as one of the job is finished, another job from the wait queue will be picked up by worker thread and get’s executed.</a:t>
            </a:r>
            <a:endParaRPr lang="en-US" sz="1050" dirty="0"/>
          </a:p>
        </p:txBody>
      </p:sp>
    </p:spTree>
    <p:extLst>
      <p:ext uri="{BB962C8B-B14F-4D97-AF65-F5344CB8AC3E}">
        <p14:creationId xmlns:p14="http://schemas.microsoft.com/office/powerpoint/2010/main" val="3072819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714375"/>
            <a:ext cx="27717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ular Callout 5"/>
          <p:cNvSpPr/>
          <p:nvPr/>
        </p:nvSpPr>
        <p:spPr>
          <a:xfrm>
            <a:off x="4038600" y="1828800"/>
            <a:ext cx="4800600" cy="914400"/>
          </a:xfrm>
          <a:prstGeom prst="wedgeRectCallout">
            <a:avLst>
              <a:gd name="adj1" fmla="val -70039"/>
              <a:gd name="adj2" fmla="val -291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a:t>The output confirms that there are five threads in the pool named from </a:t>
            </a:r>
            <a:r>
              <a:rPr lang="en-US" sz="1200" b="1" dirty="0" smtClean="0"/>
              <a:t>pool-1-thread-1 </a:t>
            </a:r>
            <a:r>
              <a:rPr lang="en-US" sz="1200" dirty="0"/>
              <a:t>to</a:t>
            </a:r>
            <a:r>
              <a:rPr lang="en-US" sz="1200" b="1" dirty="0"/>
              <a:t> </a:t>
            </a:r>
            <a:r>
              <a:rPr lang="en-US" sz="1200" b="1" dirty="0" smtClean="0"/>
              <a:t>pool-1-thread-5</a:t>
            </a:r>
            <a:r>
              <a:rPr lang="en-US" sz="1200" dirty="0" smtClean="0"/>
              <a:t> </a:t>
            </a:r>
            <a:r>
              <a:rPr lang="en-US" sz="1200" dirty="0"/>
              <a:t>and they are responsible to execute the submitted tasks to the pool.</a:t>
            </a:r>
            <a:endParaRPr lang="en-US" sz="1200" dirty="0"/>
          </a:p>
        </p:txBody>
      </p:sp>
    </p:spTree>
    <p:extLst>
      <p:ext uri="{BB962C8B-B14F-4D97-AF65-F5344CB8AC3E}">
        <p14:creationId xmlns:p14="http://schemas.microsoft.com/office/powerpoint/2010/main" val="925833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79177</TotalTime>
  <Words>134</Words>
  <Application>Microsoft Office PowerPoint</Application>
  <PresentationFormat>Custom</PresentationFormat>
  <Paragraphs>16</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7884</cp:revision>
  <dcterms:created xsi:type="dcterms:W3CDTF">2006-08-16T00:00:00Z</dcterms:created>
  <dcterms:modified xsi:type="dcterms:W3CDTF">2016-11-21T07:48:37Z</dcterms:modified>
</cp:coreProperties>
</file>