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26" r:id="rId2"/>
    <p:sldId id="427" r:id="rId3"/>
    <p:sldId id="428"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B384B-1FA4-493E-AAB4-02CD9BED2394}" type="doc">
      <dgm:prSet loTypeId="urn:microsoft.com/office/officeart/2008/layout/AlternatingHexagons" loCatId="list" qsTypeId="urn:microsoft.com/office/officeart/2005/8/quickstyle/simple1" qsCatId="simple" csTypeId="urn:microsoft.com/office/officeart/2005/8/colors/colorful2" csCatId="colorful" phldr="1"/>
      <dgm:spPr/>
      <dgm:t>
        <a:bodyPr/>
        <a:lstStyle/>
        <a:p>
          <a:endParaRPr lang="en-US"/>
        </a:p>
      </dgm:t>
    </dgm:pt>
    <dgm:pt modelId="{5D0AFFAA-B3C4-4998-B5FD-A7C27E0B94D4}">
      <dgm:prSet phldrT="[Text]" custT="1"/>
      <dgm:spPr/>
      <dgm:t>
        <a:bodyPr/>
        <a:lstStyle/>
        <a:p>
          <a:r>
            <a:rPr lang="en-US" sz="1400" b="1" i="0" dirty="0" smtClean="0"/>
            <a:t>Non Daemon</a:t>
          </a:r>
        </a:p>
        <a:p>
          <a:r>
            <a:rPr lang="en-US" sz="1400" b="1" i="0" dirty="0" smtClean="0"/>
            <a:t>(User Threads)</a:t>
          </a:r>
          <a:endParaRPr lang="en-US" sz="1400" dirty="0"/>
        </a:p>
      </dgm:t>
    </dgm:pt>
    <dgm:pt modelId="{608E5320-C5BC-4E7D-B349-8FDA5226F1DF}" type="parTrans" cxnId="{EAA18DB2-C9D0-46CB-B4C1-184EEC98DCD7}">
      <dgm:prSet/>
      <dgm:spPr/>
      <dgm:t>
        <a:bodyPr/>
        <a:lstStyle/>
        <a:p>
          <a:endParaRPr lang="en-US"/>
        </a:p>
      </dgm:t>
    </dgm:pt>
    <dgm:pt modelId="{2D398752-B2F2-4FCF-AB30-26E9ABE9DCAC}" type="sibTrans" cxnId="{EAA18DB2-C9D0-46CB-B4C1-184EEC98DCD7}">
      <dgm:prSet custT="1"/>
      <dgm:spPr/>
      <dgm:t>
        <a:bodyPr/>
        <a:lstStyle/>
        <a:p>
          <a:r>
            <a:rPr lang="en-US" sz="1400" b="1" i="0" dirty="0" smtClean="0"/>
            <a:t>Daemon thread</a:t>
          </a:r>
          <a:endParaRPr lang="en-US" sz="1400" dirty="0"/>
        </a:p>
      </dgm:t>
    </dgm:pt>
    <dgm:pt modelId="{E46A3C00-02BE-4F6A-8649-84123A39AEC7}" type="pres">
      <dgm:prSet presAssocID="{63EB384B-1FA4-493E-AAB4-02CD9BED2394}" presName="Name0" presStyleCnt="0">
        <dgm:presLayoutVars>
          <dgm:chMax/>
          <dgm:chPref/>
          <dgm:dir/>
          <dgm:animLvl val="lvl"/>
        </dgm:presLayoutVars>
      </dgm:prSet>
      <dgm:spPr/>
      <dgm:t>
        <a:bodyPr/>
        <a:lstStyle/>
        <a:p>
          <a:endParaRPr lang="en-US"/>
        </a:p>
      </dgm:t>
    </dgm:pt>
    <dgm:pt modelId="{872C1081-A55F-4CD7-9D51-DD1A40AEE00F}" type="pres">
      <dgm:prSet presAssocID="{5D0AFFAA-B3C4-4998-B5FD-A7C27E0B94D4}" presName="composite" presStyleCnt="0"/>
      <dgm:spPr/>
    </dgm:pt>
    <dgm:pt modelId="{ED5A76EE-EC2A-4F19-BC73-C87FD9272A6D}" type="pres">
      <dgm:prSet presAssocID="{5D0AFFAA-B3C4-4998-B5FD-A7C27E0B94D4}" presName="Parent1" presStyleLbl="node1" presStyleIdx="0" presStyleCnt="2" custScaleX="135216" custLinFactNeighborX="46363" custLinFactNeighborY="90952">
        <dgm:presLayoutVars>
          <dgm:chMax val="1"/>
          <dgm:chPref val="1"/>
          <dgm:bulletEnabled val="1"/>
        </dgm:presLayoutVars>
      </dgm:prSet>
      <dgm:spPr/>
      <dgm:t>
        <a:bodyPr/>
        <a:lstStyle/>
        <a:p>
          <a:endParaRPr lang="en-US"/>
        </a:p>
      </dgm:t>
    </dgm:pt>
    <dgm:pt modelId="{2D00BF5E-EB65-4957-84FF-59B4B5C5B985}" type="pres">
      <dgm:prSet presAssocID="{5D0AFFAA-B3C4-4998-B5FD-A7C27E0B94D4}" presName="Childtext1" presStyleLbl="revTx" presStyleIdx="0" presStyleCnt="1">
        <dgm:presLayoutVars>
          <dgm:chMax val="0"/>
          <dgm:chPref val="0"/>
          <dgm:bulletEnabled val="1"/>
        </dgm:presLayoutVars>
      </dgm:prSet>
      <dgm:spPr/>
      <dgm:t>
        <a:bodyPr/>
        <a:lstStyle/>
        <a:p>
          <a:endParaRPr lang="en-US"/>
        </a:p>
      </dgm:t>
    </dgm:pt>
    <dgm:pt modelId="{BAA4E2D6-8043-436B-8630-94D614F120D3}" type="pres">
      <dgm:prSet presAssocID="{5D0AFFAA-B3C4-4998-B5FD-A7C27E0B94D4}" presName="BalanceSpacing" presStyleCnt="0"/>
      <dgm:spPr/>
    </dgm:pt>
    <dgm:pt modelId="{E921FE57-4F92-46B0-84D6-6F03093543A1}" type="pres">
      <dgm:prSet presAssocID="{5D0AFFAA-B3C4-4998-B5FD-A7C27E0B94D4}" presName="BalanceSpacing1" presStyleCnt="0"/>
      <dgm:spPr/>
    </dgm:pt>
    <dgm:pt modelId="{6D745142-5F02-4D34-8636-8CDD33EC56FC}" type="pres">
      <dgm:prSet presAssocID="{2D398752-B2F2-4FCF-AB30-26E9ABE9DCAC}" presName="Accent1Text" presStyleLbl="node1" presStyleIdx="1" presStyleCnt="2" custScaleX="156175" custLinFactNeighborX="-11191" custLinFactNeighborY="90500"/>
      <dgm:spPr/>
      <dgm:t>
        <a:bodyPr/>
        <a:lstStyle/>
        <a:p>
          <a:endParaRPr lang="en-US"/>
        </a:p>
      </dgm:t>
    </dgm:pt>
  </dgm:ptLst>
  <dgm:cxnLst>
    <dgm:cxn modelId="{5B85A695-2F33-446F-A03D-C37E5CA6DF25}" type="presOf" srcId="{5D0AFFAA-B3C4-4998-B5FD-A7C27E0B94D4}" destId="{ED5A76EE-EC2A-4F19-BC73-C87FD9272A6D}" srcOrd="0" destOrd="0" presId="urn:microsoft.com/office/officeart/2008/layout/AlternatingHexagons"/>
    <dgm:cxn modelId="{2E1B2BF0-5EBB-46F3-AE18-402FE14E4960}" type="presOf" srcId="{2D398752-B2F2-4FCF-AB30-26E9ABE9DCAC}" destId="{6D745142-5F02-4D34-8636-8CDD33EC56FC}" srcOrd="0" destOrd="0" presId="urn:microsoft.com/office/officeart/2008/layout/AlternatingHexagons"/>
    <dgm:cxn modelId="{EAA18DB2-C9D0-46CB-B4C1-184EEC98DCD7}" srcId="{63EB384B-1FA4-493E-AAB4-02CD9BED2394}" destId="{5D0AFFAA-B3C4-4998-B5FD-A7C27E0B94D4}" srcOrd="0" destOrd="0" parTransId="{608E5320-C5BC-4E7D-B349-8FDA5226F1DF}" sibTransId="{2D398752-B2F2-4FCF-AB30-26E9ABE9DCAC}"/>
    <dgm:cxn modelId="{63DF2840-BEA5-4416-9153-4D10FF2563F8}" type="presOf" srcId="{63EB384B-1FA4-493E-AAB4-02CD9BED2394}" destId="{E46A3C00-02BE-4F6A-8649-84123A39AEC7}" srcOrd="0" destOrd="0" presId="urn:microsoft.com/office/officeart/2008/layout/AlternatingHexagons"/>
    <dgm:cxn modelId="{F8B1CA5C-C3DA-4083-B89D-3B95A8422823}" type="presParOf" srcId="{E46A3C00-02BE-4F6A-8649-84123A39AEC7}" destId="{872C1081-A55F-4CD7-9D51-DD1A40AEE00F}" srcOrd="0" destOrd="0" presId="urn:microsoft.com/office/officeart/2008/layout/AlternatingHexagons"/>
    <dgm:cxn modelId="{FF407448-FDC7-441A-B0BC-B6A52029D705}" type="presParOf" srcId="{872C1081-A55F-4CD7-9D51-DD1A40AEE00F}" destId="{ED5A76EE-EC2A-4F19-BC73-C87FD9272A6D}" srcOrd="0" destOrd="0" presId="urn:microsoft.com/office/officeart/2008/layout/AlternatingHexagons"/>
    <dgm:cxn modelId="{12C12614-D959-44BD-B1F7-4C67A71C260F}" type="presParOf" srcId="{872C1081-A55F-4CD7-9D51-DD1A40AEE00F}" destId="{2D00BF5E-EB65-4957-84FF-59B4B5C5B985}" srcOrd="1" destOrd="0" presId="urn:microsoft.com/office/officeart/2008/layout/AlternatingHexagons"/>
    <dgm:cxn modelId="{9AC9AF49-B579-43E1-9070-758E9A377FDE}" type="presParOf" srcId="{872C1081-A55F-4CD7-9D51-DD1A40AEE00F}" destId="{BAA4E2D6-8043-436B-8630-94D614F120D3}" srcOrd="2" destOrd="0" presId="urn:microsoft.com/office/officeart/2008/layout/AlternatingHexagons"/>
    <dgm:cxn modelId="{7269FF2F-6F1D-45E1-A857-A387A92C9A66}" type="presParOf" srcId="{872C1081-A55F-4CD7-9D51-DD1A40AEE00F}" destId="{E921FE57-4F92-46B0-84D6-6F03093543A1}" srcOrd="3" destOrd="0" presId="urn:microsoft.com/office/officeart/2008/layout/AlternatingHexagons"/>
    <dgm:cxn modelId="{3463E701-88E6-4BB6-867A-C8B7D7FC2422}" type="presParOf" srcId="{872C1081-A55F-4CD7-9D51-DD1A40AEE00F}" destId="{6D745142-5F02-4D34-8636-8CDD33EC56F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76EE-EC2A-4F19-BC73-C87FD9272A6D}">
      <dsp:nvSpPr>
        <dsp:cNvPr id="0" name=""/>
        <dsp:cNvSpPr/>
      </dsp:nvSpPr>
      <dsp:spPr>
        <a:xfrm rot="5400000">
          <a:off x="3261289" y="2221332"/>
          <a:ext cx="1693333" cy="1992002"/>
        </a:xfrm>
        <a:prstGeom prst="hexagon">
          <a:avLst>
            <a:gd name="adj" fmla="val 2500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smtClean="0"/>
            <a:t>Non Daemon</a:t>
          </a:r>
        </a:p>
        <a:p>
          <a:pPr lvl="0" algn="ctr" defTabSz="622300">
            <a:lnSpc>
              <a:spcPct val="90000"/>
            </a:lnSpc>
            <a:spcBef>
              <a:spcPct val="0"/>
            </a:spcBef>
            <a:spcAft>
              <a:spcPct val="35000"/>
            </a:spcAft>
          </a:pPr>
          <a:r>
            <a:rPr lang="en-US" sz="1400" b="1" i="0" kern="1200" dirty="0" smtClean="0"/>
            <a:t>(User Threads)</a:t>
          </a:r>
          <a:endParaRPr lang="en-US" sz="1400" kern="1200" dirty="0"/>
        </a:p>
      </dsp:txBody>
      <dsp:txXfrm rot="-5400000">
        <a:off x="3443955" y="2652888"/>
        <a:ext cx="1328002" cy="1128889"/>
      </dsp:txXfrm>
    </dsp:sp>
    <dsp:sp modelId="{2D00BF5E-EB65-4957-84FF-59B4B5C5B985}">
      <dsp:nvSpPr>
        <dsp:cNvPr id="0" name=""/>
        <dsp:cNvSpPr/>
      </dsp:nvSpPr>
      <dsp:spPr>
        <a:xfrm>
          <a:off x="4206240" y="1523999"/>
          <a:ext cx="1889760" cy="1016000"/>
        </a:xfrm>
        <a:prstGeom prst="rect">
          <a:avLst/>
        </a:prstGeom>
        <a:noFill/>
        <a:ln>
          <a:noFill/>
        </a:ln>
        <a:effectLst/>
      </dsp:spPr>
      <dsp:style>
        <a:lnRef idx="0">
          <a:scrgbClr r="0" g="0" b="0"/>
        </a:lnRef>
        <a:fillRef idx="0">
          <a:scrgbClr r="0" g="0" b="0"/>
        </a:fillRef>
        <a:effectRef idx="0">
          <a:scrgbClr r="0" g="0" b="0"/>
        </a:effectRef>
        <a:fontRef idx="minor"/>
      </dsp:style>
    </dsp:sp>
    <dsp:sp modelId="{6D745142-5F02-4D34-8636-8CDD33EC56FC}">
      <dsp:nvSpPr>
        <dsp:cNvPr id="0" name=""/>
        <dsp:cNvSpPr/>
      </dsp:nvSpPr>
      <dsp:spPr>
        <a:xfrm rot="5400000">
          <a:off x="822347" y="2066948"/>
          <a:ext cx="1693333" cy="2300770"/>
        </a:xfrm>
        <a:prstGeom prst="hexagon">
          <a:avLst>
            <a:gd name="adj" fmla="val 25000"/>
            <a:gd name="vf" fmla="val 11547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i="0" kern="1200" dirty="0" smtClean="0"/>
            <a:t>Daemon thread</a:t>
          </a:r>
          <a:endParaRPr lang="en-US" sz="1400" kern="1200" dirty="0"/>
        </a:p>
      </dsp:txBody>
      <dsp:txXfrm rot="-5400000">
        <a:off x="902091" y="2652888"/>
        <a:ext cx="1533846" cy="112888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11/15/2016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9951"/>
            <a:ext cx="1219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Daemon thread </a:t>
            </a:r>
          </a:p>
        </p:txBody>
      </p:sp>
      <p:graphicFrame>
        <p:nvGraphicFramePr>
          <p:cNvPr id="2" name="Diagram 1"/>
          <p:cNvGraphicFramePr/>
          <p:nvPr>
            <p:extLst>
              <p:ext uri="{D42A27DB-BD31-4B8C-83A1-F6EECF244321}">
                <p14:modId xmlns:p14="http://schemas.microsoft.com/office/powerpoint/2010/main" val="4103568764"/>
              </p:ext>
            </p:extLst>
          </p:nvPr>
        </p:nvGraphicFramePr>
        <p:xfrm>
          <a:off x="1524000" y="48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ular Callout 5"/>
          <p:cNvSpPr/>
          <p:nvPr/>
        </p:nvSpPr>
        <p:spPr>
          <a:xfrm>
            <a:off x="279399" y="1066800"/>
            <a:ext cx="8531226" cy="1371600"/>
          </a:xfrm>
          <a:prstGeom prst="wedgeRectCallout">
            <a:avLst>
              <a:gd name="adj1" fmla="val -15350"/>
              <a:gd name="adj2" fmla="val 78694"/>
            </a:avLst>
          </a:prstGeom>
          <a:ln w="3175"/>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b="1" dirty="0">
                <a:solidFill>
                  <a:srgbClr val="C00000"/>
                </a:solidFill>
              </a:rPr>
              <a:t>Daemon thread</a:t>
            </a:r>
            <a:r>
              <a:rPr lang="en-US" sz="1200" dirty="0"/>
              <a:t> is a low priority thread (in context of JVM) that runs in background to perform tasks such as </a:t>
            </a:r>
            <a:r>
              <a:rPr lang="en-US" sz="1200" dirty="0" smtClean="0"/>
              <a:t>Garbage </a:t>
            </a:r>
            <a:r>
              <a:rPr lang="en-US" sz="1200" dirty="0"/>
              <a:t>C</a:t>
            </a:r>
            <a:r>
              <a:rPr lang="en-US" sz="1200" dirty="0" smtClean="0"/>
              <a:t>ollection (GC) </a:t>
            </a:r>
            <a:r>
              <a:rPr lang="en-US" sz="1200" dirty="0"/>
              <a:t>etc</a:t>
            </a:r>
            <a:r>
              <a:rPr lang="en-US" sz="1200" dirty="0" smtClean="0"/>
              <a:t>.</a:t>
            </a:r>
          </a:p>
          <a:p>
            <a:pPr marL="171450" indent="-171450">
              <a:buFont typeface="Wingdings" pitchFamily="2" charset="2"/>
              <a:buChar char="ü"/>
            </a:pPr>
            <a:r>
              <a:rPr lang="en-US" sz="1200" b="1" dirty="0" smtClean="0">
                <a:solidFill>
                  <a:srgbClr val="C00000"/>
                </a:solidFill>
              </a:rPr>
              <a:t>Daemon </a:t>
            </a:r>
            <a:r>
              <a:rPr lang="en-US" sz="1200" b="1" dirty="0">
                <a:solidFill>
                  <a:srgbClr val="C00000"/>
                </a:solidFill>
              </a:rPr>
              <a:t>thread</a:t>
            </a:r>
            <a:r>
              <a:rPr lang="en-US" sz="1200" dirty="0">
                <a:solidFill>
                  <a:srgbClr val="C00000"/>
                </a:solidFill>
              </a:rPr>
              <a:t> </a:t>
            </a:r>
            <a:r>
              <a:rPr lang="en-US" sz="1200" dirty="0" smtClean="0"/>
              <a:t>do </a:t>
            </a:r>
            <a:r>
              <a:rPr lang="en-US" sz="1200" dirty="0"/>
              <a:t>not prevent the JVM from exiting (even if the </a:t>
            </a:r>
            <a:r>
              <a:rPr lang="en-US" sz="1200" b="1" dirty="0">
                <a:solidFill>
                  <a:srgbClr val="C00000"/>
                </a:solidFill>
              </a:rPr>
              <a:t>daemon thread</a:t>
            </a:r>
            <a:r>
              <a:rPr lang="en-US" sz="1200" dirty="0"/>
              <a:t> itself is running) when all the user threads </a:t>
            </a:r>
            <a:endParaRPr lang="en-US" sz="1200" dirty="0" smtClean="0"/>
          </a:p>
          <a:p>
            <a:r>
              <a:rPr lang="en-US" sz="1200" dirty="0"/>
              <a:t> </a:t>
            </a:r>
            <a:r>
              <a:rPr lang="en-US" sz="1200" dirty="0" smtClean="0"/>
              <a:t>    (</a:t>
            </a:r>
            <a:r>
              <a:rPr lang="en-US" sz="1200" dirty="0"/>
              <a:t>non-daemon threads) finish their execution. JVM terminates itself when all user threads (non-daemon threads) finish their </a:t>
            </a:r>
            <a:r>
              <a:rPr lang="en-US" sz="1200" dirty="0" smtClean="0"/>
              <a:t> </a:t>
            </a:r>
          </a:p>
          <a:p>
            <a:r>
              <a:rPr lang="en-US" sz="1200" dirty="0"/>
              <a:t> </a:t>
            </a:r>
            <a:r>
              <a:rPr lang="en-US" sz="1200" dirty="0" smtClean="0"/>
              <a:t>    execution</a:t>
            </a:r>
            <a:r>
              <a:rPr lang="en-US" sz="1200" dirty="0"/>
              <a:t>, JVM does not care whether </a:t>
            </a:r>
            <a:r>
              <a:rPr lang="en-US" sz="1200" b="1" dirty="0">
                <a:solidFill>
                  <a:srgbClr val="C00000"/>
                </a:solidFill>
              </a:rPr>
              <a:t>Daemon thread</a:t>
            </a:r>
            <a:r>
              <a:rPr lang="en-US" sz="1200" b="1" dirty="0"/>
              <a:t> </a:t>
            </a:r>
            <a:r>
              <a:rPr lang="en-US" sz="1200" dirty="0"/>
              <a:t>is running or </a:t>
            </a:r>
            <a:r>
              <a:rPr lang="en-US" sz="1200" dirty="0" smtClean="0"/>
              <a:t>not.</a:t>
            </a:r>
          </a:p>
          <a:p>
            <a:pPr marL="171450" indent="-171450">
              <a:buFont typeface="Wingdings" pitchFamily="2" charset="2"/>
              <a:buChar char="ü"/>
            </a:pPr>
            <a:r>
              <a:rPr lang="en-US" sz="1200" dirty="0"/>
              <a:t> </a:t>
            </a:r>
            <a:r>
              <a:rPr lang="en-US" sz="1200" dirty="0" smtClean="0"/>
              <a:t>If </a:t>
            </a:r>
            <a:r>
              <a:rPr lang="en-US" sz="1200" dirty="0"/>
              <a:t>JVM finds running </a:t>
            </a:r>
            <a:r>
              <a:rPr lang="en-US" sz="1200" b="1" dirty="0">
                <a:solidFill>
                  <a:srgbClr val="C00000"/>
                </a:solidFill>
              </a:rPr>
              <a:t>daemon thread</a:t>
            </a:r>
            <a:r>
              <a:rPr lang="en-US" sz="1200" dirty="0"/>
              <a:t> (upon completion of user threads), it terminates the thread and after that shutdown itself.</a:t>
            </a:r>
            <a:endParaRPr lang="en-US" sz="1200" dirty="0"/>
          </a:p>
        </p:txBody>
      </p:sp>
    </p:spTree>
    <p:extLst>
      <p:ext uri="{BB962C8B-B14F-4D97-AF65-F5344CB8AC3E}">
        <p14:creationId xmlns:p14="http://schemas.microsoft.com/office/powerpoint/2010/main" val="64819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9951"/>
            <a:ext cx="1219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Daemon thread </a:t>
            </a:r>
          </a:p>
        </p:txBody>
      </p:sp>
      <p:sp>
        <p:nvSpPr>
          <p:cNvPr id="6" name="Rounded Rectangle 5"/>
          <p:cNvSpPr/>
          <p:nvPr/>
        </p:nvSpPr>
        <p:spPr>
          <a:xfrm>
            <a:off x="155575" y="685800"/>
            <a:ext cx="8836025" cy="1981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A newly created thread inherits the daemon status of its parent. That’s the reason all threads created inside main method (child threads of main thread) are non-daemon by default, because main thread is non-daemon. However you can make a user thread to Daemon by using </a:t>
            </a:r>
            <a:r>
              <a:rPr lang="en-US" sz="1200" b="1" dirty="0"/>
              <a:t>setDaemon() method</a:t>
            </a:r>
            <a:r>
              <a:rPr lang="en-US" sz="1200" dirty="0"/>
              <a:t> of thread class</a:t>
            </a:r>
            <a:r>
              <a:rPr lang="en-US" sz="1200" dirty="0" smtClean="0"/>
              <a:t>.</a:t>
            </a:r>
            <a:br>
              <a:rPr lang="en-US" sz="1200" dirty="0" smtClean="0"/>
            </a:br>
            <a:endParaRPr lang="en-US" sz="1200" dirty="0" smtClean="0"/>
          </a:p>
          <a:p>
            <a:pPr marL="171450" indent="-171450">
              <a:buFont typeface="Wingdings" pitchFamily="2" charset="2"/>
              <a:buChar char="ü"/>
            </a:pPr>
            <a:r>
              <a:rPr lang="en-US" sz="1200" dirty="0"/>
              <a:t>When the JVM starts, it creates a thread called “Main”. Your program will run on this thread, unless you create additional threads yourself. The first thing the “Main” thread does is to look for your static void main (String </a:t>
            </a:r>
            <a:r>
              <a:rPr lang="en-US" sz="1200" dirty="0" err="1"/>
              <a:t>args</a:t>
            </a:r>
            <a:r>
              <a:rPr lang="en-US" sz="1200" dirty="0"/>
              <a:t>[]) method and invoke it. That is the entry-point to your program. If you create additional threads in the main method those threads would be the child threads of main thread</a:t>
            </a:r>
            <a:r>
              <a:rPr lang="en-US" sz="1200" dirty="0" smtClean="0"/>
              <a:t>.</a:t>
            </a:r>
            <a:endParaRPr lang="en-US" sz="1200" dirty="0"/>
          </a:p>
        </p:txBody>
      </p:sp>
      <p:sp>
        <p:nvSpPr>
          <p:cNvPr id="7" name="Rounded Rectangle 6"/>
          <p:cNvSpPr/>
          <p:nvPr/>
        </p:nvSpPr>
        <p:spPr>
          <a:xfrm>
            <a:off x="612774" y="3429000"/>
            <a:ext cx="7921625" cy="5334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200" dirty="0"/>
              <a:t>The main difference between Daemon thread and user threads is that the JVM does not wait for Daemon thread before exiting while it waits for user threads, it does not exit until unless all the user threads finish their execution.</a:t>
            </a:r>
            <a:endParaRPr lang="en-US" sz="1200" dirty="0"/>
          </a:p>
        </p:txBody>
      </p:sp>
    </p:spTree>
    <p:extLst>
      <p:ext uri="{BB962C8B-B14F-4D97-AF65-F5344CB8AC3E}">
        <p14:creationId xmlns:p14="http://schemas.microsoft.com/office/powerpoint/2010/main" val="3028451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9951"/>
            <a:ext cx="1219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Daemon thread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2247900"/>
            <a:ext cx="76501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2771775"/>
            <a:ext cx="644048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59670" y="1691074"/>
            <a:ext cx="4767459"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The java.lang.Thread class provides two methods for java daemon thread.</a:t>
            </a:r>
          </a:p>
        </p:txBody>
      </p:sp>
    </p:spTree>
    <p:extLst>
      <p:ext uri="{BB962C8B-B14F-4D97-AF65-F5344CB8AC3E}">
        <p14:creationId xmlns:p14="http://schemas.microsoft.com/office/powerpoint/2010/main" val="619884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79107</TotalTime>
  <Words>210</Words>
  <Application>Microsoft Office PowerPoint</Application>
  <PresentationFormat>Custom</PresentationFormat>
  <Paragraphs>18</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7850</cp:revision>
  <dcterms:created xsi:type="dcterms:W3CDTF">2006-08-16T00:00:00Z</dcterms:created>
  <dcterms:modified xsi:type="dcterms:W3CDTF">2016-11-15T07:37:07Z</dcterms:modified>
</cp:coreProperties>
</file>