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6" r:id="rId2"/>
    <p:sldId id="42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57200"/>
            <a:ext cx="3689123" cy="32029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4062225" cy="31099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15" name="Rounded Rectangular Callout 14"/>
          <p:cNvSpPr/>
          <p:nvPr/>
        </p:nvSpPr>
        <p:spPr>
          <a:xfrm>
            <a:off x="4324350" y="457200"/>
            <a:ext cx="4667250" cy="685800"/>
          </a:xfrm>
          <a:prstGeom prst="wedgeRoundRectCallout">
            <a:avLst>
              <a:gd name="adj1" fmla="val -66264"/>
              <a:gd name="adj2" fmla="val -827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Another way to create a task is to implement the </a:t>
            </a:r>
            <a:r>
              <a:rPr lang="en-US" sz="1000" dirty="0"/>
              <a:t>Callable</a:t>
            </a:r>
            <a:r>
              <a:rPr lang="en-US" sz="1000" dirty="0"/>
              <a:t> interface. A </a:t>
            </a:r>
            <a:r>
              <a:rPr lang="en-US" sz="1000" dirty="0"/>
              <a:t>Callable</a:t>
            </a:r>
            <a:r>
              <a:rPr lang="en-US" sz="1000" dirty="0"/>
              <a:t> is more flexible than a </a:t>
            </a:r>
            <a:r>
              <a:rPr lang="en-US" sz="1000" dirty="0"/>
              <a:t>Runnable</a:t>
            </a:r>
            <a:r>
              <a:rPr lang="en-US" sz="1000" dirty="0"/>
              <a:t> because it can return a value and throw an exception. To implement a </a:t>
            </a:r>
            <a:r>
              <a:rPr lang="en-US" sz="1000" dirty="0"/>
              <a:t>Callable</a:t>
            </a:r>
            <a:r>
              <a:rPr lang="en-US" sz="1000" dirty="0"/>
              <a:t>, you provide the </a:t>
            </a:r>
            <a:r>
              <a:rPr lang="en-US" sz="1000" dirty="0"/>
              <a:t>call</a:t>
            </a:r>
            <a:r>
              <a:rPr lang="en-US" sz="1000" dirty="0"/>
              <a:t> method, which returns a value, in this case an </a:t>
            </a:r>
            <a:r>
              <a:rPr lang="en-US" sz="1000" dirty="0"/>
              <a:t>Integer</a:t>
            </a:r>
            <a:r>
              <a:rPr lang="en-US" sz="1000" dirty="0"/>
              <a:t> that represents the tasks number:</a:t>
            </a:r>
            <a:endParaRPr lang="en-US" sz="10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27001" y="3886201"/>
            <a:ext cx="4673600" cy="1066800"/>
          </a:xfrm>
          <a:prstGeom prst="wedgeRoundRectCallout">
            <a:avLst>
              <a:gd name="adj1" fmla="val 55198"/>
              <a:gd name="adj2" fmla="val -7440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ThreadPoolTest</a:t>
            </a:r>
            <a:r>
              <a:rPr lang="en-US" sz="1000" dirty="0"/>
              <a:t> uses the </a:t>
            </a:r>
            <a:r>
              <a:rPr lang="en-US" sz="1000" dirty="0"/>
              <a:t>CachedThreadPool</a:t>
            </a:r>
            <a:r>
              <a:rPr lang="en-US" sz="1000" dirty="0"/>
              <a:t> executor service which creates as many threads as needed but reuses previously constructed threads if available. You use the submit method to ask an executor service to run a </a:t>
            </a:r>
            <a:r>
              <a:rPr lang="en-US" sz="1000" dirty="0"/>
              <a:t>Callable</a:t>
            </a:r>
            <a:r>
              <a:rPr lang="en-US" sz="1000" dirty="0"/>
              <a:t>. This method returns a </a:t>
            </a:r>
            <a:r>
              <a:rPr lang="en-US" sz="1000" dirty="0"/>
              <a:t>Future</a:t>
            </a:r>
            <a:r>
              <a:rPr lang="en-US" sz="1000" dirty="0"/>
              <a:t> object which gives you control over the task; you can use the </a:t>
            </a:r>
            <a:r>
              <a:rPr lang="en-US" sz="1000" dirty="0"/>
              <a:t>Future</a:t>
            </a:r>
            <a:r>
              <a:rPr lang="en-US" sz="1000" dirty="0"/>
              <a:t> to retrieve the result of running the task, monitor the task, and cancel the task. For example, to gain access to the return result, simply call the method </a:t>
            </a:r>
            <a:r>
              <a:rPr lang="en-US" sz="1000" dirty="0"/>
              <a:t>get</a:t>
            </a:r>
            <a:r>
              <a:rPr lang="en-US" sz="1000" dirty="0"/>
              <a:t>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Thread </a:t>
            </a:r>
            <a:r>
              <a:rPr lang="en-US" sz="1200" dirty="0"/>
              <a:t>Pool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975" y="609600"/>
            <a:ext cx="76499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Here’ is </a:t>
            </a:r>
            <a:r>
              <a:rPr lang="en-US" sz="1200" dirty="0"/>
              <a:t>the result of running </a:t>
            </a:r>
            <a:r>
              <a:rPr lang="en-US" sz="1200" dirty="0" smtClean="0"/>
              <a:t>ThreadPoolTest. </a:t>
            </a:r>
            <a:r>
              <a:rPr lang="en-US" sz="1200" dirty="0"/>
              <a:t>Notice how each worker task is immediately assigned a thread to run in. </a:t>
            </a:r>
            <a:endParaRPr lang="en-US" sz="1200" dirty="0" smtClean="0"/>
          </a:p>
          <a:p>
            <a:r>
              <a:rPr lang="en-US" sz="1200" dirty="0" smtClean="0"/>
              <a:t>As </a:t>
            </a:r>
            <a:r>
              <a:rPr lang="en-US" sz="1200" dirty="0"/>
              <a:t>each task completes, it returns its identifier, which </a:t>
            </a:r>
            <a:r>
              <a:rPr lang="en-US" sz="1200" dirty="0" smtClean="0"/>
              <a:t>ThreadPoolTest retrieves </a:t>
            </a:r>
            <a:r>
              <a:rPr lang="en-US" sz="1200" dirty="0"/>
              <a:t>from the worker task futures: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51" y="1255995"/>
            <a:ext cx="2366962" cy="35541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98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79270</TotalTime>
  <Words>26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7899</cp:revision>
  <dcterms:created xsi:type="dcterms:W3CDTF">2006-08-16T00:00:00Z</dcterms:created>
  <dcterms:modified xsi:type="dcterms:W3CDTF">2016-11-17T14:43:16Z</dcterms:modified>
</cp:coreProperties>
</file>