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72" r:id="rId1"/>
  </p:sldMasterIdLst>
  <p:notesMasterIdLst>
    <p:notesMasterId r:id="rId6"/>
  </p:notesMasterIdLst>
  <p:sldIdLst>
    <p:sldId id="431" r:id="rId2"/>
    <p:sldId id="429" r:id="rId3"/>
    <p:sldId id="432" r:id="rId4"/>
    <p:sldId id="430" r:id="rId5"/>
  </p:sldIdLst>
  <p:sldSz cx="9144000" cy="50292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AE45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838" autoAdjust="0"/>
    <p:restoredTop sz="86323" autoAdjust="0"/>
  </p:normalViewPr>
  <p:slideViewPr>
    <p:cSldViewPr>
      <p:cViewPr>
        <p:scale>
          <a:sx n="100" d="100"/>
          <a:sy n="100" d="100"/>
        </p:scale>
        <p:origin x="-654" y="-102"/>
      </p:cViewPr>
      <p:guideLst>
        <p:guide orient="horz" pos="1585"/>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56" d="100"/>
          <a:sy n="56" d="100"/>
        </p:scale>
        <p:origin x="-2838"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2274EC6-3890-417B-9308-14EFBD00FA63}" type="datetimeFigureOut">
              <a:rPr lang="en-US" smtClean="0"/>
              <a:t>12/26/2016</a:t>
            </a:fld>
            <a:endParaRPr lang="en-US" dirty="0"/>
          </a:p>
        </p:txBody>
      </p:sp>
      <p:sp>
        <p:nvSpPr>
          <p:cNvPr id="4" name="Slide Image Placeholder 3"/>
          <p:cNvSpPr>
            <a:spLocks noGrp="1" noRot="1" noChangeAspect="1"/>
          </p:cNvSpPr>
          <p:nvPr>
            <p:ph type="sldImg" idx="2"/>
          </p:nvPr>
        </p:nvSpPr>
        <p:spPr>
          <a:xfrm>
            <a:off x="312738" y="685800"/>
            <a:ext cx="62325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883C400-BD9D-4609-A213-F91E9750031E}" type="slidenum">
              <a:rPr lang="en-US" smtClean="0"/>
              <a:t>‹#›</a:t>
            </a:fld>
            <a:endParaRPr lang="en-US" dirty="0"/>
          </a:p>
        </p:txBody>
      </p:sp>
    </p:spTree>
    <p:extLst>
      <p:ext uri="{BB962C8B-B14F-4D97-AF65-F5344CB8AC3E}">
        <p14:creationId xmlns:p14="http://schemas.microsoft.com/office/powerpoint/2010/main" val="28317832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1</a:t>
            </a:fld>
            <a:endParaRPr lang="en-US" dirty="0"/>
          </a:p>
        </p:txBody>
      </p:sp>
    </p:spTree>
    <p:extLst>
      <p:ext uri="{BB962C8B-B14F-4D97-AF65-F5344CB8AC3E}">
        <p14:creationId xmlns:p14="http://schemas.microsoft.com/office/powerpoint/2010/main" val="41955587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2</a:t>
            </a:fld>
            <a:endParaRPr lang="en-US" dirty="0"/>
          </a:p>
        </p:txBody>
      </p:sp>
    </p:spTree>
    <p:extLst>
      <p:ext uri="{BB962C8B-B14F-4D97-AF65-F5344CB8AC3E}">
        <p14:creationId xmlns:p14="http://schemas.microsoft.com/office/powerpoint/2010/main" val="41955587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3</a:t>
            </a:fld>
            <a:endParaRPr lang="en-US" dirty="0"/>
          </a:p>
        </p:txBody>
      </p:sp>
    </p:spTree>
    <p:extLst>
      <p:ext uri="{BB962C8B-B14F-4D97-AF65-F5344CB8AC3E}">
        <p14:creationId xmlns:p14="http://schemas.microsoft.com/office/powerpoint/2010/main" val="41955587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4</a:t>
            </a:fld>
            <a:endParaRPr lang="en-US" dirty="0"/>
          </a:p>
        </p:txBody>
      </p:sp>
    </p:spTree>
    <p:extLst>
      <p:ext uri="{BB962C8B-B14F-4D97-AF65-F5344CB8AC3E}">
        <p14:creationId xmlns:p14="http://schemas.microsoft.com/office/powerpoint/2010/main" val="41955587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62312"/>
            <a:ext cx="7772400" cy="1078018"/>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849880"/>
            <a:ext cx="6400800" cy="128524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12/26/2016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4853860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12/26/2016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412241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47850"/>
            <a:ext cx="2057400" cy="314674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47850"/>
            <a:ext cx="6019800" cy="314674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12/26/2016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7864953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12/26/2016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7079184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231729"/>
            <a:ext cx="7772400" cy="99885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31592"/>
            <a:ext cx="7772400" cy="110013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12/26/2016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3594926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860320"/>
            <a:ext cx="4038600" cy="24342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860320"/>
            <a:ext cx="4038600" cy="24342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12/26/2016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76105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1401"/>
            <a:ext cx="8229600" cy="8382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25749"/>
            <a:ext cx="4040188" cy="46915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594908"/>
            <a:ext cx="4040188" cy="289761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30" y="1125749"/>
            <a:ext cx="4041775" cy="46915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30" y="1594908"/>
            <a:ext cx="4041775" cy="289761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12/26/2016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9052261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12/26/2016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036352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12/26/2016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1825545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5" y="200237"/>
            <a:ext cx="3008313" cy="85217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0239"/>
            <a:ext cx="5111750" cy="429228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5" y="1052409"/>
            <a:ext cx="3008313" cy="344011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12/26/2016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651598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520440"/>
            <a:ext cx="5486400" cy="41560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49368"/>
            <a:ext cx="5486400" cy="301752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3936048"/>
            <a:ext cx="5486400" cy="59023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12/26/2016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476501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1401"/>
            <a:ext cx="8229600" cy="8382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173480"/>
            <a:ext cx="8229600" cy="331904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661325"/>
            <a:ext cx="2133600" cy="267758"/>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12/26/2016</a:t>
            </a:fld>
            <a:endParaRPr lang="en-US" dirty="0"/>
          </a:p>
        </p:txBody>
      </p:sp>
      <p:sp>
        <p:nvSpPr>
          <p:cNvPr id="5" name="Footer Placeholder 4"/>
          <p:cNvSpPr>
            <a:spLocks noGrp="1"/>
          </p:cNvSpPr>
          <p:nvPr>
            <p:ph type="ftr" sz="quarter" idx="3"/>
          </p:nvPr>
        </p:nvSpPr>
        <p:spPr>
          <a:xfrm>
            <a:off x="3124200" y="4661325"/>
            <a:ext cx="2895600" cy="267758"/>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4661325"/>
            <a:ext cx="2133600" cy="267758"/>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2499436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7" name="Rectangle 16"/>
          <p:cNvSpPr/>
          <p:nvPr/>
        </p:nvSpPr>
        <p:spPr>
          <a:xfrm>
            <a:off x="3657600" y="35739"/>
            <a:ext cx="1476375"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p>
            <a:pPr algn="ctr"/>
            <a:r>
              <a:rPr lang="en-US" sz="1200" dirty="0"/>
              <a:t>Runnable </a:t>
            </a:r>
            <a:r>
              <a:rPr lang="en-US" sz="1200" dirty="0" smtClean="0"/>
              <a:t>vs. </a:t>
            </a:r>
            <a:r>
              <a:rPr lang="en-US" sz="1200" dirty="0"/>
              <a:t>thread</a:t>
            </a:r>
          </a:p>
        </p:txBody>
      </p:sp>
      <p:sp>
        <p:nvSpPr>
          <p:cNvPr id="2" name="AutoShape 2" descr="Image result for fil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 name="AutoShape 4" descr="Image result for file"/>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33687" y="503238"/>
            <a:ext cx="3124200" cy="4133895"/>
          </a:xfrm>
          <a:prstGeom prst="rect">
            <a:avLst/>
          </a:prstGeom>
          <a:ln/>
        </p:spPr>
        <p:style>
          <a:lnRef idx="1">
            <a:schemeClr val="accent4"/>
          </a:lnRef>
          <a:fillRef idx="2">
            <a:schemeClr val="accent4"/>
          </a:fillRef>
          <a:effectRef idx="1">
            <a:schemeClr val="accent4"/>
          </a:effectRef>
          <a:fontRef idx="minor">
            <a:schemeClr val="dk1"/>
          </a:fontRef>
        </p:style>
      </p:pic>
    </p:spTree>
    <p:extLst>
      <p:ext uri="{BB962C8B-B14F-4D97-AF65-F5344CB8AC3E}">
        <p14:creationId xmlns:p14="http://schemas.microsoft.com/office/powerpoint/2010/main" val="37864252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7" name="Rectangle 16"/>
          <p:cNvSpPr/>
          <p:nvPr/>
        </p:nvSpPr>
        <p:spPr>
          <a:xfrm>
            <a:off x="3657600" y="35739"/>
            <a:ext cx="1476375"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p>
            <a:pPr algn="ctr"/>
            <a:r>
              <a:rPr lang="en-US" sz="1200" dirty="0"/>
              <a:t>Runnable </a:t>
            </a:r>
            <a:r>
              <a:rPr lang="en-US" sz="1200" dirty="0" smtClean="0"/>
              <a:t>vs. </a:t>
            </a:r>
            <a:r>
              <a:rPr lang="en-US" sz="1200" dirty="0"/>
              <a:t>thread</a:t>
            </a:r>
          </a:p>
        </p:txBody>
      </p:sp>
      <p:sp>
        <p:nvSpPr>
          <p:cNvPr id="2" name="AutoShape 2" descr="Image result for fil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 name="AutoShape 4" descr="Image result for file"/>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 name="Rounded Rectangle 5"/>
          <p:cNvSpPr/>
          <p:nvPr/>
        </p:nvSpPr>
        <p:spPr>
          <a:xfrm>
            <a:off x="171451" y="990600"/>
            <a:ext cx="8820150" cy="3505200"/>
          </a:xfrm>
          <a:prstGeom prst="roundRect">
            <a:avLst/>
          </a:prstGeom>
          <a:ln w="3175"/>
        </p:spPr>
        <p:style>
          <a:lnRef idx="2">
            <a:schemeClr val="accent4"/>
          </a:lnRef>
          <a:fillRef idx="1">
            <a:schemeClr val="lt1"/>
          </a:fillRef>
          <a:effectRef idx="0">
            <a:schemeClr val="accent4"/>
          </a:effectRef>
          <a:fontRef idx="minor">
            <a:schemeClr val="dk1"/>
          </a:fontRef>
        </p:style>
        <p:txBody>
          <a:bodyPr rtlCol="0" anchor="ctr"/>
          <a:lstStyle/>
          <a:p>
            <a:pPr fontAlgn="base"/>
            <a:r>
              <a:rPr lang="en-US" sz="1200" b="1" dirty="0"/>
              <a:t>1) Multiple Inheritance Limitation</a:t>
            </a:r>
            <a:endParaRPr lang="en-US" sz="1200" dirty="0"/>
          </a:p>
          <a:p>
            <a:pPr fontAlgn="base"/>
            <a:r>
              <a:rPr lang="en-US" sz="1200" dirty="0"/>
              <a:t>As you know, Java doesn’t support multiple inheritance. A class in java can extend only one class. If you extend Thread class, then your class will not be able to extend any other class. This will limit your class to thread behavior. If you implement Runnable interface, then you will have an option for your class to extend any other class and inherit behaviors from other class also</a:t>
            </a:r>
            <a:r>
              <a:rPr lang="en-US" sz="1200" dirty="0" smtClean="0"/>
              <a:t>.</a:t>
            </a:r>
            <a:br>
              <a:rPr lang="en-US" sz="1200" dirty="0" smtClean="0"/>
            </a:br>
            <a:endParaRPr lang="en-US" sz="1200" dirty="0"/>
          </a:p>
          <a:p>
            <a:pPr fontAlgn="base"/>
            <a:r>
              <a:rPr lang="en-US" sz="1200" b="1" dirty="0"/>
              <a:t>2) Overhead Of Additional Methods</a:t>
            </a:r>
            <a:endParaRPr lang="en-US" sz="1200" dirty="0"/>
          </a:p>
          <a:p>
            <a:pPr fontAlgn="base"/>
            <a:r>
              <a:rPr lang="en-US" sz="1200" dirty="0"/>
              <a:t>If you extend Thread class, all methods of Thread class will be inheriting to your class which you may not need. This will cause additional overhead. You can remove this overhead by implementing Runnable interface</a:t>
            </a:r>
            <a:r>
              <a:rPr lang="en-US" sz="1200" dirty="0" smtClean="0"/>
              <a:t>.</a:t>
            </a:r>
            <a:br>
              <a:rPr lang="en-US" sz="1200" dirty="0" smtClean="0"/>
            </a:br>
            <a:endParaRPr lang="en-US" sz="1200" dirty="0"/>
          </a:p>
          <a:p>
            <a:pPr fontAlgn="base"/>
            <a:r>
              <a:rPr lang="en-US" sz="1200" b="1" dirty="0"/>
              <a:t>3) Logical Separation Of Task From The Runner</a:t>
            </a:r>
            <a:endParaRPr lang="en-US" sz="1200" dirty="0"/>
          </a:p>
          <a:p>
            <a:pPr fontAlgn="base"/>
            <a:r>
              <a:rPr lang="en-US" sz="1200" dirty="0"/>
              <a:t>If you implement Runnable interface, it will separate actual task from the runner. Runnable interface represents only the task and you can pass this task to any type of runner, either a thread or any executors</a:t>
            </a:r>
            <a:r>
              <a:rPr lang="en-US" sz="1200" dirty="0" smtClean="0"/>
              <a:t>.</a:t>
            </a:r>
            <a:br>
              <a:rPr lang="en-US" sz="1200" dirty="0" smtClean="0"/>
            </a:br>
            <a:endParaRPr lang="en-US" sz="1200" dirty="0"/>
          </a:p>
          <a:p>
            <a:pPr fontAlgn="base"/>
            <a:r>
              <a:rPr lang="en-US" sz="1200" b="1" dirty="0"/>
              <a:t>4) Best Object Oriented Design Practice</a:t>
            </a:r>
            <a:endParaRPr lang="en-US" sz="1200" dirty="0"/>
          </a:p>
          <a:p>
            <a:pPr fontAlgn="base"/>
            <a:r>
              <a:rPr lang="en-US" sz="1200" dirty="0"/>
              <a:t>In object oriented programming, extending a class means modifying or improving the existing class. If you are not improving the class, then it is not a good practice to extend it. So, implementing Runnable will be the best object oriented design practice</a:t>
            </a:r>
            <a:r>
              <a:rPr lang="en-US" sz="1200" dirty="0" smtClean="0"/>
              <a:t>.</a:t>
            </a:r>
            <a:br>
              <a:rPr lang="en-US" sz="1200" dirty="0" smtClean="0"/>
            </a:br>
            <a:endParaRPr lang="en-US" sz="1200" dirty="0"/>
          </a:p>
        </p:txBody>
      </p:sp>
      <p:sp>
        <p:nvSpPr>
          <p:cNvPr id="9" name="Rectangle 8"/>
          <p:cNvSpPr/>
          <p:nvPr/>
        </p:nvSpPr>
        <p:spPr>
          <a:xfrm>
            <a:off x="2209800" y="465138"/>
            <a:ext cx="4905374" cy="276999"/>
          </a:xfrm>
          <a:prstGeom prst="rect">
            <a:avLst/>
          </a:prstGeom>
        </p:spPr>
        <p:style>
          <a:lnRef idx="1">
            <a:schemeClr val="accent2"/>
          </a:lnRef>
          <a:fillRef idx="3">
            <a:schemeClr val="accent2"/>
          </a:fillRef>
          <a:effectRef idx="2">
            <a:schemeClr val="accent2"/>
          </a:effectRef>
          <a:fontRef idx="minor">
            <a:schemeClr val="lt1"/>
          </a:fontRef>
        </p:style>
        <p:txBody>
          <a:bodyPr wrap="square">
            <a:spAutoFit/>
          </a:bodyPr>
          <a:lstStyle/>
          <a:p>
            <a:pPr algn="ctr"/>
            <a:r>
              <a:rPr lang="en-US" sz="1200" dirty="0"/>
              <a:t>Difference between "implements Runnable" and "extends Thread" in Java</a:t>
            </a:r>
          </a:p>
        </p:txBody>
      </p:sp>
    </p:spTree>
    <p:extLst>
      <p:ext uri="{BB962C8B-B14F-4D97-AF65-F5344CB8AC3E}">
        <p14:creationId xmlns:p14="http://schemas.microsoft.com/office/powerpoint/2010/main" val="11537147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7" name="Rectangle 16"/>
          <p:cNvSpPr/>
          <p:nvPr/>
        </p:nvSpPr>
        <p:spPr>
          <a:xfrm>
            <a:off x="3657600" y="35739"/>
            <a:ext cx="1476375"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p>
            <a:pPr algn="ctr"/>
            <a:r>
              <a:rPr lang="en-US" sz="1200" dirty="0"/>
              <a:t>Runnable </a:t>
            </a:r>
            <a:r>
              <a:rPr lang="en-US" sz="1200" dirty="0" smtClean="0"/>
              <a:t>vs. </a:t>
            </a:r>
            <a:r>
              <a:rPr lang="en-US" sz="1200" dirty="0"/>
              <a:t>thread</a:t>
            </a:r>
          </a:p>
        </p:txBody>
      </p:sp>
      <p:sp>
        <p:nvSpPr>
          <p:cNvPr id="2" name="AutoShape 2" descr="Image result for fil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 name="AutoShape 4" descr="Image result for file"/>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 name="Rounded Rectangle 5"/>
          <p:cNvSpPr/>
          <p:nvPr/>
        </p:nvSpPr>
        <p:spPr>
          <a:xfrm>
            <a:off x="180976" y="1143000"/>
            <a:ext cx="8820150" cy="3276600"/>
          </a:xfrm>
          <a:prstGeom prst="roundRect">
            <a:avLst/>
          </a:prstGeom>
          <a:ln w="3175"/>
        </p:spPr>
        <p:style>
          <a:lnRef idx="2">
            <a:schemeClr val="accent4"/>
          </a:lnRef>
          <a:fillRef idx="1">
            <a:schemeClr val="lt1"/>
          </a:fillRef>
          <a:effectRef idx="0">
            <a:schemeClr val="accent4"/>
          </a:effectRef>
          <a:fontRef idx="minor">
            <a:schemeClr val="dk1"/>
          </a:fontRef>
        </p:style>
        <p:txBody>
          <a:bodyPr rtlCol="0" anchor="ctr"/>
          <a:lstStyle/>
          <a:p>
            <a:pPr fontAlgn="base"/>
            <a:r>
              <a:rPr lang="en-US" sz="1200" b="1" dirty="0"/>
              <a:t>5) Loosely Coupled Vs. Tightly coupled</a:t>
            </a:r>
            <a:endParaRPr lang="en-US" sz="1200" dirty="0"/>
          </a:p>
          <a:p>
            <a:pPr fontAlgn="base"/>
            <a:r>
              <a:rPr lang="en-US" sz="1200" dirty="0"/>
              <a:t>“Implements Runnable” makes your code loosely coupled. Because it separates the task from the runner. “Extends Thread” will make your code tightly coupled. Because, single class will act as both task container as well as runner.</a:t>
            </a:r>
            <a:br>
              <a:rPr lang="en-US" sz="1200" dirty="0"/>
            </a:br>
            <a:endParaRPr lang="en-US" sz="1200" dirty="0"/>
          </a:p>
          <a:p>
            <a:pPr fontAlgn="base"/>
            <a:r>
              <a:rPr lang="en-US" sz="1200" b="1" dirty="0"/>
              <a:t>6) Reusability</a:t>
            </a:r>
            <a:endParaRPr lang="en-US" sz="1200" dirty="0"/>
          </a:p>
          <a:p>
            <a:pPr fontAlgn="base"/>
            <a:r>
              <a:rPr lang="en-US" sz="1200" dirty="0"/>
              <a:t>Implementing Runnable improves the reusability of your code. Because, Runnable contains only the task and you can use it wherever and whenever you want.</a:t>
            </a:r>
          </a:p>
          <a:p>
            <a:pPr fontAlgn="base"/>
            <a:endParaRPr lang="en-US" sz="1200" b="1" dirty="0" smtClean="0"/>
          </a:p>
          <a:p>
            <a:pPr fontAlgn="base"/>
            <a:r>
              <a:rPr lang="en-US" sz="1200" b="1" dirty="0" smtClean="0"/>
              <a:t>7</a:t>
            </a:r>
            <a:r>
              <a:rPr lang="en-US" sz="1200" b="1" dirty="0"/>
              <a:t>) Specialization </a:t>
            </a:r>
            <a:r>
              <a:rPr lang="en-US" sz="1200" b="1" dirty="0" smtClean="0"/>
              <a:t>Vs. Generalization</a:t>
            </a:r>
            <a:endParaRPr lang="en-US" sz="1200" b="1" dirty="0"/>
          </a:p>
          <a:p>
            <a:pPr fontAlgn="base"/>
            <a:r>
              <a:rPr lang="en-US" sz="1200" dirty="0"/>
              <a:t>“Extends Thread” gives more specialized code. Because, it defines the thread specific task. Where as “Implements Runnable” gives more generalized version of the task applicable to many threads</a:t>
            </a:r>
            <a:r>
              <a:rPr lang="en-US" sz="1200" dirty="0" smtClean="0"/>
              <a:t>.</a:t>
            </a:r>
            <a:br>
              <a:rPr lang="en-US" sz="1200" dirty="0" smtClean="0"/>
            </a:br>
            <a:endParaRPr lang="en-US" sz="1200" dirty="0"/>
          </a:p>
          <a:p>
            <a:pPr fontAlgn="base"/>
            <a:r>
              <a:rPr lang="en-US" sz="1200" b="1" dirty="0"/>
              <a:t>8) Maintenance</a:t>
            </a:r>
            <a:endParaRPr lang="en-US" sz="1200" dirty="0"/>
          </a:p>
          <a:p>
            <a:pPr fontAlgn="base"/>
            <a:r>
              <a:rPr lang="en-US" sz="1200" dirty="0"/>
              <a:t>“Implements Runnable” will make your code easily maintainable as it separates the task from the runner. If you want to modify the task at any time, you can do so easily without disturbing the runner.</a:t>
            </a:r>
          </a:p>
          <a:p>
            <a:pPr fontAlgn="base"/>
            <a:endParaRPr lang="en-US" sz="1200" dirty="0"/>
          </a:p>
        </p:txBody>
      </p:sp>
      <p:sp>
        <p:nvSpPr>
          <p:cNvPr id="9" name="Rectangle 8"/>
          <p:cNvSpPr/>
          <p:nvPr/>
        </p:nvSpPr>
        <p:spPr>
          <a:xfrm>
            <a:off x="2209800" y="465138"/>
            <a:ext cx="4905374" cy="276999"/>
          </a:xfrm>
          <a:prstGeom prst="rect">
            <a:avLst/>
          </a:prstGeom>
        </p:spPr>
        <p:style>
          <a:lnRef idx="1">
            <a:schemeClr val="accent2"/>
          </a:lnRef>
          <a:fillRef idx="3">
            <a:schemeClr val="accent2"/>
          </a:fillRef>
          <a:effectRef idx="2">
            <a:schemeClr val="accent2"/>
          </a:effectRef>
          <a:fontRef idx="minor">
            <a:schemeClr val="lt1"/>
          </a:fontRef>
        </p:style>
        <p:txBody>
          <a:bodyPr wrap="square">
            <a:spAutoFit/>
          </a:bodyPr>
          <a:lstStyle/>
          <a:p>
            <a:pPr algn="ctr"/>
            <a:r>
              <a:rPr lang="en-US" sz="1200" dirty="0"/>
              <a:t>Difference between "implements Runnable" and "extends Thread" in Java</a:t>
            </a:r>
          </a:p>
        </p:txBody>
      </p:sp>
    </p:spTree>
    <p:extLst>
      <p:ext uri="{BB962C8B-B14F-4D97-AF65-F5344CB8AC3E}">
        <p14:creationId xmlns:p14="http://schemas.microsoft.com/office/powerpoint/2010/main" val="26229814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7" name="Rectangle 16"/>
          <p:cNvSpPr/>
          <p:nvPr/>
        </p:nvSpPr>
        <p:spPr>
          <a:xfrm>
            <a:off x="3657600" y="35739"/>
            <a:ext cx="1476375"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p>
            <a:pPr algn="ctr"/>
            <a:r>
              <a:rPr lang="en-US" sz="1200" dirty="0"/>
              <a:t>Runnable </a:t>
            </a:r>
            <a:r>
              <a:rPr lang="en-US" sz="1200" dirty="0" smtClean="0"/>
              <a:t>vs. </a:t>
            </a:r>
            <a:r>
              <a:rPr lang="en-US" sz="1200" dirty="0"/>
              <a:t>thread</a:t>
            </a:r>
          </a:p>
        </p:txBody>
      </p:sp>
      <p:sp>
        <p:nvSpPr>
          <p:cNvPr id="2" name="AutoShape 2" descr="Image result for fil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 name="AutoShape 4" descr="Image result for file"/>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2351636466"/>
              </p:ext>
            </p:extLst>
          </p:nvPr>
        </p:nvGraphicFramePr>
        <p:xfrm>
          <a:off x="914400" y="484188"/>
          <a:ext cx="7312820" cy="3261360"/>
        </p:xfrm>
        <a:graphic>
          <a:graphicData uri="http://schemas.openxmlformats.org/drawingml/2006/table">
            <a:tbl>
              <a:tblPr firstRow="1" bandRow="1">
                <a:tableStyleId>{7DF18680-E054-41AD-8BC1-D1AEF772440D}</a:tableStyleId>
              </a:tblPr>
              <a:tblGrid>
                <a:gridCol w="3656410"/>
                <a:gridCol w="3656410"/>
              </a:tblGrid>
              <a:tr h="294640">
                <a:tc>
                  <a:txBody>
                    <a:bodyPr/>
                    <a:lstStyle/>
                    <a:p>
                      <a:r>
                        <a:rPr lang="en-US" sz="1200" b="1" i="0" kern="1200" dirty="0" smtClean="0">
                          <a:solidFill>
                            <a:schemeClr val="lt1"/>
                          </a:solidFill>
                          <a:effectLst/>
                          <a:latin typeface="+mn-lt"/>
                          <a:ea typeface="+mn-ea"/>
                          <a:cs typeface="+mn-cs"/>
                        </a:rPr>
                        <a:t>implements Runnable</a:t>
                      </a:r>
                      <a:endParaRPr lang="en-US" sz="1200" dirty="0"/>
                    </a:p>
                  </a:txBody>
                  <a:tcPr/>
                </a:tc>
                <a:tc>
                  <a:txBody>
                    <a:bodyPr/>
                    <a:lstStyle/>
                    <a:p>
                      <a:r>
                        <a:rPr lang="en-US" sz="1200" b="1" i="0" kern="1200" dirty="0" smtClean="0">
                          <a:solidFill>
                            <a:schemeClr val="lt1"/>
                          </a:solidFill>
                          <a:effectLst/>
                          <a:latin typeface="+mn-lt"/>
                          <a:ea typeface="+mn-ea"/>
                          <a:cs typeface="+mn-cs"/>
                        </a:rPr>
                        <a:t>extends Thread</a:t>
                      </a:r>
                      <a:endParaRPr lang="en-US" sz="1200" dirty="0"/>
                    </a:p>
                  </a:txBody>
                  <a:tcPr/>
                </a:tc>
              </a:tr>
              <a:tr h="370840">
                <a:tc>
                  <a:txBody>
                    <a:bodyPr/>
                    <a:lstStyle/>
                    <a:p>
                      <a:pPr algn="l" fontAlgn="base"/>
                      <a:r>
                        <a:rPr lang="en-US" sz="1200" u="none" strike="noStrike" dirty="0">
                          <a:effectLst/>
                        </a:rPr>
                        <a:t>You can extend any other class.</a:t>
                      </a:r>
                    </a:p>
                  </a:txBody>
                  <a:tcPr anchor="ctr"/>
                </a:tc>
                <a:tc>
                  <a:txBody>
                    <a:bodyPr/>
                    <a:lstStyle/>
                    <a:p>
                      <a:pPr algn="l" fontAlgn="base"/>
                      <a:r>
                        <a:rPr lang="en-US" sz="1200" u="none" strike="noStrike">
                          <a:effectLst/>
                        </a:rPr>
                        <a:t>You can’t extend any other class.</a:t>
                      </a:r>
                    </a:p>
                  </a:txBody>
                  <a:tcPr anchor="ctr"/>
                </a:tc>
              </a:tr>
              <a:tr h="370840">
                <a:tc>
                  <a:txBody>
                    <a:bodyPr/>
                    <a:lstStyle/>
                    <a:p>
                      <a:pPr algn="l" fontAlgn="base"/>
                      <a:r>
                        <a:rPr lang="en-US" sz="1200" u="none" strike="noStrike" dirty="0">
                          <a:effectLst/>
                        </a:rPr>
                        <a:t>No overhead of additional </a:t>
                      </a:r>
                      <a:r>
                        <a:rPr lang="en-US" sz="1200" u="none" strike="noStrike" dirty="0" smtClean="0">
                          <a:effectLst/>
                        </a:rPr>
                        <a:t>methods.</a:t>
                      </a:r>
                      <a:endParaRPr lang="en-US" sz="1200" u="none" strike="noStrike" dirty="0">
                        <a:effectLst/>
                      </a:endParaRPr>
                    </a:p>
                  </a:txBody>
                  <a:tcPr anchor="ctr"/>
                </a:tc>
                <a:tc>
                  <a:txBody>
                    <a:bodyPr/>
                    <a:lstStyle/>
                    <a:p>
                      <a:pPr algn="l" fontAlgn="base"/>
                      <a:r>
                        <a:rPr lang="en-US" sz="1200" u="none" strike="noStrike">
                          <a:effectLst/>
                        </a:rPr>
                        <a:t>Overhead of additional methods from Thread class.</a:t>
                      </a:r>
                    </a:p>
                  </a:txBody>
                  <a:tcPr anchor="ctr"/>
                </a:tc>
              </a:tr>
              <a:tr h="370840">
                <a:tc>
                  <a:txBody>
                    <a:bodyPr/>
                    <a:lstStyle/>
                    <a:p>
                      <a:pPr algn="l" fontAlgn="base"/>
                      <a:r>
                        <a:rPr lang="en-US" sz="1200" u="none" strike="noStrike" dirty="0">
                          <a:effectLst/>
                        </a:rPr>
                        <a:t>Separates the task from the runner.</a:t>
                      </a:r>
                    </a:p>
                  </a:txBody>
                  <a:tcPr anchor="ctr"/>
                </a:tc>
                <a:tc>
                  <a:txBody>
                    <a:bodyPr/>
                    <a:lstStyle/>
                    <a:p>
                      <a:pPr algn="l" fontAlgn="base"/>
                      <a:r>
                        <a:rPr lang="en-US" sz="1200" u="none" strike="noStrike">
                          <a:effectLst/>
                        </a:rPr>
                        <a:t>Doesn’t separate the task from the runner.</a:t>
                      </a:r>
                    </a:p>
                  </a:txBody>
                  <a:tcPr anchor="ctr"/>
                </a:tc>
              </a:tr>
              <a:tr h="370840">
                <a:tc>
                  <a:txBody>
                    <a:bodyPr/>
                    <a:lstStyle/>
                    <a:p>
                      <a:pPr algn="l" fontAlgn="base"/>
                      <a:r>
                        <a:rPr lang="en-US" sz="1200" u="none" strike="noStrike">
                          <a:effectLst/>
                        </a:rPr>
                        <a:t>Best object oriented programming practice.</a:t>
                      </a:r>
                    </a:p>
                  </a:txBody>
                  <a:tcPr anchor="ctr"/>
                </a:tc>
                <a:tc>
                  <a:txBody>
                    <a:bodyPr/>
                    <a:lstStyle/>
                    <a:p>
                      <a:pPr algn="l" fontAlgn="base"/>
                      <a:r>
                        <a:rPr lang="en-US" sz="1200" u="none" strike="noStrike">
                          <a:effectLst/>
                        </a:rPr>
                        <a:t>Not a good object oriented programming practice.</a:t>
                      </a:r>
                    </a:p>
                  </a:txBody>
                  <a:tcPr anchor="ctr"/>
                </a:tc>
              </a:tr>
              <a:tr h="370840">
                <a:tc>
                  <a:txBody>
                    <a:bodyPr/>
                    <a:lstStyle/>
                    <a:p>
                      <a:pPr algn="l" fontAlgn="base"/>
                      <a:r>
                        <a:rPr lang="en-US" sz="1200" u="none" strike="noStrike">
                          <a:effectLst/>
                        </a:rPr>
                        <a:t>Loosely coupled.</a:t>
                      </a:r>
                    </a:p>
                  </a:txBody>
                  <a:tcPr anchor="ctr"/>
                </a:tc>
                <a:tc>
                  <a:txBody>
                    <a:bodyPr/>
                    <a:lstStyle/>
                    <a:p>
                      <a:pPr algn="l" fontAlgn="base"/>
                      <a:r>
                        <a:rPr lang="en-US" sz="1200" u="none" strike="noStrike">
                          <a:effectLst/>
                        </a:rPr>
                        <a:t>Tightly coupled.</a:t>
                      </a:r>
                    </a:p>
                  </a:txBody>
                  <a:tcPr anchor="ctr"/>
                </a:tc>
              </a:tr>
              <a:tr h="370840">
                <a:tc>
                  <a:txBody>
                    <a:bodyPr/>
                    <a:lstStyle/>
                    <a:p>
                      <a:pPr algn="l" fontAlgn="base"/>
                      <a:r>
                        <a:rPr lang="en-US" sz="1200" u="none" strike="noStrike">
                          <a:effectLst/>
                        </a:rPr>
                        <a:t>Improves the reusability of the code.</a:t>
                      </a:r>
                    </a:p>
                  </a:txBody>
                  <a:tcPr anchor="ctr"/>
                </a:tc>
                <a:tc>
                  <a:txBody>
                    <a:bodyPr/>
                    <a:lstStyle/>
                    <a:p>
                      <a:pPr algn="l" fontAlgn="base"/>
                      <a:r>
                        <a:rPr lang="en-US" sz="1200" u="none" strike="noStrike">
                          <a:effectLst/>
                        </a:rPr>
                        <a:t>Doesn’t improve the reusability of the code.</a:t>
                      </a:r>
                    </a:p>
                  </a:txBody>
                  <a:tcPr anchor="ctr"/>
                </a:tc>
              </a:tr>
              <a:tr h="370840">
                <a:tc>
                  <a:txBody>
                    <a:bodyPr/>
                    <a:lstStyle/>
                    <a:p>
                      <a:pPr algn="l" fontAlgn="base"/>
                      <a:r>
                        <a:rPr lang="en-US" sz="1200" u="none" strike="noStrike" dirty="0">
                          <a:effectLst/>
                        </a:rPr>
                        <a:t>More generalized task.</a:t>
                      </a:r>
                    </a:p>
                  </a:txBody>
                  <a:tcPr anchor="ctr"/>
                </a:tc>
                <a:tc>
                  <a:txBody>
                    <a:bodyPr/>
                    <a:lstStyle/>
                    <a:p>
                      <a:pPr algn="l" fontAlgn="base"/>
                      <a:r>
                        <a:rPr lang="en-US" sz="1200" u="none" strike="noStrike">
                          <a:effectLst/>
                        </a:rPr>
                        <a:t>Thread specific task.</a:t>
                      </a:r>
                    </a:p>
                  </a:txBody>
                  <a:tcPr anchor="ctr"/>
                </a:tc>
              </a:tr>
              <a:tr h="370840">
                <a:tc>
                  <a:txBody>
                    <a:bodyPr/>
                    <a:lstStyle/>
                    <a:p>
                      <a:pPr algn="l" fontAlgn="base"/>
                      <a:r>
                        <a:rPr lang="en-US" sz="1200" u="none" strike="noStrike">
                          <a:effectLst/>
                        </a:rPr>
                        <a:t>Maintenance  of the code will be easy.</a:t>
                      </a:r>
                    </a:p>
                  </a:txBody>
                  <a:tcPr anchor="ctr"/>
                </a:tc>
                <a:tc>
                  <a:txBody>
                    <a:bodyPr/>
                    <a:lstStyle/>
                    <a:p>
                      <a:pPr algn="l" fontAlgn="base"/>
                      <a:r>
                        <a:rPr lang="en-US" sz="1200" u="none" strike="noStrike" dirty="0">
                          <a:effectLst/>
                        </a:rPr>
                        <a:t>Maintenance of the code will be time consuming.</a:t>
                      </a:r>
                    </a:p>
                  </a:txBody>
                  <a:tcPr anchor="ctr"/>
                </a:tc>
              </a:tr>
            </a:tbl>
          </a:graphicData>
        </a:graphic>
      </p:graphicFrame>
      <p:sp>
        <p:nvSpPr>
          <p:cNvPr id="6" name="Rectangle 5"/>
          <p:cNvSpPr/>
          <p:nvPr/>
        </p:nvSpPr>
        <p:spPr>
          <a:xfrm>
            <a:off x="765175" y="4191000"/>
            <a:ext cx="7616825" cy="461665"/>
          </a:xfrm>
          <a:prstGeom prst="rect">
            <a:avLst/>
          </a:prstGeom>
        </p:spPr>
        <p:style>
          <a:lnRef idx="1">
            <a:schemeClr val="accent2"/>
          </a:lnRef>
          <a:fillRef idx="3">
            <a:schemeClr val="accent2"/>
          </a:fillRef>
          <a:effectRef idx="2">
            <a:schemeClr val="accent2"/>
          </a:effectRef>
          <a:fontRef idx="minor">
            <a:schemeClr val="lt1"/>
          </a:fontRef>
        </p:style>
        <p:txBody>
          <a:bodyPr wrap="square">
            <a:spAutoFit/>
          </a:bodyPr>
          <a:lstStyle/>
          <a:p>
            <a:pPr fontAlgn="base"/>
            <a:r>
              <a:rPr lang="en-US" sz="1200" dirty="0"/>
              <a:t>Conclusion :</a:t>
            </a:r>
          </a:p>
          <a:p>
            <a:pPr fontAlgn="base"/>
            <a:r>
              <a:rPr lang="en-US" sz="1200" dirty="0"/>
              <a:t>From the above all findings, it is clear that “Implements Runnable” is the preferred method to create the threads in java.</a:t>
            </a:r>
          </a:p>
        </p:txBody>
      </p:sp>
    </p:spTree>
    <p:extLst>
      <p:ext uri="{BB962C8B-B14F-4D97-AF65-F5344CB8AC3E}">
        <p14:creationId xmlns:p14="http://schemas.microsoft.com/office/powerpoint/2010/main" val="7447150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79915</TotalTime>
  <Words>235</Words>
  <Application>Microsoft Office PowerPoint</Application>
  <PresentationFormat>Custom</PresentationFormat>
  <Paragraphs>47</Paragraphs>
  <Slides>4</Slides>
  <Notes>4</Notes>
  <HiddenSlides>0</HiddenSlides>
  <MMClips>0</MMClip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Office Theme</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Ramesh</cp:lastModifiedBy>
  <cp:revision>8185</cp:revision>
  <dcterms:created xsi:type="dcterms:W3CDTF">2006-08-16T00:00:00Z</dcterms:created>
  <dcterms:modified xsi:type="dcterms:W3CDTF">2016-12-26T10:50:32Z</dcterms:modified>
</cp:coreProperties>
</file>