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32"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5/22/2017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10000" y="35739"/>
            <a:ext cx="1219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Parallel Streams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Rounded Rectangle 4"/>
          <p:cNvSpPr/>
          <p:nvPr/>
        </p:nvSpPr>
        <p:spPr>
          <a:xfrm>
            <a:off x="346075" y="800100"/>
            <a:ext cx="8531225" cy="40005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dirty="0"/>
              <a:t>The powerful feature of streams is that stream pipelines may execute either sequentially or in parallel. All collections support the </a:t>
            </a:r>
            <a:r>
              <a:rPr lang="en-US" sz="1200" b="1" dirty="0">
                <a:solidFill>
                  <a:srgbClr val="C00000"/>
                </a:solidFill>
              </a:rPr>
              <a:t>parallelStream</a:t>
            </a:r>
            <a:r>
              <a:rPr lang="en-US" sz="1200" b="1" dirty="0">
                <a:solidFill>
                  <a:srgbClr val="C00000"/>
                </a:solidFill>
              </a:rPr>
              <a:t>() </a:t>
            </a:r>
            <a:r>
              <a:rPr lang="en-US" sz="1200" dirty="0"/>
              <a:t>method that returns a possibly parallel stream</a:t>
            </a:r>
            <a:r>
              <a:rPr lang="en-US" sz="1200" dirty="0" smtClean="0"/>
              <a:t>:</a:t>
            </a:r>
          </a:p>
          <a:p>
            <a:endParaRPr lang="en-US" sz="1200" dirty="0"/>
          </a:p>
          <a:p>
            <a:r>
              <a:rPr lang="en-US" sz="1200" b="1" dirty="0" smtClean="0">
                <a:solidFill>
                  <a:srgbClr val="C00000"/>
                </a:solidFill>
              </a:rPr>
              <a:t>                Stream&lt;Student</a:t>
            </a:r>
            <a:r>
              <a:rPr lang="en-US" sz="1200" b="1" dirty="0">
                <a:solidFill>
                  <a:srgbClr val="C00000"/>
                </a:solidFill>
              </a:rPr>
              <a:t>&gt; </a:t>
            </a:r>
            <a:r>
              <a:rPr lang="en-US" sz="1200" b="1" dirty="0">
                <a:solidFill>
                  <a:srgbClr val="C00000"/>
                </a:solidFill>
              </a:rPr>
              <a:t>parallelStream</a:t>
            </a:r>
            <a:r>
              <a:rPr lang="en-US" sz="1200" b="1" dirty="0">
                <a:solidFill>
                  <a:srgbClr val="C00000"/>
                </a:solidFill>
              </a:rPr>
              <a:t> = </a:t>
            </a:r>
            <a:r>
              <a:rPr lang="en-US" sz="1200" b="1" dirty="0">
                <a:solidFill>
                  <a:srgbClr val="C00000"/>
                </a:solidFill>
              </a:rPr>
              <a:t>listStudents.parallelStream</a:t>
            </a:r>
            <a:r>
              <a:rPr lang="en-US" sz="1200" b="1" dirty="0" smtClean="0">
                <a:solidFill>
                  <a:srgbClr val="C00000"/>
                </a:solidFill>
              </a:rPr>
              <a:t>();</a:t>
            </a:r>
          </a:p>
          <a:p>
            <a:endParaRPr lang="en-US" sz="1200" dirty="0"/>
          </a:p>
          <a:p>
            <a:r>
              <a:rPr lang="en-US" sz="1200" dirty="0"/>
              <a:t>When a stream executes in parallel, the Java runtime divides the stream into multiple sub streams. The aggregate operations iterate over and process these sub streams in parallel and then combine the results</a:t>
            </a:r>
            <a:r>
              <a:rPr lang="en-US" sz="1200" dirty="0" smtClean="0"/>
              <a:t>.</a:t>
            </a:r>
            <a:br>
              <a:rPr lang="en-US" sz="1200" dirty="0" smtClean="0"/>
            </a:b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endParaRPr lang="en-US" sz="1200" dirty="0"/>
          </a:p>
          <a:p>
            <a:r>
              <a:rPr lang="en-US" sz="1200" dirty="0"/>
              <a:t>The advantage of parallel streams is performance increase on large amount of input elements, as the operations are executed currently by multiple threads on a multi-core CPU.</a:t>
            </a:r>
            <a:endParaRPr lang="en-US" sz="1200" dirty="0"/>
          </a:p>
        </p:txBody>
      </p:sp>
      <p:sp>
        <p:nvSpPr>
          <p:cNvPr id="4" name="Rounded Rectangle 3"/>
          <p:cNvSpPr/>
          <p:nvPr/>
        </p:nvSpPr>
        <p:spPr>
          <a:xfrm>
            <a:off x="1066800" y="3019425"/>
            <a:ext cx="2286000"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Stream</a:t>
            </a:r>
            <a:endParaRPr lang="en-US" dirty="0"/>
          </a:p>
        </p:txBody>
      </p:sp>
      <p:sp>
        <p:nvSpPr>
          <p:cNvPr id="7" name="Rounded Rectangle 6"/>
          <p:cNvSpPr/>
          <p:nvPr/>
        </p:nvSpPr>
        <p:spPr>
          <a:xfrm>
            <a:off x="4340225" y="3028950"/>
            <a:ext cx="1030287" cy="381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smtClean="0"/>
              <a:t>Sub Stream</a:t>
            </a:r>
            <a:endParaRPr lang="en-US" sz="1200" dirty="0"/>
          </a:p>
        </p:txBody>
      </p:sp>
      <p:sp>
        <p:nvSpPr>
          <p:cNvPr id="8" name="Rounded Rectangle 7"/>
          <p:cNvSpPr/>
          <p:nvPr/>
        </p:nvSpPr>
        <p:spPr>
          <a:xfrm>
            <a:off x="7083425" y="2990850"/>
            <a:ext cx="1030287" cy="381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smtClean="0"/>
              <a:t>Sub Stream</a:t>
            </a:r>
            <a:endParaRPr lang="en-US" sz="1200" dirty="0"/>
          </a:p>
        </p:txBody>
      </p:sp>
      <p:sp>
        <p:nvSpPr>
          <p:cNvPr id="9" name="Rounded Rectangle 8"/>
          <p:cNvSpPr/>
          <p:nvPr/>
        </p:nvSpPr>
        <p:spPr>
          <a:xfrm>
            <a:off x="5684836" y="3019425"/>
            <a:ext cx="1030287" cy="381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200" dirty="0" smtClean="0"/>
          </a:p>
          <a:p>
            <a:pPr algn="ctr"/>
            <a:r>
              <a:rPr lang="en-US" sz="1200" dirty="0" smtClean="0"/>
              <a:t>Sub </a:t>
            </a:r>
            <a:r>
              <a:rPr lang="en-US" sz="1200" dirty="0"/>
              <a:t>Stream</a:t>
            </a:r>
          </a:p>
          <a:p>
            <a:pPr algn="ctr"/>
            <a:endParaRPr lang="en-US" sz="1200" dirty="0"/>
          </a:p>
        </p:txBody>
      </p:sp>
      <p:sp>
        <p:nvSpPr>
          <p:cNvPr id="6" name="Equal 5"/>
          <p:cNvSpPr/>
          <p:nvPr/>
        </p:nvSpPr>
        <p:spPr>
          <a:xfrm>
            <a:off x="3463925" y="2971800"/>
            <a:ext cx="685800" cy="457200"/>
          </a:xfrm>
          <a:prstGeom prst="mathEqual">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80367</TotalTime>
  <Words>31</Words>
  <Application>Microsoft Office PowerPoint</Application>
  <PresentationFormat>Custom</PresentationFormat>
  <Paragraphs>13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8387</cp:revision>
  <dcterms:created xsi:type="dcterms:W3CDTF">2006-08-16T00:00:00Z</dcterms:created>
  <dcterms:modified xsi:type="dcterms:W3CDTF">2017-05-22T07:23:57Z</dcterms:modified>
</cp:coreProperties>
</file>