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61975"/>
            <a:ext cx="3883025" cy="4162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le 6"/>
          <p:cNvSpPr/>
          <p:nvPr/>
        </p:nvSpPr>
        <p:spPr>
          <a:xfrm>
            <a:off x="4457700" y="561975"/>
            <a:ext cx="4533900" cy="4010025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Enums</a:t>
            </a:r>
            <a:r>
              <a:rPr lang="en-US" sz="1000" dirty="0"/>
              <a:t> are lists of </a:t>
            </a:r>
            <a:r>
              <a:rPr lang="en-US" sz="1000" dirty="0"/>
              <a:t>constants</a:t>
            </a:r>
            <a:r>
              <a:rPr lang="en-US" sz="1000" dirty="0"/>
              <a:t>. When you need a predefined list of values which do represent some kind of numeric or textual data, you should use an </a:t>
            </a:r>
            <a:r>
              <a:rPr lang="en-US" sz="1000" dirty="0" smtClean="0"/>
              <a:t>enum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You should always use </a:t>
            </a:r>
            <a:r>
              <a:rPr lang="en-US" sz="1000" dirty="0"/>
              <a:t>enums</a:t>
            </a:r>
            <a:r>
              <a:rPr lang="en-US" sz="1000" dirty="0"/>
              <a:t> when a variable (especially a method parameter) can only take one out of a small set of possible values. Examples would be things like type constants (contract status: “permanent”, “temp”, “apprentice</a:t>
            </a:r>
            <a:r>
              <a:rPr lang="en-US" sz="1000" dirty="0" smtClean="0"/>
              <a:t>”).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All </a:t>
            </a:r>
            <a:r>
              <a:rPr lang="en-US" sz="1000" dirty="0"/>
              <a:t>enums</a:t>
            </a:r>
            <a:r>
              <a:rPr lang="en-US" sz="1000" dirty="0"/>
              <a:t> implicitly extend </a:t>
            </a:r>
            <a:r>
              <a:rPr lang="en-US" sz="1000" b="1" dirty="0">
                <a:solidFill>
                  <a:srgbClr val="C00000"/>
                </a:solidFill>
              </a:rPr>
              <a:t>java.lang.Enum</a:t>
            </a:r>
            <a:r>
              <a:rPr lang="en-US" sz="1000" dirty="0"/>
              <a:t>. Since Java does not support multiple inheritance, an </a:t>
            </a:r>
            <a:r>
              <a:rPr lang="en-US" sz="1000" dirty="0"/>
              <a:t>enum</a:t>
            </a:r>
            <a:r>
              <a:rPr lang="en-US" sz="1000" dirty="0"/>
              <a:t> cannot extend anything else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b="1" dirty="0">
                <a:solidFill>
                  <a:srgbClr val="C00000"/>
                </a:solidFill>
              </a:rPr>
              <a:t>Enum in Java are type-safe</a:t>
            </a:r>
            <a:r>
              <a:rPr lang="en-US" sz="1000" dirty="0"/>
              <a:t>: Enum has there own name-space. It means your </a:t>
            </a:r>
            <a:r>
              <a:rPr lang="en-US" sz="1000" dirty="0"/>
              <a:t>enum</a:t>
            </a:r>
            <a:r>
              <a:rPr lang="en-US" sz="1000" dirty="0"/>
              <a:t> will have a type for example “Company” in below example and you can not assign any value other than specified in Enum Constants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lvl="1"/>
            <a:r>
              <a:rPr lang="en-US" sz="1000" b="1" dirty="0"/>
              <a:t>public</a:t>
            </a:r>
            <a:r>
              <a:rPr lang="en-US" sz="1000" dirty="0"/>
              <a:t> </a:t>
            </a:r>
            <a:r>
              <a:rPr lang="en-US" sz="1000" b="1" dirty="0"/>
              <a:t>enum</a:t>
            </a:r>
            <a:r>
              <a:rPr lang="en-US" sz="1000" dirty="0"/>
              <a:t> Company {</a:t>
            </a:r>
          </a:p>
          <a:p>
            <a:pPr lvl="1"/>
            <a:r>
              <a:rPr lang="en-US" sz="1000" dirty="0" smtClean="0"/>
              <a:t>   </a:t>
            </a:r>
            <a:r>
              <a:rPr lang="en-US" sz="1000" dirty="0"/>
              <a:t>PAYPAL, GOOGLE, </a:t>
            </a:r>
            <a:r>
              <a:rPr lang="en-US" sz="1000" dirty="0" smtClean="0"/>
              <a:t>YAHOO</a:t>
            </a:r>
            <a:endParaRPr lang="en-US" sz="1000" dirty="0"/>
          </a:p>
          <a:p>
            <a:pPr lvl="1"/>
            <a:r>
              <a:rPr lang="en-US" sz="1000" dirty="0"/>
              <a:t>}</a:t>
            </a:r>
          </a:p>
          <a:p>
            <a:pPr lvl="1"/>
            <a:r>
              <a:rPr lang="en-US" sz="1000" dirty="0"/>
              <a:t> </a:t>
            </a:r>
          </a:p>
          <a:p>
            <a:pPr lvl="1"/>
            <a:r>
              <a:rPr lang="en-US" sz="1000" dirty="0"/>
              <a:t>Company </a:t>
            </a:r>
            <a:r>
              <a:rPr lang="en-US" sz="1000" dirty="0" smtClean="0"/>
              <a:t>companyName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smtClean="0"/>
              <a:t>Company.GOOGLE</a:t>
            </a:r>
            <a:r>
              <a:rPr lang="en-US" sz="1000" dirty="0" smtClean="0"/>
              <a:t>;</a:t>
            </a:r>
            <a:endParaRPr lang="en-US" sz="1000" dirty="0"/>
          </a:p>
          <a:p>
            <a:pPr lvl="1"/>
            <a:r>
              <a:rPr lang="en-US" sz="1000" dirty="0"/>
              <a:t>companyName</a:t>
            </a:r>
            <a:r>
              <a:rPr lang="en-US" sz="1000" dirty="0"/>
              <a:t> </a:t>
            </a:r>
            <a:r>
              <a:rPr lang="en-US" sz="1000" dirty="0" smtClean="0"/>
              <a:t>= </a:t>
            </a:r>
            <a:r>
              <a:rPr lang="en-US" sz="1000" dirty="0"/>
              <a:t>1;   </a:t>
            </a:r>
            <a:r>
              <a:rPr lang="en-US" sz="1000" b="1" dirty="0">
                <a:solidFill>
                  <a:srgbClr val="C00000"/>
                </a:solidFill>
              </a:rPr>
              <a:t>// Compilation Error</a:t>
            </a:r>
          </a:p>
          <a:p>
            <a:pPr marL="685800" lvl="1" indent="-228600">
              <a:buFont typeface="Wingdings" pitchFamily="2" charset="2"/>
              <a:buChar char="ü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61975"/>
            <a:ext cx="3883025" cy="4162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le 6"/>
          <p:cNvSpPr/>
          <p:nvPr/>
        </p:nvSpPr>
        <p:spPr>
          <a:xfrm>
            <a:off x="4457700" y="381000"/>
            <a:ext cx="4533900" cy="4454911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Enum constants are implicitly </a:t>
            </a:r>
            <a:r>
              <a:rPr lang="en-US" sz="1000" b="1" dirty="0">
                <a:solidFill>
                  <a:srgbClr val="C00000"/>
                </a:solidFill>
              </a:rPr>
              <a:t>static and final </a:t>
            </a:r>
            <a:r>
              <a:rPr lang="en-US" sz="1000" dirty="0"/>
              <a:t>and can not be changed once created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 smtClean="0"/>
              <a:t>Enum </a:t>
            </a:r>
            <a:r>
              <a:rPr lang="en-US" sz="1000" dirty="0"/>
              <a:t>can be safely compare using:</a:t>
            </a:r>
          </a:p>
          <a:p>
            <a:endParaRPr lang="en-US" sz="10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Switch-Case Statement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== Operator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.equals() </a:t>
            </a:r>
            <a:r>
              <a:rPr lang="en-US" sz="1000" dirty="0" smtClean="0"/>
              <a:t>method</a:t>
            </a:r>
            <a:br>
              <a:rPr lang="en-US" sz="1000" dirty="0" smtClean="0"/>
            </a:br>
            <a:endParaRPr lang="en-US" sz="1000" dirty="0"/>
          </a:p>
          <a:p>
            <a:pPr lvl="1"/>
            <a:r>
              <a:rPr lang="en-US" sz="1000" dirty="0" smtClean="0"/>
              <a:t>Company eBay = </a:t>
            </a:r>
            <a:r>
              <a:rPr lang="en-US" sz="1000" dirty="0" smtClean="0"/>
              <a:t>Company.EBAY</a:t>
            </a:r>
            <a:r>
              <a:rPr lang="en-US" sz="1000" dirty="0" smtClean="0"/>
              <a:t>;</a:t>
            </a:r>
          </a:p>
          <a:p>
            <a:pPr lvl="1"/>
            <a:r>
              <a:rPr lang="en-US" sz="1000" dirty="0" smtClean="0"/>
              <a:t>if(eBay == </a:t>
            </a:r>
            <a:r>
              <a:rPr lang="en-US" sz="1000" dirty="0" smtClean="0"/>
              <a:t>Company.EBAY</a:t>
            </a:r>
            <a:r>
              <a:rPr lang="en-US" sz="1000" dirty="0" smtClean="0"/>
              <a:t>)</a:t>
            </a:r>
          </a:p>
          <a:p>
            <a:pPr lvl="1"/>
            <a:r>
              <a:rPr lang="en-US" sz="1000" dirty="0" smtClean="0"/>
              <a:t>{</a:t>
            </a:r>
          </a:p>
          <a:p>
            <a:pPr lvl="1"/>
            <a:r>
              <a:rPr lang="en-US" sz="1000" dirty="0" smtClean="0"/>
              <a:t>  log.info("</a:t>
            </a:r>
            <a:r>
              <a:rPr lang="en-US" sz="1000" dirty="0" smtClean="0"/>
              <a:t>enum</a:t>
            </a:r>
            <a:r>
              <a:rPr lang="en-US" sz="1000" dirty="0" smtClean="0"/>
              <a:t> in java can be compared using ==");</a:t>
            </a:r>
          </a:p>
          <a:p>
            <a:pPr lvl="1"/>
            <a:r>
              <a:rPr lang="en-US" sz="1000" dirty="0" smtClean="0"/>
              <a:t>}</a:t>
            </a:r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An </a:t>
            </a:r>
            <a:r>
              <a:rPr lang="en-US" sz="1000" dirty="0"/>
              <a:t>enum</a:t>
            </a:r>
            <a:r>
              <a:rPr lang="en-US" sz="1000" dirty="0"/>
              <a:t> specifies a list of constant values assigned to a </a:t>
            </a:r>
            <a:r>
              <a:rPr lang="en-US" sz="1000" b="1" dirty="0">
                <a:solidFill>
                  <a:srgbClr val="C00000"/>
                </a:solidFill>
              </a:rPr>
              <a:t>type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An </a:t>
            </a:r>
            <a:r>
              <a:rPr lang="en-US" sz="1000" dirty="0"/>
              <a:t>enum</a:t>
            </a:r>
            <a:r>
              <a:rPr lang="en-US" sz="1000" dirty="0"/>
              <a:t> can be declared outside or inside a class, but NOT in a method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An </a:t>
            </a:r>
            <a:r>
              <a:rPr lang="en-US" sz="1000" dirty="0"/>
              <a:t>enum</a:t>
            </a:r>
            <a:r>
              <a:rPr lang="en-US" sz="1000" dirty="0"/>
              <a:t> declared outside a class must NOT be marked static, final , abstract, protected , or </a:t>
            </a:r>
            <a:r>
              <a:rPr lang="en-US" sz="1000" dirty="0" smtClean="0"/>
              <a:t>private.</a:t>
            </a:r>
            <a:br>
              <a:rPr lang="en-US" sz="1000" dirty="0" smtClean="0"/>
            </a:b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The semicolon at the end of an </a:t>
            </a:r>
            <a:r>
              <a:rPr lang="en-US" sz="1000" dirty="0"/>
              <a:t>enum</a:t>
            </a:r>
            <a:r>
              <a:rPr lang="en-US" sz="1000" dirty="0"/>
              <a:t> declaration is optional</a:t>
            </a:r>
            <a:r>
              <a:rPr lang="en-US" sz="1000" dirty="0" smtClean="0"/>
              <a:t>.</a:t>
            </a:r>
            <a:r>
              <a:rPr lang="en-US" sz="900" b="1" dirty="0" smtClean="0">
                <a:solidFill>
                  <a:srgbClr val="C00000"/>
                </a:solidFill>
              </a:rPr>
              <a:t/>
            </a:r>
            <a:br>
              <a:rPr lang="en-US" sz="900" b="1" dirty="0" smtClean="0">
                <a:solidFill>
                  <a:srgbClr val="C00000"/>
                </a:solidFill>
              </a:rPr>
            </a:br>
            <a:r>
              <a:rPr lang="en-US" sz="900" b="1" dirty="0" smtClean="0">
                <a:solidFill>
                  <a:srgbClr val="C00000"/>
                </a:solidFill>
              </a:rPr>
              <a:t>These </a:t>
            </a:r>
            <a:r>
              <a:rPr lang="en-US" sz="900" b="1" dirty="0">
                <a:solidFill>
                  <a:srgbClr val="C00000"/>
                </a:solidFill>
              </a:rPr>
              <a:t>are legal:</a:t>
            </a:r>
            <a:endParaRPr lang="en-US" sz="900" dirty="0">
              <a:solidFill>
                <a:srgbClr val="C00000"/>
              </a:solidFill>
            </a:endParaRPr>
          </a:p>
          <a:p>
            <a:pPr lvl="1"/>
            <a:r>
              <a:rPr lang="en-US" sz="900" dirty="0">
                <a:solidFill>
                  <a:srgbClr val="C00000"/>
                </a:solidFill>
              </a:rPr>
              <a:t>enum</a:t>
            </a:r>
            <a:r>
              <a:rPr lang="en-US" sz="900" dirty="0">
                <a:solidFill>
                  <a:srgbClr val="C00000"/>
                </a:solidFill>
              </a:rPr>
              <a:t> Foo { ONE, TWO, THREE}</a:t>
            </a:r>
          </a:p>
          <a:p>
            <a:pPr lvl="1"/>
            <a:r>
              <a:rPr lang="en-US" sz="900" dirty="0">
                <a:solidFill>
                  <a:srgbClr val="C00000"/>
                </a:solidFill>
              </a:rPr>
              <a:t>enum</a:t>
            </a:r>
            <a:r>
              <a:rPr lang="en-US" sz="900" dirty="0">
                <a:solidFill>
                  <a:srgbClr val="C00000"/>
                </a:solidFill>
              </a:rPr>
              <a:t> Foo { ONE, TWO, THREE};</a:t>
            </a:r>
          </a:p>
          <a:p>
            <a:pPr marL="685800" lvl="1" indent="-228600">
              <a:buFont typeface="Wingdings" pitchFamily="2" charset="2"/>
              <a:buChar char="ü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64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79903</TotalTime>
  <Words>25</Words>
  <Application>Microsoft Office PowerPoint</Application>
  <PresentationFormat>Custom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8182</cp:revision>
  <dcterms:created xsi:type="dcterms:W3CDTF">2006-08-16T00:00:00Z</dcterms:created>
  <dcterms:modified xsi:type="dcterms:W3CDTF">2017-01-13T11:50:19Z</dcterms:modified>
</cp:coreProperties>
</file>