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7"/>
  </p:notesMasterIdLst>
  <p:sldIdLst>
    <p:sldId id="426" r:id="rId2"/>
    <p:sldId id="427" r:id="rId3"/>
    <p:sldId id="428" r:id="rId4"/>
    <p:sldId id="429" r:id="rId5"/>
    <p:sldId id="430" r:id="rId6"/>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11/21/2016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docs.oracle.com/javase/8/docs/api/java/util/concurrent/Executors.htm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docs.oracle.com/javase/8/docs/api/java/util/concurrent/ExecutorServic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57600" y="21838"/>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Java Thread </a:t>
            </a:r>
            <a:r>
              <a:rPr lang="en-US" sz="1200" dirty="0"/>
              <a:t>Pool</a:t>
            </a:r>
          </a:p>
        </p:txBody>
      </p:sp>
      <p:sp>
        <p:nvSpPr>
          <p:cNvPr id="4" name="Oval 3"/>
          <p:cNvSpPr/>
          <p:nvPr/>
        </p:nvSpPr>
        <p:spPr>
          <a:xfrm>
            <a:off x="5160822" y="1462525"/>
            <a:ext cx="3200400" cy="28627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Freeform 4"/>
          <p:cNvSpPr/>
          <p:nvPr/>
        </p:nvSpPr>
        <p:spPr>
          <a:xfrm>
            <a:off x="5684242" y="2348350"/>
            <a:ext cx="343203" cy="1362950"/>
          </a:xfrm>
          <a:custGeom>
            <a:avLst/>
            <a:gdLst>
              <a:gd name="connsiteX0" fmla="*/ 105078 w 343203"/>
              <a:gd name="connsiteY0" fmla="*/ 0 h 1362950"/>
              <a:gd name="connsiteX1" fmla="*/ 66978 w 343203"/>
              <a:gd name="connsiteY1" fmla="*/ 66675 h 1362950"/>
              <a:gd name="connsiteX2" fmla="*/ 9828 w 343203"/>
              <a:gd name="connsiteY2" fmla="*/ 104775 h 1362950"/>
              <a:gd name="connsiteX3" fmla="*/ 303 w 343203"/>
              <a:gd name="connsiteY3" fmla="*/ 142875 h 1362950"/>
              <a:gd name="connsiteX4" fmla="*/ 57453 w 343203"/>
              <a:gd name="connsiteY4" fmla="*/ 257175 h 1362950"/>
              <a:gd name="connsiteX5" fmla="*/ 114603 w 343203"/>
              <a:gd name="connsiteY5" fmla="*/ 295275 h 1362950"/>
              <a:gd name="connsiteX6" fmla="*/ 209853 w 343203"/>
              <a:gd name="connsiteY6" fmla="*/ 304800 h 1362950"/>
              <a:gd name="connsiteX7" fmla="*/ 257478 w 343203"/>
              <a:gd name="connsiteY7" fmla="*/ 342900 h 1362950"/>
              <a:gd name="connsiteX8" fmla="*/ 276528 w 343203"/>
              <a:gd name="connsiteY8" fmla="*/ 400050 h 1362950"/>
              <a:gd name="connsiteX9" fmla="*/ 267003 w 343203"/>
              <a:gd name="connsiteY9" fmla="*/ 495300 h 1362950"/>
              <a:gd name="connsiteX10" fmla="*/ 257478 w 343203"/>
              <a:gd name="connsiteY10" fmla="*/ 533400 h 1362950"/>
              <a:gd name="connsiteX11" fmla="*/ 171753 w 343203"/>
              <a:gd name="connsiteY11" fmla="*/ 600075 h 1362950"/>
              <a:gd name="connsiteX12" fmla="*/ 124128 w 343203"/>
              <a:gd name="connsiteY12" fmla="*/ 609600 h 1362950"/>
              <a:gd name="connsiteX13" fmla="*/ 114603 w 343203"/>
              <a:gd name="connsiteY13" fmla="*/ 638175 h 1362950"/>
              <a:gd name="connsiteX14" fmla="*/ 124128 w 343203"/>
              <a:gd name="connsiteY14" fmla="*/ 704850 h 1362950"/>
              <a:gd name="connsiteX15" fmla="*/ 152703 w 343203"/>
              <a:gd name="connsiteY15" fmla="*/ 733425 h 1362950"/>
              <a:gd name="connsiteX16" fmla="*/ 228903 w 343203"/>
              <a:gd name="connsiteY16" fmla="*/ 762000 h 1362950"/>
              <a:gd name="connsiteX17" fmla="*/ 257478 w 343203"/>
              <a:gd name="connsiteY17" fmla="*/ 771525 h 1362950"/>
              <a:gd name="connsiteX18" fmla="*/ 295578 w 343203"/>
              <a:gd name="connsiteY18" fmla="*/ 781050 h 1362950"/>
              <a:gd name="connsiteX19" fmla="*/ 305103 w 343203"/>
              <a:gd name="connsiteY19" fmla="*/ 809625 h 1362950"/>
              <a:gd name="connsiteX20" fmla="*/ 295578 w 343203"/>
              <a:gd name="connsiteY20" fmla="*/ 876300 h 1362950"/>
              <a:gd name="connsiteX21" fmla="*/ 267003 w 343203"/>
              <a:gd name="connsiteY21" fmla="*/ 904875 h 1362950"/>
              <a:gd name="connsiteX22" fmla="*/ 152703 w 343203"/>
              <a:gd name="connsiteY22" fmla="*/ 923925 h 1362950"/>
              <a:gd name="connsiteX23" fmla="*/ 105078 w 343203"/>
              <a:gd name="connsiteY23" fmla="*/ 952500 h 1362950"/>
              <a:gd name="connsiteX24" fmla="*/ 124128 w 343203"/>
              <a:gd name="connsiteY24" fmla="*/ 1019175 h 1362950"/>
              <a:gd name="connsiteX25" fmla="*/ 133653 w 343203"/>
              <a:gd name="connsiteY25" fmla="*/ 1047750 h 1362950"/>
              <a:gd name="connsiteX26" fmla="*/ 190803 w 343203"/>
              <a:gd name="connsiteY26" fmla="*/ 1114425 h 1362950"/>
              <a:gd name="connsiteX27" fmla="*/ 238428 w 343203"/>
              <a:gd name="connsiteY27" fmla="*/ 1181100 h 1362950"/>
              <a:gd name="connsiteX28" fmla="*/ 286053 w 343203"/>
              <a:gd name="connsiteY28" fmla="*/ 1238250 h 1362950"/>
              <a:gd name="connsiteX29" fmla="*/ 343203 w 343203"/>
              <a:gd name="connsiteY29" fmla="*/ 1257300 h 1362950"/>
              <a:gd name="connsiteX30" fmla="*/ 333678 w 343203"/>
              <a:gd name="connsiteY30" fmla="*/ 1295400 h 1362950"/>
              <a:gd name="connsiteX31" fmla="*/ 276528 w 343203"/>
              <a:gd name="connsiteY31" fmla="*/ 1333500 h 1362950"/>
              <a:gd name="connsiteX32" fmla="*/ 228903 w 343203"/>
              <a:gd name="connsiteY32" fmla="*/ 1352550 h 1362950"/>
              <a:gd name="connsiteX33" fmla="*/ 200328 w 343203"/>
              <a:gd name="connsiteY33" fmla="*/ 1362075 h 1362950"/>
              <a:gd name="connsiteX34" fmla="*/ 152703 w 343203"/>
              <a:gd name="connsiteY34" fmla="*/ 1362075 h 13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3203" h="1362950">
                <a:moveTo>
                  <a:pt x="105078" y="0"/>
                </a:moveTo>
                <a:cubicBezTo>
                  <a:pt x="92378" y="22225"/>
                  <a:pt x="84197" y="47734"/>
                  <a:pt x="66978" y="66675"/>
                </a:cubicBezTo>
                <a:cubicBezTo>
                  <a:pt x="51577" y="83616"/>
                  <a:pt x="9828" y="104775"/>
                  <a:pt x="9828" y="104775"/>
                </a:cubicBezTo>
                <a:cubicBezTo>
                  <a:pt x="6653" y="117475"/>
                  <a:pt x="-1688" y="129936"/>
                  <a:pt x="303" y="142875"/>
                </a:cubicBezTo>
                <a:cubicBezTo>
                  <a:pt x="8723" y="197608"/>
                  <a:pt x="18498" y="226877"/>
                  <a:pt x="57453" y="257175"/>
                </a:cubicBezTo>
                <a:cubicBezTo>
                  <a:pt x="75525" y="271231"/>
                  <a:pt x="91821" y="292997"/>
                  <a:pt x="114603" y="295275"/>
                </a:cubicBezTo>
                <a:lnTo>
                  <a:pt x="209853" y="304800"/>
                </a:lnTo>
                <a:cubicBezTo>
                  <a:pt x="240839" y="315129"/>
                  <a:pt x="242492" y="309182"/>
                  <a:pt x="257478" y="342900"/>
                </a:cubicBezTo>
                <a:cubicBezTo>
                  <a:pt x="265633" y="361250"/>
                  <a:pt x="276528" y="400050"/>
                  <a:pt x="276528" y="400050"/>
                </a:cubicBezTo>
                <a:cubicBezTo>
                  <a:pt x="273353" y="431800"/>
                  <a:pt x="271516" y="463712"/>
                  <a:pt x="267003" y="495300"/>
                </a:cubicBezTo>
                <a:cubicBezTo>
                  <a:pt x="265152" y="508259"/>
                  <a:pt x="264985" y="522676"/>
                  <a:pt x="257478" y="533400"/>
                </a:cubicBezTo>
                <a:cubicBezTo>
                  <a:pt x="226862" y="577136"/>
                  <a:pt x="213352" y="589675"/>
                  <a:pt x="171753" y="600075"/>
                </a:cubicBezTo>
                <a:cubicBezTo>
                  <a:pt x="156047" y="604002"/>
                  <a:pt x="140003" y="606425"/>
                  <a:pt x="124128" y="609600"/>
                </a:cubicBezTo>
                <a:cubicBezTo>
                  <a:pt x="120953" y="619125"/>
                  <a:pt x="114603" y="628135"/>
                  <a:pt x="114603" y="638175"/>
                </a:cubicBezTo>
                <a:cubicBezTo>
                  <a:pt x="114603" y="660626"/>
                  <a:pt x="115790" y="684005"/>
                  <a:pt x="124128" y="704850"/>
                </a:cubicBezTo>
                <a:cubicBezTo>
                  <a:pt x="129131" y="717357"/>
                  <a:pt x="142355" y="724801"/>
                  <a:pt x="152703" y="733425"/>
                </a:cubicBezTo>
                <a:cubicBezTo>
                  <a:pt x="186302" y="761424"/>
                  <a:pt x="181997" y="750274"/>
                  <a:pt x="228903" y="762000"/>
                </a:cubicBezTo>
                <a:cubicBezTo>
                  <a:pt x="238643" y="764435"/>
                  <a:pt x="247824" y="768767"/>
                  <a:pt x="257478" y="771525"/>
                </a:cubicBezTo>
                <a:cubicBezTo>
                  <a:pt x="270065" y="775121"/>
                  <a:pt x="282878" y="777875"/>
                  <a:pt x="295578" y="781050"/>
                </a:cubicBezTo>
                <a:cubicBezTo>
                  <a:pt x="298753" y="790575"/>
                  <a:pt x="305103" y="799585"/>
                  <a:pt x="305103" y="809625"/>
                </a:cubicBezTo>
                <a:cubicBezTo>
                  <a:pt x="305103" y="832076"/>
                  <a:pt x="303916" y="855455"/>
                  <a:pt x="295578" y="876300"/>
                </a:cubicBezTo>
                <a:cubicBezTo>
                  <a:pt x="290575" y="888807"/>
                  <a:pt x="278699" y="898192"/>
                  <a:pt x="267003" y="904875"/>
                </a:cubicBezTo>
                <a:cubicBezTo>
                  <a:pt x="249382" y="914944"/>
                  <a:pt x="153290" y="923852"/>
                  <a:pt x="152703" y="923925"/>
                </a:cubicBezTo>
                <a:cubicBezTo>
                  <a:pt x="136828" y="933450"/>
                  <a:pt x="110398" y="934768"/>
                  <a:pt x="105078" y="952500"/>
                </a:cubicBezTo>
                <a:cubicBezTo>
                  <a:pt x="98436" y="974640"/>
                  <a:pt x="117486" y="997035"/>
                  <a:pt x="124128" y="1019175"/>
                </a:cubicBezTo>
                <a:cubicBezTo>
                  <a:pt x="127013" y="1028792"/>
                  <a:pt x="129163" y="1038770"/>
                  <a:pt x="133653" y="1047750"/>
                </a:cubicBezTo>
                <a:cubicBezTo>
                  <a:pt x="148159" y="1076763"/>
                  <a:pt x="167368" y="1090990"/>
                  <a:pt x="190803" y="1114425"/>
                </a:cubicBezTo>
                <a:cubicBezTo>
                  <a:pt x="228311" y="1208194"/>
                  <a:pt x="186115" y="1128787"/>
                  <a:pt x="238428" y="1181100"/>
                </a:cubicBezTo>
                <a:cubicBezTo>
                  <a:pt x="263624" y="1206296"/>
                  <a:pt x="250944" y="1218745"/>
                  <a:pt x="286053" y="1238250"/>
                </a:cubicBezTo>
                <a:cubicBezTo>
                  <a:pt x="303606" y="1248002"/>
                  <a:pt x="324153" y="1250950"/>
                  <a:pt x="343203" y="1257300"/>
                </a:cubicBezTo>
                <a:cubicBezTo>
                  <a:pt x="340028" y="1270000"/>
                  <a:pt x="340173" y="1284034"/>
                  <a:pt x="333678" y="1295400"/>
                </a:cubicBezTo>
                <a:cubicBezTo>
                  <a:pt x="315781" y="1326720"/>
                  <a:pt x="304632" y="1322961"/>
                  <a:pt x="276528" y="1333500"/>
                </a:cubicBezTo>
                <a:cubicBezTo>
                  <a:pt x="260519" y="1339503"/>
                  <a:pt x="244912" y="1346547"/>
                  <a:pt x="228903" y="1352550"/>
                </a:cubicBezTo>
                <a:cubicBezTo>
                  <a:pt x="219502" y="1356075"/>
                  <a:pt x="210291" y="1360830"/>
                  <a:pt x="200328" y="1362075"/>
                </a:cubicBezTo>
                <a:cubicBezTo>
                  <a:pt x="184576" y="1364044"/>
                  <a:pt x="168578" y="1362075"/>
                  <a:pt x="152703" y="13620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6589420" y="2348350"/>
            <a:ext cx="343203" cy="1362950"/>
          </a:xfrm>
          <a:custGeom>
            <a:avLst/>
            <a:gdLst>
              <a:gd name="connsiteX0" fmla="*/ 105078 w 343203"/>
              <a:gd name="connsiteY0" fmla="*/ 0 h 1362950"/>
              <a:gd name="connsiteX1" fmla="*/ 66978 w 343203"/>
              <a:gd name="connsiteY1" fmla="*/ 66675 h 1362950"/>
              <a:gd name="connsiteX2" fmla="*/ 9828 w 343203"/>
              <a:gd name="connsiteY2" fmla="*/ 104775 h 1362950"/>
              <a:gd name="connsiteX3" fmla="*/ 303 w 343203"/>
              <a:gd name="connsiteY3" fmla="*/ 142875 h 1362950"/>
              <a:gd name="connsiteX4" fmla="*/ 57453 w 343203"/>
              <a:gd name="connsiteY4" fmla="*/ 257175 h 1362950"/>
              <a:gd name="connsiteX5" fmla="*/ 114603 w 343203"/>
              <a:gd name="connsiteY5" fmla="*/ 295275 h 1362950"/>
              <a:gd name="connsiteX6" fmla="*/ 209853 w 343203"/>
              <a:gd name="connsiteY6" fmla="*/ 304800 h 1362950"/>
              <a:gd name="connsiteX7" fmla="*/ 257478 w 343203"/>
              <a:gd name="connsiteY7" fmla="*/ 342900 h 1362950"/>
              <a:gd name="connsiteX8" fmla="*/ 276528 w 343203"/>
              <a:gd name="connsiteY8" fmla="*/ 400050 h 1362950"/>
              <a:gd name="connsiteX9" fmla="*/ 267003 w 343203"/>
              <a:gd name="connsiteY9" fmla="*/ 495300 h 1362950"/>
              <a:gd name="connsiteX10" fmla="*/ 257478 w 343203"/>
              <a:gd name="connsiteY10" fmla="*/ 533400 h 1362950"/>
              <a:gd name="connsiteX11" fmla="*/ 171753 w 343203"/>
              <a:gd name="connsiteY11" fmla="*/ 600075 h 1362950"/>
              <a:gd name="connsiteX12" fmla="*/ 124128 w 343203"/>
              <a:gd name="connsiteY12" fmla="*/ 609600 h 1362950"/>
              <a:gd name="connsiteX13" fmla="*/ 114603 w 343203"/>
              <a:gd name="connsiteY13" fmla="*/ 638175 h 1362950"/>
              <a:gd name="connsiteX14" fmla="*/ 124128 w 343203"/>
              <a:gd name="connsiteY14" fmla="*/ 704850 h 1362950"/>
              <a:gd name="connsiteX15" fmla="*/ 152703 w 343203"/>
              <a:gd name="connsiteY15" fmla="*/ 733425 h 1362950"/>
              <a:gd name="connsiteX16" fmla="*/ 228903 w 343203"/>
              <a:gd name="connsiteY16" fmla="*/ 762000 h 1362950"/>
              <a:gd name="connsiteX17" fmla="*/ 257478 w 343203"/>
              <a:gd name="connsiteY17" fmla="*/ 771525 h 1362950"/>
              <a:gd name="connsiteX18" fmla="*/ 295578 w 343203"/>
              <a:gd name="connsiteY18" fmla="*/ 781050 h 1362950"/>
              <a:gd name="connsiteX19" fmla="*/ 305103 w 343203"/>
              <a:gd name="connsiteY19" fmla="*/ 809625 h 1362950"/>
              <a:gd name="connsiteX20" fmla="*/ 295578 w 343203"/>
              <a:gd name="connsiteY20" fmla="*/ 876300 h 1362950"/>
              <a:gd name="connsiteX21" fmla="*/ 267003 w 343203"/>
              <a:gd name="connsiteY21" fmla="*/ 904875 h 1362950"/>
              <a:gd name="connsiteX22" fmla="*/ 152703 w 343203"/>
              <a:gd name="connsiteY22" fmla="*/ 923925 h 1362950"/>
              <a:gd name="connsiteX23" fmla="*/ 105078 w 343203"/>
              <a:gd name="connsiteY23" fmla="*/ 952500 h 1362950"/>
              <a:gd name="connsiteX24" fmla="*/ 124128 w 343203"/>
              <a:gd name="connsiteY24" fmla="*/ 1019175 h 1362950"/>
              <a:gd name="connsiteX25" fmla="*/ 133653 w 343203"/>
              <a:gd name="connsiteY25" fmla="*/ 1047750 h 1362950"/>
              <a:gd name="connsiteX26" fmla="*/ 190803 w 343203"/>
              <a:gd name="connsiteY26" fmla="*/ 1114425 h 1362950"/>
              <a:gd name="connsiteX27" fmla="*/ 238428 w 343203"/>
              <a:gd name="connsiteY27" fmla="*/ 1181100 h 1362950"/>
              <a:gd name="connsiteX28" fmla="*/ 286053 w 343203"/>
              <a:gd name="connsiteY28" fmla="*/ 1238250 h 1362950"/>
              <a:gd name="connsiteX29" fmla="*/ 343203 w 343203"/>
              <a:gd name="connsiteY29" fmla="*/ 1257300 h 1362950"/>
              <a:gd name="connsiteX30" fmla="*/ 333678 w 343203"/>
              <a:gd name="connsiteY30" fmla="*/ 1295400 h 1362950"/>
              <a:gd name="connsiteX31" fmla="*/ 276528 w 343203"/>
              <a:gd name="connsiteY31" fmla="*/ 1333500 h 1362950"/>
              <a:gd name="connsiteX32" fmla="*/ 228903 w 343203"/>
              <a:gd name="connsiteY32" fmla="*/ 1352550 h 1362950"/>
              <a:gd name="connsiteX33" fmla="*/ 200328 w 343203"/>
              <a:gd name="connsiteY33" fmla="*/ 1362075 h 1362950"/>
              <a:gd name="connsiteX34" fmla="*/ 152703 w 343203"/>
              <a:gd name="connsiteY34" fmla="*/ 1362075 h 13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3203" h="1362950">
                <a:moveTo>
                  <a:pt x="105078" y="0"/>
                </a:moveTo>
                <a:cubicBezTo>
                  <a:pt x="92378" y="22225"/>
                  <a:pt x="84197" y="47734"/>
                  <a:pt x="66978" y="66675"/>
                </a:cubicBezTo>
                <a:cubicBezTo>
                  <a:pt x="51577" y="83616"/>
                  <a:pt x="9828" y="104775"/>
                  <a:pt x="9828" y="104775"/>
                </a:cubicBezTo>
                <a:cubicBezTo>
                  <a:pt x="6653" y="117475"/>
                  <a:pt x="-1688" y="129936"/>
                  <a:pt x="303" y="142875"/>
                </a:cubicBezTo>
                <a:cubicBezTo>
                  <a:pt x="8723" y="197608"/>
                  <a:pt x="18498" y="226877"/>
                  <a:pt x="57453" y="257175"/>
                </a:cubicBezTo>
                <a:cubicBezTo>
                  <a:pt x="75525" y="271231"/>
                  <a:pt x="91821" y="292997"/>
                  <a:pt x="114603" y="295275"/>
                </a:cubicBezTo>
                <a:lnTo>
                  <a:pt x="209853" y="304800"/>
                </a:lnTo>
                <a:cubicBezTo>
                  <a:pt x="240839" y="315129"/>
                  <a:pt x="242492" y="309182"/>
                  <a:pt x="257478" y="342900"/>
                </a:cubicBezTo>
                <a:cubicBezTo>
                  <a:pt x="265633" y="361250"/>
                  <a:pt x="276528" y="400050"/>
                  <a:pt x="276528" y="400050"/>
                </a:cubicBezTo>
                <a:cubicBezTo>
                  <a:pt x="273353" y="431800"/>
                  <a:pt x="271516" y="463712"/>
                  <a:pt x="267003" y="495300"/>
                </a:cubicBezTo>
                <a:cubicBezTo>
                  <a:pt x="265152" y="508259"/>
                  <a:pt x="264985" y="522676"/>
                  <a:pt x="257478" y="533400"/>
                </a:cubicBezTo>
                <a:cubicBezTo>
                  <a:pt x="226862" y="577136"/>
                  <a:pt x="213352" y="589675"/>
                  <a:pt x="171753" y="600075"/>
                </a:cubicBezTo>
                <a:cubicBezTo>
                  <a:pt x="156047" y="604002"/>
                  <a:pt x="140003" y="606425"/>
                  <a:pt x="124128" y="609600"/>
                </a:cubicBezTo>
                <a:cubicBezTo>
                  <a:pt x="120953" y="619125"/>
                  <a:pt x="114603" y="628135"/>
                  <a:pt x="114603" y="638175"/>
                </a:cubicBezTo>
                <a:cubicBezTo>
                  <a:pt x="114603" y="660626"/>
                  <a:pt x="115790" y="684005"/>
                  <a:pt x="124128" y="704850"/>
                </a:cubicBezTo>
                <a:cubicBezTo>
                  <a:pt x="129131" y="717357"/>
                  <a:pt x="142355" y="724801"/>
                  <a:pt x="152703" y="733425"/>
                </a:cubicBezTo>
                <a:cubicBezTo>
                  <a:pt x="186302" y="761424"/>
                  <a:pt x="181997" y="750274"/>
                  <a:pt x="228903" y="762000"/>
                </a:cubicBezTo>
                <a:cubicBezTo>
                  <a:pt x="238643" y="764435"/>
                  <a:pt x="247824" y="768767"/>
                  <a:pt x="257478" y="771525"/>
                </a:cubicBezTo>
                <a:cubicBezTo>
                  <a:pt x="270065" y="775121"/>
                  <a:pt x="282878" y="777875"/>
                  <a:pt x="295578" y="781050"/>
                </a:cubicBezTo>
                <a:cubicBezTo>
                  <a:pt x="298753" y="790575"/>
                  <a:pt x="305103" y="799585"/>
                  <a:pt x="305103" y="809625"/>
                </a:cubicBezTo>
                <a:cubicBezTo>
                  <a:pt x="305103" y="832076"/>
                  <a:pt x="303916" y="855455"/>
                  <a:pt x="295578" y="876300"/>
                </a:cubicBezTo>
                <a:cubicBezTo>
                  <a:pt x="290575" y="888807"/>
                  <a:pt x="278699" y="898192"/>
                  <a:pt x="267003" y="904875"/>
                </a:cubicBezTo>
                <a:cubicBezTo>
                  <a:pt x="249382" y="914944"/>
                  <a:pt x="153290" y="923852"/>
                  <a:pt x="152703" y="923925"/>
                </a:cubicBezTo>
                <a:cubicBezTo>
                  <a:pt x="136828" y="933450"/>
                  <a:pt x="110398" y="934768"/>
                  <a:pt x="105078" y="952500"/>
                </a:cubicBezTo>
                <a:cubicBezTo>
                  <a:pt x="98436" y="974640"/>
                  <a:pt x="117486" y="997035"/>
                  <a:pt x="124128" y="1019175"/>
                </a:cubicBezTo>
                <a:cubicBezTo>
                  <a:pt x="127013" y="1028792"/>
                  <a:pt x="129163" y="1038770"/>
                  <a:pt x="133653" y="1047750"/>
                </a:cubicBezTo>
                <a:cubicBezTo>
                  <a:pt x="148159" y="1076763"/>
                  <a:pt x="167368" y="1090990"/>
                  <a:pt x="190803" y="1114425"/>
                </a:cubicBezTo>
                <a:cubicBezTo>
                  <a:pt x="228311" y="1208194"/>
                  <a:pt x="186115" y="1128787"/>
                  <a:pt x="238428" y="1181100"/>
                </a:cubicBezTo>
                <a:cubicBezTo>
                  <a:pt x="263624" y="1206296"/>
                  <a:pt x="250944" y="1218745"/>
                  <a:pt x="286053" y="1238250"/>
                </a:cubicBezTo>
                <a:cubicBezTo>
                  <a:pt x="303606" y="1248002"/>
                  <a:pt x="324153" y="1250950"/>
                  <a:pt x="343203" y="1257300"/>
                </a:cubicBezTo>
                <a:cubicBezTo>
                  <a:pt x="340028" y="1270000"/>
                  <a:pt x="340173" y="1284034"/>
                  <a:pt x="333678" y="1295400"/>
                </a:cubicBezTo>
                <a:cubicBezTo>
                  <a:pt x="315781" y="1326720"/>
                  <a:pt x="304632" y="1322961"/>
                  <a:pt x="276528" y="1333500"/>
                </a:cubicBezTo>
                <a:cubicBezTo>
                  <a:pt x="260519" y="1339503"/>
                  <a:pt x="244912" y="1346547"/>
                  <a:pt x="228903" y="1352550"/>
                </a:cubicBezTo>
                <a:cubicBezTo>
                  <a:pt x="219502" y="1356075"/>
                  <a:pt x="210291" y="1360830"/>
                  <a:pt x="200328" y="1362075"/>
                </a:cubicBezTo>
                <a:cubicBezTo>
                  <a:pt x="184576" y="1364044"/>
                  <a:pt x="168578" y="1362075"/>
                  <a:pt x="152703" y="13620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8"/>
          <p:cNvSpPr/>
          <p:nvPr/>
        </p:nvSpPr>
        <p:spPr>
          <a:xfrm>
            <a:off x="7446822" y="2348350"/>
            <a:ext cx="343203" cy="1362950"/>
          </a:xfrm>
          <a:custGeom>
            <a:avLst/>
            <a:gdLst>
              <a:gd name="connsiteX0" fmla="*/ 105078 w 343203"/>
              <a:gd name="connsiteY0" fmla="*/ 0 h 1362950"/>
              <a:gd name="connsiteX1" fmla="*/ 66978 w 343203"/>
              <a:gd name="connsiteY1" fmla="*/ 66675 h 1362950"/>
              <a:gd name="connsiteX2" fmla="*/ 9828 w 343203"/>
              <a:gd name="connsiteY2" fmla="*/ 104775 h 1362950"/>
              <a:gd name="connsiteX3" fmla="*/ 303 w 343203"/>
              <a:gd name="connsiteY3" fmla="*/ 142875 h 1362950"/>
              <a:gd name="connsiteX4" fmla="*/ 57453 w 343203"/>
              <a:gd name="connsiteY4" fmla="*/ 257175 h 1362950"/>
              <a:gd name="connsiteX5" fmla="*/ 114603 w 343203"/>
              <a:gd name="connsiteY5" fmla="*/ 295275 h 1362950"/>
              <a:gd name="connsiteX6" fmla="*/ 209853 w 343203"/>
              <a:gd name="connsiteY6" fmla="*/ 304800 h 1362950"/>
              <a:gd name="connsiteX7" fmla="*/ 257478 w 343203"/>
              <a:gd name="connsiteY7" fmla="*/ 342900 h 1362950"/>
              <a:gd name="connsiteX8" fmla="*/ 276528 w 343203"/>
              <a:gd name="connsiteY8" fmla="*/ 400050 h 1362950"/>
              <a:gd name="connsiteX9" fmla="*/ 267003 w 343203"/>
              <a:gd name="connsiteY9" fmla="*/ 495300 h 1362950"/>
              <a:gd name="connsiteX10" fmla="*/ 257478 w 343203"/>
              <a:gd name="connsiteY10" fmla="*/ 533400 h 1362950"/>
              <a:gd name="connsiteX11" fmla="*/ 171753 w 343203"/>
              <a:gd name="connsiteY11" fmla="*/ 600075 h 1362950"/>
              <a:gd name="connsiteX12" fmla="*/ 124128 w 343203"/>
              <a:gd name="connsiteY12" fmla="*/ 609600 h 1362950"/>
              <a:gd name="connsiteX13" fmla="*/ 114603 w 343203"/>
              <a:gd name="connsiteY13" fmla="*/ 638175 h 1362950"/>
              <a:gd name="connsiteX14" fmla="*/ 124128 w 343203"/>
              <a:gd name="connsiteY14" fmla="*/ 704850 h 1362950"/>
              <a:gd name="connsiteX15" fmla="*/ 152703 w 343203"/>
              <a:gd name="connsiteY15" fmla="*/ 733425 h 1362950"/>
              <a:gd name="connsiteX16" fmla="*/ 228903 w 343203"/>
              <a:gd name="connsiteY16" fmla="*/ 762000 h 1362950"/>
              <a:gd name="connsiteX17" fmla="*/ 257478 w 343203"/>
              <a:gd name="connsiteY17" fmla="*/ 771525 h 1362950"/>
              <a:gd name="connsiteX18" fmla="*/ 295578 w 343203"/>
              <a:gd name="connsiteY18" fmla="*/ 781050 h 1362950"/>
              <a:gd name="connsiteX19" fmla="*/ 305103 w 343203"/>
              <a:gd name="connsiteY19" fmla="*/ 809625 h 1362950"/>
              <a:gd name="connsiteX20" fmla="*/ 295578 w 343203"/>
              <a:gd name="connsiteY20" fmla="*/ 876300 h 1362950"/>
              <a:gd name="connsiteX21" fmla="*/ 267003 w 343203"/>
              <a:gd name="connsiteY21" fmla="*/ 904875 h 1362950"/>
              <a:gd name="connsiteX22" fmla="*/ 152703 w 343203"/>
              <a:gd name="connsiteY22" fmla="*/ 923925 h 1362950"/>
              <a:gd name="connsiteX23" fmla="*/ 105078 w 343203"/>
              <a:gd name="connsiteY23" fmla="*/ 952500 h 1362950"/>
              <a:gd name="connsiteX24" fmla="*/ 124128 w 343203"/>
              <a:gd name="connsiteY24" fmla="*/ 1019175 h 1362950"/>
              <a:gd name="connsiteX25" fmla="*/ 133653 w 343203"/>
              <a:gd name="connsiteY25" fmla="*/ 1047750 h 1362950"/>
              <a:gd name="connsiteX26" fmla="*/ 190803 w 343203"/>
              <a:gd name="connsiteY26" fmla="*/ 1114425 h 1362950"/>
              <a:gd name="connsiteX27" fmla="*/ 238428 w 343203"/>
              <a:gd name="connsiteY27" fmla="*/ 1181100 h 1362950"/>
              <a:gd name="connsiteX28" fmla="*/ 286053 w 343203"/>
              <a:gd name="connsiteY28" fmla="*/ 1238250 h 1362950"/>
              <a:gd name="connsiteX29" fmla="*/ 343203 w 343203"/>
              <a:gd name="connsiteY29" fmla="*/ 1257300 h 1362950"/>
              <a:gd name="connsiteX30" fmla="*/ 333678 w 343203"/>
              <a:gd name="connsiteY30" fmla="*/ 1295400 h 1362950"/>
              <a:gd name="connsiteX31" fmla="*/ 276528 w 343203"/>
              <a:gd name="connsiteY31" fmla="*/ 1333500 h 1362950"/>
              <a:gd name="connsiteX32" fmla="*/ 228903 w 343203"/>
              <a:gd name="connsiteY32" fmla="*/ 1352550 h 1362950"/>
              <a:gd name="connsiteX33" fmla="*/ 200328 w 343203"/>
              <a:gd name="connsiteY33" fmla="*/ 1362075 h 1362950"/>
              <a:gd name="connsiteX34" fmla="*/ 152703 w 343203"/>
              <a:gd name="connsiteY34" fmla="*/ 1362075 h 13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3203" h="1362950">
                <a:moveTo>
                  <a:pt x="105078" y="0"/>
                </a:moveTo>
                <a:cubicBezTo>
                  <a:pt x="92378" y="22225"/>
                  <a:pt x="84197" y="47734"/>
                  <a:pt x="66978" y="66675"/>
                </a:cubicBezTo>
                <a:cubicBezTo>
                  <a:pt x="51577" y="83616"/>
                  <a:pt x="9828" y="104775"/>
                  <a:pt x="9828" y="104775"/>
                </a:cubicBezTo>
                <a:cubicBezTo>
                  <a:pt x="6653" y="117475"/>
                  <a:pt x="-1688" y="129936"/>
                  <a:pt x="303" y="142875"/>
                </a:cubicBezTo>
                <a:cubicBezTo>
                  <a:pt x="8723" y="197608"/>
                  <a:pt x="18498" y="226877"/>
                  <a:pt x="57453" y="257175"/>
                </a:cubicBezTo>
                <a:cubicBezTo>
                  <a:pt x="75525" y="271231"/>
                  <a:pt x="91821" y="292997"/>
                  <a:pt x="114603" y="295275"/>
                </a:cubicBezTo>
                <a:lnTo>
                  <a:pt x="209853" y="304800"/>
                </a:lnTo>
                <a:cubicBezTo>
                  <a:pt x="240839" y="315129"/>
                  <a:pt x="242492" y="309182"/>
                  <a:pt x="257478" y="342900"/>
                </a:cubicBezTo>
                <a:cubicBezTo>
                  <a:pt x="265633" y="361250"/>
                  <a:pt x="276528" y="400050"/>
                  <a:pt x="276528" y="400050"/>
                </a:cubicBezTo>
                <a:cubicBezTo>
                  <a:pt x="273353" y="431800"/>
                  <a:pt x="271516" y="463712"/>
                  <a:pt x="267003" y="495300"/>
                </a:cubicBezTo>
                <a:cubicBezTo>
                  <a:pt x="265152" y="508259"/>
                  <a:pt x="264985" y="522676"/>
                  <a:pt x="257478" y="533400"/>
                </a:cubicBezTo>
                <a:cubicBezTo>
                  <a:pt x="226862" y="577136"/>
                  <a:pt x="213352" y="589675"/>
                  <a:pt x="171753" y="600075"/>
                </a:cubicBezTo>
                <a:cubicBezTo>
                  <a:pt x="156047" y="604002"/>
                  <a:pt x="140003" y="606425"/>
                  <a:pt x="124128" y="609600"/>
                </a:cubicBezTo>
                <a:cubicBezTo>
                  <a:pt x="120953" y="619125"/>
                  <a:pt x="114603" y="628135"/>
                  <a:pt x="114603" y="638175"/>
                </a:cubicBezTo>
                <a:cubicBezTo>
                  <a:pt x="114603" y="660626"/>
                  <a:pt x="115790" y="684005"/>
                  <a:pt x="124128" y="704850"/>
                </a:cubicBezTo>
                <a:cubicBezTo>
                  <a:pt x="129131" y="717357"/>
                  <a:pt x="142355" y="724801"/>
                  <a:pt x="152703" y="733425"/>
                </a:cubicBezTo>
                <a:cubicBezTo>
                  <a:pt x="186302" y="761424"/>
                  <a:pt x="181997" y="750274"/>
                  <a:pt x="228903" y="762000"/>
                </a:cubicBezTo>
                <a:cubicBezTo>
                  <a:pt x="238643" y="764435"/>
                  <a:pt x="247824" y="768767"/>
                  <a:pt x="257478" y="771525"/>
                </a:cubicBezTo>
                <a:cubicBezTo>
                  <a:pt x="270065" y="775121"/>
                  <a:pt x="282878" y="777875"/>
                  <a:pt x="295578" y="781050"/>
                </a:cubicBezTo>
                <a:cubicBezTo>
                  <a:pt x="298753" y="790575"/>
                  <a:pt x="305103" y="799585"/>
                  <a:pt x="305103" y="809625"/>
                </a:cubicBezTo>
                <a:cubicBezTo>
                  <a:pt x="305103" y="832076"/>
                  <a:pt x="303916" y="855455"/>
                  <a:pt x="295578" y="876300"/>
                </a:cubicBezTo>
                <a:cubicBezTo>
                  <a:pt x="290575" y="888807"/>
                  <a:pt x="278699" y="898192"/>
                  <a:pt x="267003" y="904875"/>
                </a:cubicBezTo>
                <a:cubicBezTo>
                  <a:pt x="249382" y="914944"/>
                  <a:pt x="153290" y="923852"/>
                  <a:pt x="152703" y="923925"/>
                </a:cubicBezTo>
                <a:cubicBezTo>
                  <a:pt x="136828" y="933450"/>
                  <a:pt x="110398" y="934768"/>
                  <a:pt x="105078" y="952500"/>
                </a:cubicBezTo>
                <a:cubicBezTo>
                  <a:pt x="98436" y="974640"/>
                  <a:pt x="117486" y="997035"/>
                  <a:pt x="124128" y="1019175"/>
                </a:cubicBezTo>
                <a:cubicBezTo>
                  <a:pt x="127013" y="1028792"/>
                  <a:pt x="129163" y="1038770"/>
                  <a:pt x="133653" y="1047750"/>
                </a:cubicBezTo>
                <a:cubicBezTo>
                  <a:pt x="148159" y="1076763"/>
                  <a:pt x="167368" y="1090990"/>
                  <a:pt x="190803" y="1114425"/>
                </a:cubicBezTo>
                <a:cubicBezTo>
                  <a:pt x="228311" y="1208194"/>
                  <a:pt x="186115" y="1128787"/>
                  <a:pt x="238428" y="1181100"/>
                </a:cubicBezTo>
                <a:cubicBezTo>
                  <a:pt x="263624" y="1206296"/>
                  <a:pt x="250944" y="1218745"/>
                  <a:pt x="286053" y="1238250"/>
                </a:cubicBezTo>
                <a:cubicBezTo>
                  <a:pt x="303606" y="1248002"/>
                  <a:pt x="324153" y="1250950"/>
                  <a:pt x="343203" y="1257300"/>
                </a:cubicBezTo>
                <a:cubicBezTo>
                  <a:pt x="340028" y="1270000"/>
                  <a:pt x="340173" y="1284034"/>
                  <a:pt x="333678" y="1295400"/>
                </a:cubicBezTo>
                <a:cubicBezTo>
                  <a:pt x="315781" y="1326720"/>
                  <a:pt x="304632" y="1322961"/>
                  <a:pt x="276528" y="1333500"/>
                </a:cubicBezTo>
                <a:cubicBezTo>
                  <a:pt x="260519" y="1339503"/>
                  <a:pt x="244912" y="1346547"/>
                  <a:pt x="228903" y="1352550"/>
                </a:cubicBezTo>
                <a:cubicBezTo>
                  <a:pt x="219502" y="1356075"/>
                  <a:pt x="210291" y="1360830"/>
                  <a:pt x="200328" y="1362075"/>
                </a:cubicBezTo>
                <a:cubicBezTo>
                  <a:pt x="184576" y="1364044"/>
                  <a:pt x="168578" y="1362075"/>
                  <a:pt x="152703" y="13620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5688891" y="2086900"/>
            <a:ext cx="338554"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T1</a:t>
            </a:r>
            <a:endParaRPr lang="en-US" sz="1200" dirty="0"/>
          </a:p>
        </p:txBody>
      </p:sp>
      <p:sp>
        <p:nvSpPr>
          <p:cNvPr id="11" name="TextBox 10"/>
          <p:cNvSpPr txBox="1"/>
          <p:nvPr/>
        </p:nvSpPr>
        <p:spPr>
          <a:xfrm>
            <a:off x="6448870" y="2042776"/>
            <a:ext cx="338554"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T2</a:t>
            </a:r>
            <a:endParaRPr lang="en-US" sz="1200" dirty="0"/>
          </a:p>
        </p:txBody>
      </p:sp>
      <p:sp>
        <p:nvSpPr>
          <p:cNvPr id="12" name="TextBox 11"/>
          <p:cNvSpPr txBox="1"/>
          <p:nvPr/>
        </p:nvSpPr>
        <p:spPr>
          <a:xfrm>
            <a:off x="7370622" y="2086899"/>
            <a:ext cx="338554"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T3</a:t>
            </a:r>
            <a:endParaRPr lang="en-US" sz="1200" dirty="0"/>
          </a:p>
        </p:txBody>
      </p:sp>
      <p:sp>
        <p:nvSpPr>
          <p:cNvPr id="10" name="Rounded Rectangular Callout 9"/>
          <p:cNvSpPr/>
          <p:nvPr/>
        </p:nvSpPr>
        <p:spPr>
          <a:xfrm>
            <a:off x="264972" y="1138675"/>
            <a:ext cx="4514850" cy="1676400"/>
          </a:xfrm>
          <a:prstGeom prst="wedgeRoundRectCallout">
            <a:avLst>
              <a:gd name="adj1" fmla="val 82738"/>
              <a:gd name="adj2" fmla="val -30734"/>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endParaRPr lang="en-US" sz="1200" b="1" dirty="0" smtClean="0"/>
          </a:p>
          <a:p>
            <a:r>
              <a:rPr lang="en-US" sz="1200" b="1" dirty="0" smtClean="0"/>
              <a:t>A</a:t>
            </a:r>
            <a:r>
              <a:rPr lang="en-US" sz="1200" b="1" dirty="0"/>
              <a:t> </a:t>
            </a:r>
            <a:r>
              <a:rPr lang="en-US" sz="1200" b="1" i="1" dirty="0"/>
              <a:t>thread pool</a:t>
            </a:r>
            <a:r>
              <a:rPr lang="en-US" sz="1200" b="1" dirty="0"/>
              <a:t> is a managed collection of threads that are available to perform tasks. Thread pools usually provide:</a:t>
            </a:r>
            <a:endParaRPr lang="en-US" sz="1200" b="1" dirty="0" smtClean="0"/>
          </a:p>
          <a:p>
            <a:endParaRPr lang="en-US" sz="1200" dirty="0"/>
          </a:p>
          <a:p>
            <a:pPr marL="171450" indent="-171450">
              <a:buFont typeface="Wingdings" pitchFamily="2" charset="2"/>
              <a:buChar char="v"/>
            </a:pPr>
            <a:r>
              <a:rPr lang="en-US" sz="1200" dirty="0"/>
              <a:t>Improved performance when executing large numbers of tasks due to reduced per-task invocation overhead</a:t>
            </a:r>
            <a:r>
              <a:rPr lang="en-US" sz="1200" dirty="0" smtClean="0"/>
              <a:t>.</a:t>
            </a:r>
            <a:br>
              <a:rPr lang="en-US" sz="1200" dirty="0" smtClean="0"/>
            </a:br>
            <a:endParaRPr lang="en-US" sz="1200" dirty="0"/>
          </a:p>
          <a:p>
            <a:pPr marL="171450" indent="-171450">
              <a:buFont typeface="Wingdings" pitchFamily="2" charset="2"/>
              <a:buChar char="v"/>
            </a:pPr>
            <a:r>
              <a:rPr lang="en-US" sz="1200" dirty="0"/>
              <a:t>A means of bounding the resources, including threads, consumed when executing a collection of tasks.</a:t>
            </a:r>
          </a:p>
          <a:p>
            <a:endParaRPr lang="en-US" sz="1200" dirty="0"/>
          </a:p>
        </p:txBody>
      </p:sp>
      <p:sp>
        <p:nvSpPr>
          <p:cNvPr id="13" name="TextBox 12"/>
          <p:cNvSpPr txBox="1"/>
          <p:nvPr/>
        </p:nvSpPr>
        <p:spPr>
          <a:xfrm>
            <a:off x="6251545" y="1293247"/>
            <a:ext cx="932948"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smtClean="0"/>
              <a:t>Thread Pool</a:t>
            </a:r>
            <a:endParaRPr lang="en-US" sz="1200" dirty="0"/>
          </a:p>
        </p:txBody>
      </p:sp>
    </p:spTree>
    <p:extLst>
      <p:ext uri="{BB962C8B-B14F-4D97-AF65-F5344CB8AC3E}">
        <p14:creationId xmlns:p14="http://schemas.microsoft.com/office/powerpoint/2010/main" val="648190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57600" y="21838"/>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Java Thread </a:t>
            </a:r>
            <a:r>
              <a:rPr lang="en-US" sz="1200" dirty="0"/>
              <a:t>Pool</a:t>
            </a:r>
          </a:p>
        </p:txBody>
      </p:sp>
      <p:graphicFrame>
        <p:nvGraphicFramePr>
          <p:cNvPr id="2" name="Table 1"/>
          <p:cNvGraphicFramePr>
            <a:graphicFrameLocks noGrp="1"/>
          </p:cNvGraphicFramePr>
          <p:nvPr>
            <p:extLst>
              <p:ext uri="{D42A27DB-BD31-4B8C-83A1-F6EECF244321}">
                <p14:modId xmlns:p14="http://schemas.microsoft.com/office/powerpoint/2010/main" val="1983663122"/>
              </p:ext>
            </p:extLst>
          </p:nvPr>
        </p:nvGraphicFramePr>
        <p:xfrm>
          <a:off x="838200" y="2590800"/>
          <a:ext cx="7543800" cy="1473200"/>
        </p:xfrm>
        <a:graphic>
          <a:graphicData uri="http://schemas.openxmlformats.org/drawingml/2006/table">
            <a:tbl>
              <a:tblPr firstRow="1" bandRow="1">
                <a:tableStyleId>{21E4AEA4-8DFA-4A89-87EB-49C32662AFE0}</a:tableStyleId>
              </a:tblPr>
              <a:tblGrid>
                <a:gridCol w="3771900"/>
                <a:gridCol w="3771900"/>
              </a:tblGrid>
              <a:tr h="142240">
                <a:tc>
                  <a:txBody>
                    <a:bodyPr/>
                    <a:lstStyle/>
                    <a:p>
                      <a:r>
                        <a:rPr lang="en-US" sz="1200" b="1" i="0" kern="1200" dirty="0" smtClean="0">
                          <a:solidFill>
                            <a:schemeClr val="lt1"/>
                          </a:solidFill>
                          <a:effectLst/>
                          <a:latin typeface="+mn-lt"/>
                          <a:ea typeface="+mn-ea"/>
                          <a:cs typeface="+mn-cs"/>
                        </a:rPr>
                        <a:t>Executors Thread Pool Factory Methods</a:t>
                      </a:r>
                      <a:endParaRPr lang="en-US" sz="1200" dirty="0"/>
                    </a:p>
                  </a:txBody>
                  <a:tcPr/>
                </a:tc>
                <a:tc>
                  <a:txBody>
                    <a:bodyPr/>
                    <a:lstStyle/>
                    <a:p>
                      <a:endParaRPr lang="en-US" sz="1200" dirty="0"/>
                    </a:p>
                  </a:txBody>
                  <a:tcPr/>
                </a:tc>
              </a:tr>
              <a:tr h="370840">
                <a:tc>
                  <a:txBody>
                    <a:bodyPr/>
                    <a:lstStyle/>
                    <a:p>
                      <a:r>
                        <a:rPr lang="en-US" sz="1200" dirty="0"/>
                        <a:t>newFixedThreadPool(int)</a:t>
                      </a:r>
                    </a:p>
                  </a:txBody>
                  <a:tcPr anchor="ctr"/>
                </a:tc>
                <a:tc>
                  <a:txBody>
                    <a:bodyPr/>
                    <a:lstStyle/>
                    <a:p>
                      <a:r>
                        <a:rPr lang="en-US" sz="1200" dirty="0"/>
                        <a:t>Creates a fixed size thread pool.</a:t>
                      </a:r>
                    </a:p>
                  </a:txBody>
                  <a:tcPr anchor="ctr"/>
                </a:tc>
              </a:tr>
              <a:tr h="370840">
                <a:tc>
                  <a:txBody>
                    <a:bodyPr/>
                    <a:lstStyle/>
                    <a:p>
                      <a:r>
                        <a:rPr lang="en-US" sz="1200" dirty="0"/>
                        <a:t>newCachedThreadPool</a:t>
                      </a:r>
                    </a:p>
                  </a:txBody>
                  <a:tcPr anchor="ctr"/>
                </a:tc>
                <a:tc>
                  <a:txBody>
                    <a:bodyPr/>
                    <a:lstStyle/>
                    <a:p>
                      <a:r>
                        <a:rPr lang="en-US" sz="1200" dirty="0"/>
                        <a:t>Creates unbounded thread pool, with automatic thread reclamation.</a:t>
                      </a:r>
                    </a:p>
                  </a:txBody>
                  <a:tcPr anchor="ctr"/>
                </a:tc>
              </a:tr>
              <a:tr h="370840">
                <a:tc>
                  <a:txBody>
                    <a:bodyPr/>
                    <a:lstStyle/>
                    <a:p>
                      <a:r>
                        <a:rPr lang="en-US" sz="1200" dirty="0"/>
                        <a:t>newSingleThreadExecutor</a:t>
                      </a:r>
                    </a:p>
                  </a:txBody>
                  <a:tcPr anchor="ctr"/>
                </a:tc>
                <a:tc>
                  <a:txBody>
                    <a:bodyPr/>
                    <a:lstStyle/>
                    <a:p>
                      <a:r>
                        <a:rPr lang="en-US" sz="1200" dirty="0"/>
                        <a:t>Creates a single background thread.</a:t>
                      </a:r>
                    </a:p>
                  </a:txBody>
                  <a:tcPr anchor="ctr"/>
                </a:tc>
              </a:tr>
            </a:tbl>
          </a:graphicData>
        </a:graphic>
      </p:graphicFrame>
      <p:sp>
        <p:nvSpPr>
          <p:cNvPr id="6" name="Rounded Rectangle 5"/>
          <p:cNvSpPr/>
          <p:nvPr/>
        </p:nvSpPr>
        <p:spPr>
          <a:xfrm>
            <a:off x="381000" y="609600"/>
            <a:ext cx="8458200" cy="1524000"/>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itchFamily="2" charset="2"/>
              <a:buChar char="ü"/>
            </a:pPr>
            <a:r>
              <a:rPr lang="en-US" sz="1200" dirty="0"/>
              <a:t>To use thread pools, you instantiate an implementation of the </a:t>
            </a:r>
            <a:r>
              <a:rPr lang="en-US" sz="1200" dirty="0">
                <a:solidFill>
                  <a:srgbClr val="C00000"/>
                </a:solidFill>
              </a:rPr>
              <a:t>ExecutorService</a:t>
            </a:r>
            <a:r>
              <a:rPr lang="en-US" sz="1200" dirty="0"/>
              <a:t> interface and hand it a set of tasks.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The </a:t>
            </a:r>
            <a:r>
              <a:rPr lang="en-US" sz="1200" dirty="0"/>
              <a:t>choices of configurable thread pool implementations </a:t>
            </a:r>
            <a:r>
              <a:rPr lang="en-US" sz="1200" dirty="0" smtClean="0">
                <a:solidFill>
                  <a:schemeClr val="tx1"/>
                </a:solidFill>
              </a:rPr>
              <a:t>are</a:t>
            </a:r>
            <a:r>
              <a:rPr lang="en-US" sz="1200" dirty="0" smtClean="0">
                <a:solidFill>
                  <a:srgbClr val="C00000"/>
                </a:solidFill>
              </a:rPr>
              <a:t> ThreadPoolExecutor</a:t>
            </a:r>
            <a:r>
              <a:rPr lang="en-US" sz="1200" dirty="0"/>
              <a:t> and </a:t>
            </a:r>
            <a:r>
              <a:rPr lang="en-US" sz="1200" dirty="0">
                <a:solidFill>
                  <a:srgbClr val="C00000"/>
                </a:solidFill>
              </a:rPr>
              <a:t>ScheduledThreadPoolExecutor</a:t>
            </a:r>
            <a:r>
              <a:rPr lang="en-US" sz="1200" dirty="0"/>
              <a:t>. These implementations allow you to set the core and maximum pool size, the type of data structure used to hold the tasks, how to handle rejected tasks, and how to create and terminate threads.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However</a:t>
            </a:r>
            <a:r>
              <a:rPr lang="en-US" sz="1200" dirty="0"/>
              <a:t>, we recommend that you use the more convenient factory methods of the Executors class listed in the following table. These methods preconfigure settings for the most common usage scenarios.</a:t>
            </a:r>
          </a:p>
        </p:txBody>
      </p:sp>
    </p:spTree>
    <p:extLst>
      <p:ext uri="{BB962C8B-B14F-4D97-AF65-F5344CB8AC3E}">
        <p14:creationId xmlns:p14="http://schemas.microsoft.com/office/powerpoint/2010/main" val="2212266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57600" y="21838"/>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Java Thread </a:t>
            </a:r>
            <a:r>
              <a:rPr lang="en-US" sz="1200" dirty="0"/>
              <a:t>Pool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457200"/>
            <a:ext cx="3605212" cy="3547644"/>
          </a:xfrm>
          <a:prstGeom prst="rect">
            <a:avLst/>
          </a:prstGeom>
          <a:ln/>
        </p:spPr>
        <p:style>
          <a:lnRef idx="1">
            <a:schemeClr val="accent4"/>
          </a:lnRef>
          <a:fillRef idx="2">
            <a:schemeClr val="accent4"/>
          </a:fillRef>
          <a:effectRef idx="1">
            <a:schemeClr val="accent4"/>
          </a:effectRef>
          <a:fontRef idx="minor">
            <a:schemeClr val="dk1"/>
          </a:fontRef>
        </p:style>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447800"/>
            <a:ext cx="4143375" cy="3253475"/>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3301941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57600" y="21838"/>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Java Thread </a:t>
            </a:r>
            <a:r>
              <a:rPr lang="en-US" sz="1200" dirty="0"/>
              <a:t>Pool</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7" y="1371600"/>
            <a:ext cx="2806153"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57237" y="737800"/>
            <a:ext cx="2794868" cy="46166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200" dirty="0"/>
              <a:t>Here is the result of running the test with </a:t>
            </a:r>
            <a:endParaRPr lang="en-US" sz="1200" dirty="0" smtClean="0"/>
          </a:p>
          <a:p>
            <a:r>
              <a:rPr lang="en-US" sz="1200" dirty="0" smtClean="0"/>
              <a:t>4 </a:t>
            </a:r>
            <a:r>
              <a:rPr lang="en-US" sz="1200" dirty="0"/>
              <a:t>workers and a pool of 2 threads:</a:t>
            </a:r>
          </a:p>
        </p:txBody>
      </p:sp>
      <p:sp>
        <p:nvSpPr>
          <p:cNvPr id="4" name="Rounded Rectangular Callout 3"/>
          <p:cNvSpPr/>
          <p:nvPr/>
        </p:nvSpPr>
        <p:spPr>
          <a:xfrm>
            <a:off x="3962400" y="1838325"/>
            <a:ext cx="3886200" cy="612648"/>
          </a:xfrm>
          <a:prstGeom prst="wedgeRoundRectCallout">
            <a:avLst>
              <a:gd name="adj1" fmla="val -74019"/>
              <a:gd name="adj2" fmla="val 50062"/>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200" dirty="0"/>
              <a:t>Notice how workers 0 and 1 are assigned to the two threads in the pool and they alternately run to completion and then tasks 2 and 3 are assigned to the threads.</a:t>
            </a:r>
          </a:p>
        </p:txBody>
      </p:sp>
    </p:spTree>
    <p:extLst>
      <p:ext uri="{BB962C8B-B14F-4D97-AF65-F5344CB8AC3E}">
        <p14:creationId xmlns:p14="http://schemas.microsoft.com/office/powerpoint/2010/main" val="1859850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57600" y="21838"/>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Java Thread </a:t>
            </a:r>
            <a:r>
              <a:rPr lang="en-US" sz="1200" dirty="0"/>
              <a:t>Pool</a:t>
            </a:r>
          </a:p>
        </p:txBody>
      </p:sp>
      <p:sp>
        <p:nvSpPr>
          <p:cNvPr id="2" name="Rectangle 1"/>
          <p:cNvSpPr/>
          <p:nvPr/>
        </p:nvSpPr>
        <p:spPr>
          <a:xfrm>
            <a:off x="533400" y="2191435"/>
            <a:ext cx="8382000" cy="2308324"/>
          </a:xfrm>
          <a:prstGeom prst="rect">
            <a:avLst/>
          </a:prstGeom>
        </p:spPr>
        <p:txBody>
          <a:bodyPr wrap="square">
            <a:spAutoFit/>
          </a:bodyPr>
          <a:lstStyle/>
          <a:p>
            <a:r>
              <a:rPr lang="en-US" dirty="0">
                <a:hlinkClick r:id="rId3"/>
              </a:rPr>
              <a:t>https://</a:t>
            </a:r>
            <a:r>
              <a:rPr lang="en-US" dirty="0" smtClean="0">
                <a:hlinkClick r:id="rId3"/>
              </a:rPr>
              <a:t>docs.oracle.com/javase/8/docs/api/java/util/concurrent/Executors.html</a:t>
            </a:r>
            <a:endParaRPr lang="en-US" dirty="0" smtClean="0"/>
          </a:p>
          <a:p>
            <a:endParaRPr lang="en-US" dirty="0"/>
          </a:p>
          <a:p>
            <a:r>
              <a:rPr lang="en-US" dirty="0">
                <a:hlinkClick r:id="rId4"/>
              </a:rPr>
              <a:t>https://</a:t>
            </a:r>
            <a:r>
              <a:rPr lang="en-US" dirty="0" smtClean="0">
                <a:hlinkClick r:id="rId4"/>
              </a:rPr>
              <a:t>docs.oracle.com/javase/8/docs/api/java/util/concurrent/ExecutorService.html</a:t>
            </a:r>
            <a:endParaRPr lang="en-US" dirty="0" smtClean="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604909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79261</TotalTime>
  <Words>126</Words>
  <Application>Microsoft Office PowerPoint</Application>
  <PresentationFormat>Custom</PresentationFormat>
  <Paragraphs>40</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7893</cp:revision>
  <dcterms:created xsi:type="dcterms:W3CDTF">2006-08-16T00:00:00Z</dcterms:created>
  <dcterms:modified xsi:type="dcterms:W3CDTF">2016-11-21T07:54:55Z</dcterms:modified>
</cp:coreProperties>
</file>